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6"/>
    <p:sldMasterId id="2147483942" r:id="rId7"/>
    <p:sldMasterId id="2147483955" r:id="rId8"/>
    <p:sldMasterId id="2147483968" r:id="rId9"/>
    <p:sldMasterId id="2147484025" r:id="rId10"/>
    <p:sldMasterId id="2147484211" r:id="rId11"/>
  </p:sldMasterIdLst>
  <p:notesMasterIdLst>
    <p:notesMasterId r:id="rId13"/>
  </p:notesMasterIdLst>
  <p:handoutMasterIdLst>
    <p:handoutMasterId r:id="rId14"/>
  </p:handoutMasterIdLst>
  <p:sldIdLst>
    <p:sldId id="1555" r:id="rId12"/>
  </p:sldIdLst>
  <p:sldSz cx="12192000" cy="6858000"/>
  <p:notesSz cx="9928225" cy="14357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33D"/>
    <a:srgbClr val="00FF00"/>
    <a:srgbClr val="0000CC"/>
    <a:srgbClr val="7F8181"/>
    <a:srgbClr val="807F81"/>
    <a:srgbClr val="B4B0B6"/>
    <a:srgbClr val="CC66FF"/>
    <a:srgbClr val="339B6E"/>
    <a:srgbClr val="D3414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6" autoAdjust="0"/>
    <p:restoredTop sz="98581" autoAdjust="0"/>
  </p:normalViewPr>
  <p:slideViewPr>
    <p:cSldViewPr snapToGrid="0">
      <p:cViewPr varScale="1">
        <p:scale>
          <a:sx n="25" d="100"/>
          <a:sy n="25" d="100"/>
        </p:scale>
        <p:origin x="896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2527" cy="719316"/>
          </a:xfrm>
          <a:prstGeom prst="rect">
            <a:avLst/>
          </a:prstGeom>
        </p:spPr>
        <p:txBody>
          <a:bodyPr vert="horz" wrap="square" lIns="139596" tIns="69797" rIns="139596" bIns="69797" numCol="1" anchor="t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481" y="2"/>
            <a:ext cx="4302527" cy="719316"/>
          </a:xfrm>
          <a:prstGeom prst="rect">
            <a:avLst/>
          </a:prstGeom>
        </p:spPr>
        <p:txBody>
          <a:bodyPr vert="horz" wrap="square" lIns="139596" tIns="69797" rIns="139596" bIns="69797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34" charset="0"/>
              </a:defRPr>
            </a:lvl1pPr>
          </a:lstStyle>
          <a:p>
            <a:fld id="{6E60F32C-77F7-4CB7-B8F3-CD8B87E5F1FA}" type="datetimeFigureOut">
              <a:rPr lang="en-US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13635814"/>
            <a:ext cx="4302527" cy="719315"/>
          </a:xfrm>
          <a:prstGeom prst="rect">
            <a:avLst/>
          </a:prstGeom>
        </p:spPr>
        <p:txBody>
          <a:bodyPr vert="horz" wrap="square" lIns="139596" tIns="69797" rIns="139596" bIns="69797" numCol="1" anchor="b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481" y="13635814"/>
            <a:ext cx="4302527" cy="719315"/>
          </a:xfrm>
          <a:prstGeom prst="rect">
            <a:avLst/>
          </a:prstGeom>
        </p:spPr>
        <p:txBody>
          <a:bodyPr vert="horz" wrap="square" lIns="139596" tIns="69797" rIns="139596" bIns="69797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34" charset="0"/>
              </a:defRPr>
            </a:lvl1pPr>
          </a:lstStyle>
          <a:p>
            <a:fld id="{9C4556F6-FF38-4E98-AA0B-A4FA84D6F98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2527" cy="719316"/>
          </a:xfrm>
          <a:prstGeom prst="rect">
            <a:avLst/>
          </a:prstGeom>
        </p:spPr>
        <p:txBody>
          <a:bodyPr vert="horz" wrap="square" lIns="139596" tIns="69797" rIns="139596" bIns="69797" numCol="1" anchor="t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481" y="2"/>
            <a:ext cx="4302527" cy="719316"/>
          </a:xfrm>
          <a:prstGeom prst="rect">
            <a:avLst/>
          </a:prstGeom>
        </p:spPr>
        <p:txBody>
          <a:bodyPr vert="horz" wrap="square" lIns="139596" tIns="69797" rIns="139596" bIns="69797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34" charset="0"/>
              </a:defRPr>
            </a:lvl1pPr>
          </a:lstStyle>
          <a:p>
            <a:fld id="{4DD07659-AC35-4E4B-8FE6-CA5BBD4A5722}" type="datetimeFigureOut">
              <a:rPr lang="en-US"/>
              <a:pPr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9450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9596" tIns="69797" rIns="139596" bIns="69797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81" y="6819023"/>
            <a:ext cx="7943468" cy="6460475"/>
          </a:xfrm>
          <a:prstGeom prst="rect">
            <a:avLst/>
          </a:prstGeom>
        </p:spPr>
        <p:txBody>
          <a:bodyPr vert="horz" wrap="square" lIns="139596" tIns="69797" rIns="139596" bIns="6979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13635814"/>
            <a:ext cx="4302527" cy="719315"/>
          </a:xfrm>
          <a:prstGeom prst="rect">
            <a:avLst/>
          </a:prstGeom>
        </p:spPr>
        <p:txBody>
          <a:bodyPr vert="horz" wrap="square" lIns="139596" tIns="69797" rIns="139596" bIns="69797" numCol="1" anchor="b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481" y="13635814"/>
            <a:ext cx="4302527" cy="719315"/>
          </a:xfrm>
          <a:prstGeom prst="rect">
            <a:avLst/>
          </a:prstGeom>
        </p:spPr>
        <p:txBody>
          <a:bodyPr vert="horz" wrap="square" lIns="139596" tIns="69797" rIns="139596" bIns="69797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34" charset="0"/>
              </a:defRPr>
            </a:lvl1pPr>
          </a:lstStyle>
          <a:p>
            <a:fld id="{2283A8AE-7454-497D-8AB7-BF3DE40DF69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0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300" y="1304925"/>
            <a:ext cx="9357784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MY" dirty="0">
                <a:latin typeface="Futura Medium" pitchFamily="2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1634" y="225426"/>
            <a:ext cx="9414933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 dirty="0">
              <a:latin typeface="Futura Medium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1634" y="1304926"/>
            <a:ext cx="7922684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MY" dirty="0">
              <a:latin typeface="Futura Medium" pitchFamily="2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67" y="287338"/>
            <a:ext cx="95673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2262717" y="1400176"/>
            <a:ext cx="7558616" cy="369332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4834" y="2849563"/>
            <a:ext cx="3598333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9F4FD-8EDE-45E1-929E-35D5F3B4B3A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4064" y="255588"/>
            <a:ext cx="1241769" cy="612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84" y="255588"/>
            <a:ext cx="8432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B2661-DEDD-43B2-831B-C147BF40D1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300" y="1304925"/>
            <a:ext cx="9357784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MY">
                <a:solidFill>
                  <a:srgbClr val="595959"/>
                </a:solidFill>
                <a:latin typeface="Futura Medium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1634" y="225426"/>
            <a:ext cx="9414933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1634" y="1304926"/>
            <a:ext cx="7922684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MY">
              <a:solidFill>
                <a:srgbClr val="595959"/>
              </a:solidFill>
              <a:latin typeface="Futura Medium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67" y="287338"/>
            <a:ext cx="95673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2262717" y="1400176"/>
            <a:ext cx="7558616" cy="369332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4834" y="2849563"/>
            <a:ext cx="3598333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415314-57A6-42A0-A767-9664315E5A2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34493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EEAF6-DC72-45E5-BB5C-963C03EB8342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7454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008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D8654-AEEE-4D55-B3D0-D74DB5EDBD2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340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1309688"/>
            <a:ext cx="5060949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300" y="1309688"/>
            <a:ext cx="5063067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2BC52-463B-498D-BA04-70005375208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2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238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A05BF-E5FE-494C-B5DC-207AFB9B4A09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803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EB19A-02E1-4497-9632-BE2DC9421AAD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4123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F8E01-F766-409D-8C75-3CCD527D21C7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746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72796"/>
            <a:ext cx="4011084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4EF7-6350-44FD-8E04-C69AD691FD1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459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EEAF6-DC72-45E5-BB5C-963C03EB834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05034"/>
            <a:ext cx="7315200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F9A26-C0CF-4D7F-8382-17C2BD538AD3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136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9F4FD-8EDE-45E1-929E-35D5F3B4B3AD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603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4064" y="255588"/>
            <a:ext cx="1241769" cy="612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84" y="255588"/>
            <a:ext cx="8432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B2661-DEDD-43B2-831B-C147BF40D17B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9531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5605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rgbClr val="D42E12"/>
              </a:solidFill>
              <a:latin typeface="Futura" pitchFamily="18" charset="0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  <a:prstGeom prst="rect">
            <a:avLst/>
          </a:prstGeo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0154" y="295275"/>
            <a:ext cx="10267951" cy="4238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52441" y="6470650"/>
            <a:ext cx="3359151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7" name="Rectangle 6" descr="Rectangle 6"/>
          <p:cNvSpPr txBox="1">
            <a:spLocks noChangeArrowheads="1"/>
          </p:cNvSpPr>
          <p:nvPr userDrawn="1"/>
        </p:nvSpPr>
        <p:spPr bwMode="auto">
          <a:xfrm>
            <a:off x="11169652" y="6470662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3F0D3EF-E978-4284-B1F1-8A508D17EFE7}" type="slidenum">
              <a:rPr lang="en-GB" sz="800" smtClean="0">
                <a:solidFill>
                  <a:srgbClr val="595959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47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300" y="1304925"/>
            <a:ext cx="9357784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MY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1634" y="225426"/>
            <a:ext cx="9414933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1634" y="1304926"/>
            <a:ext cx="7922684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MY">
              <a:solidFill>
                <a:srgbClr val="595959"/>
              </a:solidFill>
              <a:latin typeface="Futura Medium" pitchFamily="2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67" y="287338"/>
            <a:ext cx="95673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2262717" y="1400176"/>
            <a:ext cx="7558616" cy="369332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4834" y="2849563"/>
            <a:ext cx="3598333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1667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EEAF6-DC72-45E5-BB5C-963C03EB8342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745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008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D8654-AEEE-4D55-B3D0-D74DB5EDBD2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166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1309688"/>
            <a:ext cx="5060949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300" y="1309688"/>
            <a:ext cx="5063067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2BC52-463B-498D-BA04-70005375208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8316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238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A05BF-E5FE-494C-B5DC-207AFB9B4A09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1111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EB19A-02E1-4497-9632-BE2DC9421AAD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580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008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D8654-AEEE-4D55-B3D0-D74DB5EDBD2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F8E01-F766-409D-8C75-3CCD527D21C7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732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72796"/>
            <a:ext cx="4011084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4EF7-6350-44FD-8E04-C69AD691FD1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50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05034"/>
            <a:ext cx="7315200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F9A26-C0CF-4D7F-8382-17C2BD538AD3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867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9F4FD-8EDE-45E1-929E-35D5F3B4B3AD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574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4064" y="255588"/>
            <a:ext cx="1241769" cy="612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84" y="255588"/>
            <a:ext cx="8432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B2661-DEDD-43B2-831B-C147BF40D17B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78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018" y="2343150"/>
            <a:ext cx="311996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82387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300" y="1304925"/>
            <a:ext cx="9357784" cy="5084763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MY" dirty="0">
                <a:solidFill>
                  <a:srgbClr val="595959"/>
                </a:solidFill>
                <a:latin typeface="Futura Medium" pitchFamily="2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1634" y="225426"/>
            <a:ext cx="9414933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 dirty="0">
              <a:solidFill>
                <a:srgbClr val="595959"/>
              </a:solidFill>
              <a:latin typeface="Futura Medium" pitchFamily="2" charset="0"/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1634" y="1304926"/>
            <a:ext cx="7922684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 dirty="0">
              <a:solidFill>
                <a:srgbClr val="595959"/>
              </a:solidFill>
              <a:latin typeface="Futura Medium" pitchFamily="2" charset="0"/>
              <a:ea typeface="ＭＳ Ｐゴシック" pitchFamily="34" charset="-128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7814734" y="6465888"/>
            <a:ext cx="143933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 algn="ctr">
              <a:defRPr/>
            </a:pPr>
            <a:r>
              <a:rPr lang="en-GB" sz="800" dirty="0">
                <a:solidFill>
                  <a:srgbClr val="D42E12"/>
                </a:solidFill>
                <a:latin typeface="Futura Medium" pitchFamily="2" charset="0"/>
                <a:ea typeface="ＭＳ Ｐゴシック" pitchFamily="34" charset="-128"/>
              </a:rPr>
              <a:t>RESTRICTED</a:t>
            </a:r>
          </a:p>
        </p:txBody>
      </p:sp>
      <p:pic>
        <p:nvPicPr>
          <p:cNvPr id="8" name="Picture 1053" descr="Shell-2010-Pecten-RGBpc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67" y="287338"/>
            <a:ext cx="95673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2262717" y="1400176"/>
            <a:ext cx="7558616" cy="369332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4834" y="2849563"/>
            <a:ext cx="3598333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F8930-CD57-41F1-A7E3-3CE883ED59FA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87D62-E926-4A24-A507-F3F151A14E17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12481"/>
      </p:ext>
    </p:extLst>
  </p:cSld>
  <p:clrMapOvr>
    <a:masterClrMapping/>
  </p:clrMapOvr>
  <p:transition>
    <p:fade/>
  </p:transition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EFB6D-7BA9-469E-8125-A9B9FEA1EE82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E7220-BC59-4536-9916-E1095BBF2C90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8350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008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7E654-C291-421C-B824-02270B57CEDB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1DF7-73A5-46E0-9823-1751F0CE1C67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45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1309688"/>
            <a:ext cx="5060949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300" y="1309688"/>
            <a:ext cx="5063067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6E664-05FF-46DD-AB21-3F84BF1BB20A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972E9-5AE3-4DDC-B3A7-4D0B71061799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344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1309688"/>
            <a:ext cx="5060949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300" y="1309688"/>
            <a:ext cx="5063067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2BC52-463B-498D-BA04-7000537520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238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16082-4426-4F17-98FD-28798D9B76AB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10B6-B16D-423D-B2B8-BB9091EFB4A7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9785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32B1-14F2-49A3-A7CA-D49C99AEBDD6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B8F4C-5F66-43E4-A892-91AF58E23303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64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3B6A-D3F9-4218-8181-F572ADCF383F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DCE6-7F62-4F59-A3AF-1E0EC9A9705E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3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72796"/>
            <a:ext cx="4011084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8513A-9ABF-4EF4-A10B-5E0A6D48B630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7FCA6-CED5-46D4-A59B-DC44E1EBE8BC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5353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05034"/>
            <a:ext cx="7315200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3A13A-CE2C-42DB-8BE8-5D95E24D1927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949B-176E-48EC-A353-A77518773086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451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B62E4-4C8E-4FA3-8DCF-2967A2C1D974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3F5E0-5658-49C8-AA0C-D31DE587C0CC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50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4064" y="255588"/>
            <a:ext cx="1241769" cy="612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84" y="255588"/>
            <a:ext cx="8432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688D6-9518-419F-A5DA-6A8B5DD04271}" type="datetime4">
              <a:rPr lang="en-GB">
                <a:solidFill>
                  <a:srgbClr val="595959"/>
                </a:solidFill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C771-F85C-48C9-A0FC-122D32BBE6FA}" type="slidenum">
              <a:rPr lang="en-GB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336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  <a:latin typeface="Futu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>
                <a:latin typeface="Arial" pitchFamily="34" charset="0"/>
                <a:cs typeface="Arial" pitchFamily="34" charset="0"/>
              </a:defRPr>
            </a:lvl1pPr>
            <a:lvl2pPr>
              <a:lnSpc>
                <a:spcPct val="120000"/>
              </a:lnSpc>
              <a:defRPr>
                <a:latin typeface="Arial" pitchFamily="34" charset="0"/>
                <a:cs typeface="Arial" pitchFamily="34" charset="0"/>
              </a:defRPr>
            </a:lvl2pPr>
            <a:lvl3pPr>
              <a:lnSpc>
                <a:spcPct val="120000"/>
              </a:lnSpc>
              <a:defRPr>
                <a:latin typeface="Arial" pitchFamily="34" charset="0"/>
                <a:cs typeface="Arial" pitchFamily="34" charset="0"/>
              </a:defRPr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9761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25232" y="225425"/>
            <a:ext cx="10855569" cy="6167438"/>
            <a:chOff x="468313" y="226142"/>
            <a:chExt cx="8142959" cy="616722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298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>
                  <a:solidFill>
                    <a:srgbClr val="595959"/>
                  </a:solidFill>
                  <a:cs typeface="Arial" pitchFamily="34" charset="0"/>
                </a:rPr>
                <a:t> </a:t>
              </a:r>
              <a:endParaRPr lang="en-GB" dirty="0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flipH="1">
              <a:off x="1548472" y="226142"/>
              <a:ext cx="706280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1548472" y="1307193"/>
              <a:ext cx="5941605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solidFill>
                  <a:srgbClr val="595959"/>
                </a:solidFill>
                <a:cs typeface="Arial" pitchFamily="34" charset="0"/>
              </a:endParaRPr>
            </a:p>
          </p:txBody>
        </p:sp>
        <p:pic>
          <p:nvPicPr>
            <p:cNvPr id="8" name="Picture 16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6" descr="Rectangle 6"/>
          <p:cNvSpPr txBox="1">
            <a:spLocks noChangeArrowheads="1"/>
          </p:cNvSpPr>
          <p:nvPr/>
        </p:nvSpPr>
        <p:spPr bwMode="auto">
          <a:xfrm>
            <a:off x="11170140" y="6470652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379AF1C-A575-4B5D-BED7-6488A71D1209}" type="slidenum">
              <a:rPr lang="en-GB" sz="800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sz="800" dirty="0">
              <a:solidFill>
                <a:srgbClr val="595959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91593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" y="228600"/>
            <a:ext cx="11566769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>
              <a:lnSpc>
                <a:spcPct val="90000"/>
              </a:lnSpc>
              <a:defRPr/>
            </a:pPr>
            <a:endParaRPr lang="en-US" sz="2400" b="1" dirty="0">
              <a:solidFill>
                <a:srgbClr val="999999"/>
              </a:solidFill>
              <a:latin typeface="Futura" pitchFamily="18" charset="0"/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108" y="6470650"/>
            <a:ext cx="3358661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3892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238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A05BF-E5FE-494C-B5DC-207AFB9B4A0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" y="228602"/>
            <a:ext cx="11566769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>
              <a:lnSpc>
                <a:spcPct val="90000"/>
              </a:lnSpc>
              <a:defRPr/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240479" y="6550027"/>
            <a:ext cx="355600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CCCCCC"/>
                </a:solidFill>
                <a:latin typeface="+mn-lt"/>
                <a:cs typeface="Arial" pitchFamily="34" charset="0"/>
              </a:defRPr>
            </a:lvl1pPr>
          </a:lstStyle>
          <a:p>
            <a:fld id="{D52984E7-2A38-4803-B9FC-E04EB1468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652108" y="6470650"/>
            <a:ext cx="3358661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74439"/>
      </p:ext>
    </p:extLst>
  </p:cSld>
  <p:clrMapOvr>
    <a:masterClrMapping/>
  </p:clrMapOvr>
  <p:transition>
    <p:fade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228600"/>
            <a:ext cx="11566769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>
              <a:lnSpc>
                <a:spcPct val="90000"/>
              </a:lnSpc>
              <a:defRPr/>
            </a:pPr>
            <a:endParaRPr lang="en-US" sz="2400" b="1" dirty="0">
              <a:solidFill>
                <a:srgbClr val="999999"/>
              </a:solidFill>
              <a:latin typeface="Futura" pitchFamily="18" charset="0"/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21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4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108" y="6470650"/>
            <a:ext cx="3358661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36414"/>
      </p:ext>
    </p:extLst>
  </p:cSld>
  <p:clrMapOvr>
    <a:masterClrMapping/>
  </p:clrMapOvr>
  <p:transition>
    <p:fade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228602"/>
            <a:ext cx="11566769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>
              <a:lnSpc>
                <a:spcPct val="90000"/>
              </a:lnSpc>
              <a:defRPr/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21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4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108" y="6470650"/>
            <a:ext cx="3358661" cy="3238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88115"/>
      </p:ext>
    </p:extLst>
  </p:cSld>
  <p:clrMapOvr>
    <a:masterClrMapping/>
  </p:clrMapOvr>
  <p:transition>
    <p:fade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0F8E01-F766-409D-8C75-3CCD527D2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95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  <a:latin typeface="Futura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Rectangle 6" descr="Rectangle 6"/>
          <p:cNvSpPr txBox="1">
            <a:spLocks noChangeArrowheads="1"/>
          </p:cNvSpPr>
          <p:nvPr userDrawn="1"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/>
            <a:fld id="{FFDC42F9-16F7-4A20-B08E-744D33D06029}" type="slidenum">
              <a:rPr lang="en-GB" sz="800">
                <a:solidFill>
                  <a:srgbClr val="595959"/>
                </a:solidFill>
              </a:rPr>
              <a:pPr algn="r"/>
              <a:t>‹#›</a:t>
            </a:fld>
            <a:endParaRPr lang="en-GB" sz="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974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018" y="2343150"/>
            <a:ext cx="311996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966777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8240602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491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61200"/>
            <a:ext cx="91488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0416711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4786283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5979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2006613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61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EB19A-02E1-4497-9632-BE2DC9421AA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7159648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8736171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6575167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6070336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0"/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1847964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20187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6000" lvl="1" indent="-216000"/>
            <a:r>
              <a:rPr lang="en-GB" dirty="0"/>
              <a:t>Second level</a:t>
            </a:r>
          </a:p>
          <a:p>
            <a:pPr marL="410400" lvl="2" indent="-194400"/>
            <a:r>
              <a:rPr lang="en-GB" dirty="0"/>
              <a:t>Third level</a:t>
            </a:r>
          </a:p>
          <a:p>
            <a:pPr marL="576000" lvl="3" indent="-187200"/>
            <a:r>
              <a:rPr lang="en-GB" dirty="0"/>
              <a:t>Fourth level</a:t>
            </a:r>
          </a:p>
          <a:p>
            <a:pPr marL="766800" lvl="4" indent="-154800"/>
            <a:r>
              <a:rPr lang="en-GB" dirty="0"/>
              <a:t>Fifth level</a:t>
            </a:r>
          </a:p>
          <a:p>
            <a:pPr marL="914400" lvl="5" indent="-144000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6000" lvl="1" indent="-216000"/>
            <a:r>
              <a:rPr lang="en-GB" dirty="0"/>
              <a:t>Second level</a:t>
            </a:r>
          </a:p>
          <a:p>
            <a:pPr marL="410400" lvl="2" indent="-194400"/>
            <a:r>
              <a:rPr lang="en-GB" dirty="0"/>
              <a:t>Third level</a:t>
            </a:r>
          </a:p>
          <a:p>
            <a:pPr marL="576000" lvl="3" indent="-187200"/>
            <a:r>
              <a:rPr lang="en-GB" dirty="0"/>
              <a:t>Fourth level</a:t>
            </a:r>
          </a:p>
          <a:p>
            <a:pPr marL="766800" lvl="4" indent="-154800"/>
            <a:r>
              <a:rPr lang="en-GB" dirty="0"/>
              <a:t>Fifth level</a:t>
            </a:r>
          </a:p>
          <a:p>
            <a:pPr marL="914400" lvl="5" indent="-144000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867254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4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1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5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2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4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1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5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2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57735333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62177045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subtitle style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375359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5979" userDrawn="1">
          <p15:clr>
            <a:srgbClr val="FBAE40"/>
          </p15:clr>
        </p15:guide>
        <p15:guide id="0" pos="6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F8E01-F766-409D-8C75-3CCD527D21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8568325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4910483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0" y="1492272"/>
            <a:ext cx="1084580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34987327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4463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00080157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6" y="1280160"/>
            <a:ext cx="5733629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457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72796"/>
            <a:ext cx="4011084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4EF7-6350-44FD-8E04-C69AD691FD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05034"/>
            <a:ext cx="7315200" cy="36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F9A26-C0CF-4D7F-8382-17C2BD538A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7216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84" y="255588"/>
            <a:ext cx="11512549" cy="423859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417" y="6465888"/>
            <a:ext cx="3556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Futura Medium" pitchFamily="2" charset="0"/>
              </a:defRPr>
            </a:lvl1pPr>
          </a:lstStyle>
          <a:p>
            <a:fld id="{D52984E7-2A38-4803-B9FC-E04EB1468A7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7216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84" y="255588"/>
            <a:ext cx="11512549" cy="423859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417" y="6465888"/>
            <a:ext cx="3556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Futura Medium" pitchFamily="2" charset="0"/>
              </a:defRPr>
            </a:lvl1pPr>
          </a:lstStyle>
          <a:p>
            <a:fld id="{D52984E7-2A38-4803-B9FC-E04EB1468A7A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7216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84" y="255588"/>
            <a:ext cx="11512549" cy="423859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417" y="6465888"/>
            <a:ext cx="3556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Futura Medium" pitchFamily="2" charset="0"/>
              </a:defRPr>
            </a:lvl1pPr>
          </a:lstStyle>
          <a:p>
            <a:fld id="{D52984E7-2A38-4803-B9FC-E04EB1468A7A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7216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84" y="255588"/>
            <a:ext cx="11512549" cy="423859"/>
          </a:xfrm>
          <a:prstGeom prst="rect">
            <a:avLst/>
          </a:prstGeom>
          <a:solidFill>
            <a:schemeClr val="bg2"/>
          </a:solidFill>
          <a:ln w="3683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1134" y="6465888"/>
            <a:ext cx="143933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fld id="{90DCEA39-F335-470C-B497-D7EFADD4F1F7}" type="datetime4">
              <a:rPr lang="en-GB">
                <a:solidFill>
                  <a:srgbClr val="595959"/>
                </a:solidFill>
                <a:ea typeface="ＭＳ Ｐゴシック" pitchFamily="34" charset="-128"/>
              </a:rPr>
              <a:pPr>
                <a:defRPr/>
              </a:pPr>
              <a:t>21 March 2019</a:t>
            </a:fld>
            <a:endParaRPr lang="en-GB" dirty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622301" y="6465888"/>
            <a:ext cx="3359151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/>
          <a:lstStyle/>
          <a:p>
            <a:pPr>
              <a:defRPr/>
            </a:pPr>
            <a:endParaRPr lang="en-US" sz="800" dirty="0">
              <a:solidFill>
                <a:srgbClr val="595959"/>
              </a:solidFill>
              <a:latin typeface="Futura Medium" pitchFamily="2" charset="0"/>
              <a:ea typeface="ＭＳ Ｐゴシック" pitchFamily="34" charset="-128"/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417" y="6465888"/>
            <a:ext cx="3556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fld id="{5832952E-99E0-4DC2-BEF4-F00764AF902F}" type="slidenum">
              <a:rPr lang="en-GB">
                <a:solidFill>
                  <a:srgbClr val="595959"/>
                </a:solidFill>
                <a:ea typeface="ＭＳ Ｐゴシック" pitchFamily="34" charset="-128"/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7814734" y="6465888"/>
            <a:ext cx="143933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/>
          <a:lstStyle/>
          <a:p>
            <a:pPr algn="ctr">
              <a:defRPr/>
            </a:pPr>
            <a:r>
              <a:rPr lang="en-GB" sz="800" dirty="0">
                <a:solidFill>
                  <a:srgbClr val="D42E12"/>
                </a:solidFill>
                <a:latin typeface="Futura Medium" pitchFamily="2" charset="0"/>
                <a:ea typeface="ＭＳ Ｐゴシック" pitchFamily="34" charset="-128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2339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" y="228600"/>
            <a:ext cx="11566769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>
              <a:lnSpc>
                <a:spcPct val="90000"/>
              </a:lnSpc>
              <a:defRPr/>
            </a:pPr>
            <a:endParaRPr lang="en-US" sz="2400" b="1" dirty="0">
              <a:solidFill>
                <a:srgbClr val="999999"/>
              </a:solidFill>
              <a:latin typeface="Futura" pitchFamily="18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9664" y="1309688"/>
            <a:ext cx="10329985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9662" y="295275"/>
            <a:ext cx="10267463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70140" y="6470652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A7824C27-975C-43E9-8F34-3A69CA6C0E67}" type="slidenum">
              <a:rPr lang="en-GB" sz="800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sz="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3" r:id="rId7"/>
    <p:sldLayoutId id="2147484034" r:id="rId8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1" fontAlgn="base" hangingPunct="1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1" fontAlgn="base" hangingPunct="1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1" fontAlgn="base" hangingPunct="1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1" fontAlgn="base" hangingPunct="1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8" name="Rectangle 67"/>
          <p:cNvSpPr/>
          <p:nvPr userDrawn="1"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rgbClr val="595959"/>
                </a:solidFill>
              </a:rPr>
              <a:t>Footer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0" r:id="rId19"/>
    <p:sldLayoutId id="2147484231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24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481" userDrawn="1">
          <p15:clr>
            <a:srgbClr val="F26B43"/>
          </p15:clr>
        </p15:guide>
        <p15:guide id="14" pos="3961" userDrawn="1">
          <p15:clr>
            <a:srgbClr val="F26B43"/>
          </p15:clr>
        </p15:guide>
        <p15:guide id="15" pos="3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8005525" y="5786287"/>
            <a:ext cx="1459849" cy="323850"/>
          </a:xfrm>
          <a:noFill/>
        </p:spPr>
        <p:txBody>
          <a:bodyPr/>
          <a:lstStyle/>
          <a:p>
            <a:fld id="{4C96DE9F-B739-49B9-95CF-118B9FDD4133}" type="datetime4">
              <a:rPr lang="en-GB" smtClean="0"/>
              <a:pPr/>
              <a:t>21 March 2019</a:t>
            </a:fld>
            <a:endParaRPr lang="en-GB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971549" y="6908340"/>
            <a:ext cx="266700" cy="169862"/>
          </a:xfrm>
          <a:noFill/>
        </p:spPr>
        <p:txBody>
          <a:bodyPr/>
          <a:lstStyle/>
          <a:p>
            <a:fld id="{68CC78F0-AFCC-4734-9A42-14C2CE84240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848" name="Freeform 4"/>
          <p:cNvSpPr>
            <a:spLocks/>
          </p:cNvSpPr>
          <p:nvPr/>
        </p:nvSpPr>
        <p:spPr bwMode="auto">
          <a:xfrm>
            <a:off x="6141525" y="3752240"/>
            <a:ext cx="927434" cy="1000125"/>
          </a:xfrm>
          <a:custGeom>
            <a:avLst/>
            <a:gdLst/>
            <a:ahLst/>
            <a:cxnLst>
              <a:cxn ang="0">
                <a:pos x="0" y="655"/>
              </a:cxn>
              <a:cxn ang="0">
                <a:pos x="140" y="603"/>
              </a:cxn>
              <a:cxn ang="0">
                <a:pos x="338" y="469"/>
              </a:cxn>
              <a:cxn ang="0">
                <a:pos x="442" y="345"/>
              </a:cxn>
              <a:cxn ang="0">
                <a:pos x="454" y="239"/>
              </a:cxn>
              <a:cxn ang="0">
                <a:pos x="434" y="145"/>
              </a:cxn>
              <a:cxn ang="0">
                <a:pos x="381" y="0"/>
              </a:cxn>
            </a:cxnLst>
            <a:rect l="0" t="0" r="r" b="b"/>
            <a:pathLst>
              <a:path w="461" h="655">
                <a:moveTo>
                  <a:pt x="0" y="655"/>
                </a:moveTo>
                <a:cubicBezTo>
                  <a:pt x="23" y="646"/>
                  <a:pt x="84" y="634"/>
                  <a:pt x="140" y="603"/>
                </a:cubicBezTo>
                <a:cubicBezTo>
                  <a:pt x="196" y="572"/>
                  <a:pt x="288" y="512"/>
                  <a:pt x="338" y="469"/>
                </a:cubicBezTo>
                <a:cubicBezTo>
                  <a:pt x="388" y="426"/>
                  <a:pt x="423" y="383"/>
                  <a:pt x="442" y="345"/>
                </a:cubicBezTo>
                <a:cubicBezTo>
                  <a:pt x="461" y="307"/>
                  <a:pt x="455" y="272"/>
                  <a:pt x="454" y="239"/>
                </a:cubicBezTo>
                <a:cubicBezTo>
                  <a:pt x="453" y="206"/>
                  <a:pt x="446" y="185"/>
                  <a:pt x="434" y="145"/>
                </a:cubicBezTo>
                <a:cubicBezTo>
                  <a:pt x="422" y="105"/>
                  <a:pt x="392" y="30"/>
                  <a:pt x="381" y="0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49" name="Freeform 5"/>
          <p:cNvSpPr>
            <a:spLocks/>
          </p:cNvSpPr>
          <p:nvPr/>
        </p:nvSpPr>
        <p:spPr bwMode="auto">
          <a:xfrm>
            <a:off x="5822760" y="4322151"/>
            <a:ext cx="650493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3" y="164"/>
              </a:cxn>
              <a:cxn ang="0">
                <a:pos x="297" y="220"/>
              </a:cxn>
              <a:cxn ang="0">
                <a:pos x="179" y="258"/>
              </a:cxn>
            </a:cxnLst>
            <a:rect l="0" t="0" r="r" b="b"/>
            <a:pathLst>
              <a:path w="322" h="258">
                <a:moveTo>
                  <a:pt x="0" y="0"/>
                </a:moveTo>
                <a:cubicBezTo>
                  <a:pt x="45" y="27"/>
                  <a:pt x="224" y="127"/>
                  <a:pt x="273" y="164"/>
                </a:cubicBezTo>
                <a:cubicBezTo>
                  <a:pt x="322" y="201"/>
                  <a:pt x="313" y="204"/>
                  <a:pt x="297" y="220"/>
                </a:cubicBezTo>
                <a:cubicBezTo>
                  <a:pt x="281" y="236"/>
                  <a:pt x="204" y="250"/>
                  <a:pt x="179" y="258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50" name="Freeform 6"/>
          <p:cNvSpPr>
            <a:spLocks/>
          </p:cNvSpPr>
          <p:nvPr/>
        </p:nvSpPr>
        <p:spPr bwMode="auto">
          <a:xfrm>
            <a:off x="7215651" y="4892064"/>
            <a:ext cx="3458555" cy="1096962"/>
          </a:xfrm>
          <a:custGeom>
            <a:avLst/>
            <a:gdLst/>
            <a:ahLst/>
            <a:cxnLst>
              <a:cxn ang="0">
                <a:pos x="1775" y="864"/>
              </a:cxn>
              <a:cxn ang="0">
                <a:pos x="0" y="864"/>
              </a:cxn>
              <a:cxn ang="0">
                <a:pos x="126" y="654"/>
              </a:cxn>
              <a:cxn ang="0">
                <a:pos x="177" y="597"/>
              </a:cxn>
              <a:cxn ang="0">
                <a:pos x="219" y="537"/>
              </a:cxn>
              <a:cxn ang="0">
                <a:pos x="312" y="471"/>
              </a:cxn>
              <a:cxn ang="0">
                <a:pos x="363" y="402"/>
              </a:cxn>
              <a:cxn ang="0">
                <a:pos x="441" y="311"/>
              </a:cxn>
              <a:cxn ang="0">
                <a:pos x="471" y="288"/>
              </a:cxn>
              <a:cxn ang="0">
                <a:pos x="524" y="235"/>
              </a:cxn>
              <a:cxn ang="0">
                <a:pos x="600" y="167"/>
              </a:cxn>
              <a:cxn ang="0">
                <a:pos x="675" y="90"/>
              </a:cxn>
              <a:cxn ang="0">
                <a:pos x="711" y="57"/>
              </a:cxn>
              <a:cxn ang="0">
                <a:pos x="759" y="18"/>
              </a:cxn>
              <a:cxn ang="0">
                <a:pos x="835" y="8"/>
              </a:cxn>
              <a:cxn ang="0">
                <a:pos x="969" y="117"/>
              </a:cxn>
              <a:cxn ang="0">
                <a:pos x="1074" y="186"/>
              </a:cxn>
              <a:cxn ang="0">
                <a:pos x="1170" y="228"/>
              </a:cxn>
              <a:cxn ang="0">
                <a:pos x="1328" y="278"/>
              </a:cxn>
              <a:cxn ang="0">
                <a:pos x="1386" y="304"/>
              </a:cxn>
              <a:cxn ang="0">
                <a:pos x="1472" y="350"/>
              </a:cxn>
              <a:cxn ang="0">
                <a:pos x="1560" y="378"/>
              </a:cxn>
              <a:cxn ang="0">
                <a:pos x="1578" y="388"/>
              </a:cxn>
              <a:cxn ang="0">
                <a:pos x="1648" y="396"/>
              </a:cxn>
              <a:cxn ang="0">
                <a:pos x="1725" y="438"/>
              </a:cxn>
              <a:cxn ang="0">
                <a:pos x="1716" y="400"/>
              </a:cxn>
              <a:cxn ang="0">
                <a:pos x="1630" y="348"/>
              </a:cxn>
              <a:cxn ang="0">
                <a:pos x="1504" y="328"/>
              </a:cxn>
              <a:cxn ang="0">
                <a:pos x="1407" y="255"/>
              </a:cxn>
              <a:cxn ang="0">
                <a:pos x="1410" y="213"/>
              </a:cxn>
              <a:cxn ang="0">
                <a:pos x="1548" y="270"/>
              </a:cxn>
              <a:cxn ang="0">
                <a:pos x="1710" y="294"/>
              </a:cxn>
              <a:cxn ang="0">
                <a:pos x="1779" y="408"/>
              </a:cxn>
              <a:cxn ang="0">
                <a:pos x="1779" y="867"/>
              </a:cxn>
            </a:cxnLst>
            <a:rect l="0" t="0" r="r" b="b"/>
            <a:pathLst>
              <a:path w="1779" h="867">
                <a:moveTo>
                  <a:pt x="1775" y="864"/>
                </a:moveTo>
                <a:lnTo>
                  <a:pt x="0" y="864"/>
                </a:lnTo>
                <a:cubicBezTo>
                  <a:pt x="26" y="851"/>
                  <a:pt x="103" y="673"/>
                  <a:pt x="126" y="654"/>
                </a:cubicBezTo>
                <a:cubicBezTo>
                  <a:pt x="153" y="605"/>
                  <a:pt x="162" y="616"/>
                  <a:pt x="177" y="597"/>
                </a:cubicBezTo>
                <a:cubicBezTo>
                  <a:pt x="192" y="578"/>
                  <a:pt x="197" y="558"/>
                  <a:pt x="219" y="537"/>
                </a:cubicBezTo>
                <a:cubicBezTo>
                  <a:pt x="260" y="504"/>
                  <a:pt x="261" y="487"/>
                  <a:pt x="312" y="471"/>
                </a:cubicBezTo>
                <a:cubicBezTo>
                  <a:pt x="358" y="400"/>
                  <a:pt x="328" y="470"/>
                  <a:pt x="363" y="402"/>
                </a:cubicBezTo>
                <a:cubicBezTo>
                  <a:pt x="384" y="361"/>
                  <a:pt x="415" y="349"/>
                  <a:pt x="441" y="311"/>
                </a:cubicBezTo>
                <a:cubicBezTo>
                  <a:pt x="448" y="301"/>
                  <a:pt x="462" y="297"/>
                  <a:pt x="471" y="288"/>
                </a:cubicBezTo>
                <a:cubicBezTo>
                  <a:pt x="489" y="271"/>
                  <a:pt x="506" y="253"/>
                  <a:pt x="524" y="235"/>
                </a:cubicBezTo>
                <a:cubicBezTo>
                  <a:pt x="564" y="195"/>
                  <a:pt x="547" y="183"/>
                  <a:pt x="600" y="167"/>
                </a:cubicBezTo>
                <a:cubicBezTo>
                  <a:pt x="623" y="152"/>
                  <a:pt x="648" y="98"/>
                  <a:pt x="675" y="90"/>
                </a:cubicBezTo>
                <a:cubicBezTo>
                  <a:pt x="733" y="52"/>
                  <a:pt x="664" y="105"/>
                  <a:pt x="711" y="57"/>
                </a:cubicBezTo>
                <a:cubicBezTo>
                  <a:pt x="731" y="37"/>
                  <a:pt x="736" y="30"/>
                  <a:pt x="759" y="18"/>
                </a:cubicBezTo>
                <a:cubicBezTo>
                  <a:pt x="794" y="0"/>
                  <a:pt x="796" y="20"/>
                  <a:pt x="835" y="8"/>
                </a:cubicBezTo>
                <a:cubicBezTo>
                  <a:pt x="881" y="18"/>
                  <a:pt x="929" y="87"/>
                  <a:pt x="969" y="117"/>
                </a:cubicBezTo>
                <a:cubicBezTo>
                  <a:pt x="1009" y="147"/>
                  <a:pt x="1040" y="167"/>
                  <a:pt x="1074" y="186"/>
                </a:cubicBezTo>
                <a:cubicBezTo>
                  <a:pt x="1108" y="205"/>
                  <a:pt x="1128" y="213"/>
                  <a:pt x="1170" y="228"/>
                </a:cubicBezTo>
                <a:cubicBezTo>
                  <a:pt x="1209" y="255"/>
                  <a:pt x="1303" y="240"/>
                  <a:pt x="1328" y="278"/>
                </a:cubicBezTo>
                <a:cubicBezTo>
                  <a:pt x="1333" y="285"/>
                  <a:pt x="1382" y="302"/>
                  <a:pt x="1386" y="304"/>
                </a:cubicBezTo>
                <a:cubicBezTo>
                  <a:pt x="1423" y="319"/>
                  <a:pt x="1434" y="337"/>
                  <a:pt x="1472" y="350"/>
                </a:cubicBezTo>
                <a:cubicBezTo>
                  <a:pt x="1497" y="358"/>
                  <a:pt x="1560" y="378"/>
                  <a:pt x="1560" y="378"/>
                </a:cubicBezTo>
                <a:cubicBezTo>
                  <a:pt x="1579" y="386"/>
                  <a:pt x="1563" y="385"/>
                  <a:pt x="1578" y="388"/>
                </a:cubicBezTo>
                <a:cubicBezTo>
                  <a:pt x="1593" y="391"/>
                  <a:pt x="1624" y="388"/>
                  <a:pt x="1648" y="396"/>
                </a:cubicBezTo>
                <a:cubicBezTo>
                  <a:pt x="1678" y="394"/>
                  <a:pt x="1695" y="444"/>
                  <a:pt x="1725" y="438"/>
                </a:cubicBezTo>
                <a:cubicBezTo>
                  <a:pt x="1751" y="433"/>
                  <a:pt x="1716" y="400"/>
                  <a:pt x="1716" y="400"/>
                </a:cubicBezTo>
                <a:cubicBezTo>
                  <a:pt x="1717" y="392"/>
                  <a:pt x="1669" y="363"/>
                  <a:pt x="1630" y="348"/>
                </a:cubicBezTo>
                <a:cubicBezTo>
                  <a:pt x="1591" y="333"/>
                  <a:pt x="1555" y="351"/>
                  <a:pt x="1504" y="328"/>
                </a:cubicBezTo>
                <a:cubicBezTo>
                  <a:pt x="1452" y="303"/>
                  <a:pt x="1423" y="274"/>
                  <a:pt x="1407" y="255"/>
                </a:cubicBezTo>
                <a:cubicBezTo>
                  <a:pt x="1391" y="236"/>
                  <a:pt x="1387" y="210"/>
                  <a:pt x="1410" y="213"/>
                </a:cubicBezTo>
                <a:cubicBezTo>
                  <a:pt x="1418" y="201"/>
                  <a:pt x="1498" y="257"/>
                  <a:pt x="1548" y="270"/>
                </a:cubicBezTo>
                <a:cubicBezTo>
                  <a:pt x="1598" y="283"/>
                  <a:pt x="1672" y="271"/>
                  <a:pt x="1710" y="294"/>
                </a:cubicBezTo>
                <a:cubicBezTo>
                  <a:pt x="1746" y="303"/>
                  <a:pt x="1768" y="313"/>
                  <a:pt x="1779" y="408"/>
                </a:cubicBezTo>
                <a:lnTo>
                  <a:pt x="1779" y="867"/>
                </a:lnTo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54" name="Freeform 10"/>
          <p:cNvSpPr>
            <a:spLocks/>
          </p:cNvSpPr>
          <p:nvPr/>
        </p:nvSpPr>
        <p:spPr bwMode="auto">
          <a:xfrm>
            <a:off x="850315" y="677250"/>
            <a:ext cx="11212731" cy="2226039"/>
          </a:xfrm>
          <a:custGeom>
            <a:avLst/>
            <a:gdLst/>
            <a:ahLst/>
            <a:cxnLst>
              <a:cxn ang="0">
                <a:pos x="5854" y="1741"/>
              </a:cxn>
              <a:cxn ang="0">
                <a:pos x="5856" y="0"/>
              </a:cxn>
              <a:cxn ang="0">
                <a:pos x="5856" y="6"/>
              </a:cxn>
              <a:cxn ang="0">
                <a:pos x="0" y="0"/>
              </a:cxn>
              <a:cxn ang="0">
                <a:pos x="0" y="446"/>
              </a:cxn>
              <a:cxn ang="0">
                <a:pos x="5869" y="1748"/>
              </a:cxn>
            </a:cxnLst>
            <a:rect l="0" t="0" r="r" b="b"/>
            <a:pathLst>
              <a:path w="5869" h="1748">
                <a:moveTo>
                  <a:pt x="5854" y="1741"/>
                </a:moveTo>
                <a:lnTo>
                  <a:pt x="5856" y="0"/>
                </a:lnTo>
                <a:lnTo>
                  <a:pt x="5856" y="6"/>
                </a:lnTo>
                <a:lnTo>
                  <a:pt x="0" y="0"/>
                </a:lnTo>
                <a:lnTo>
                  <a:pt x="0" y="446"/>
                </a:lnTo>
                <a:lnTo>
                  <a:pt x="5869" y="1748"/>
                </a:lnTo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55" name="Freeform 11"/>
          <p:cNvSpPr>
            <a:spLocks/>
          </p:cNvSpPr>
          <p:nvPr/>
        </p:nvSpPr>
        <p:spPr bwMode="auto">
          <a:xfrm>
            <a:off x="3158693" y="859815"/>
            <a:ext cx="6711015" cy="898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52" y="710"/>
              </a:cxn>
            </a:cxnLst>
            <a:rect l="0" t="0" r="r" b="b"/>
            <a:pathLst>
              <a:path w="3452" h="710">
                <a:moveTo>
                  <a:pt x="0" y="0"/>
                </a:moveTo>
                <a:lnTo>
                  <a:pt x="3452" y="710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56" name="Freeform 12"/>
          <p:cNvSpPr>
            <a:spLocks/>
          </p:cNvSpPr>
          <p:nvPr/>
        </p:nvSpPr>
        <p:spPr bwMode="auto">
          <a:xfrm>
            <a:off x="2135625" y="1275740"/>
            <a:ext cx="2346494" cy="1589087"/>
          </a:xfrm>
          <a:custGeom>
            <a:avLst/>
            <a:gdLst/>
            <a:ahLst/>
            <a:cxnLst>
              <a:cxn ang="0">
                <a:pos x="1163" y="75"/>
              </a:cxn>
              <a:cxn ang="0">
                <a:pos x="737" y="25"/>
              </a:cxn>
              <a:cxn ang="0">
                <a:pos x="397" y="222"/>
              </a:cxn>
              <a:cxn ang="0">
                <a:pos x="0" y="1040"/>
              </a:cxn>
            </a:cxnLst>
            <a:rect l="0" t="0" r="r" b="b"/>
            <a:pathLst>
              <a:path w="1163" h="1040">
                <a:moveTo>
                  <a:pt x="1163" y="75"/>
                </a:moveTo>
                <a:cubicBezTo>
                  <a:pt x="1092" y="67"/>
                  <a:pt x="865" y="0"/>
                  <a:pt x="737" y="25"/>
                </a:cubicBezTo>
                <a:cubicBezTo>
                  <a:pt x="609" y="50"/>
                  <a:pt x="520" y="53"/>
                  <a:pt x="397" y="222"/>
                </a:cubicBezTo>
                <a:cubicBezTo>
                  <a:pt x="274" y="391"/>
                  <a:pt x="83" y="869"/>
                  <a:pt x="0" y="1040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255" name="Group 13"/>
          <p:cNvGrpSpPr>
            <a:grpSpLocks/>
          </p:cNvGrpSpPr>
          <p:nvPr/>
        </p:nvGrpSpPr>
        <p:grpSpPr bwMode="auto">
          <a:xfrm>
            <a:off x="2093701" y="2837840"/>
            <a:ext cx="403606" cy="242887"/>
            <a:chOff x="1392" y="1776"/>
            <a:chExt cx="208" cy="192"/>
          </a:xfrm>
        </p:grpSpPr>
        <p:sp>
          <p:nvSpPr>
            <p:cNvPr id="2858" name="Oval 14"/>
            <p:cNvSpPr>
              <a:spLocks noChangeArrowheads="1"/>
            </p:cNvSpPr>
            <p:nvPr/>
          </p:nvSpPr>
          <p:spPr bwMode="auto">
            <a:xfrm>
              <a:off x="1392" y="1776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98" name="Text Box 15"/>
            <p:cNvSpPr txBox="1">
              <a:spLocks noChangeArrowheads="1"/>
            </p:cNvSpPr>
            <p:nvPr/>
          </p:nvSpPr>
          <p:spPr bwMode="auto">
            <a:xfrm>
              <a:off x="1444" y="1806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51</a:t>
              </a:r>
            </a:p>
          </p:txBody>
        </p:sp>
      </p:grpSp>
      <p:sp>
        <p:nvSpPr>
          <p:cNvPr id="2861" name="Freeform 17"/>
          <p:cNvSpPr>
            <a:spLocks/>
          </p:cNvSpPr>
          <p:nvPr/>
        </p:nvSpPr>
        <p:spPr bwMode="auto">
          <a:xfrm>
            <a:off x="2581455" y="1369401"/>
            <a:ext cx="1732498" cy="1436688"/>
          </a:xfrm>
          <a:custGeom>
            <a:avLst/>
            <a:gdLst/>
            <a:ahLst/>
            <a:cxnLst>
              <a:cxn ang="0">
                <a:pos x="860" y="77"/>
              </a:cxn>
              <a:cxn ang="0">
                <a:pos x="506" y="27"/>
              </a:cxn>
              <a:cxn ang="0">
                <a:pos x="190" y="241"/>
              </a:cxn>
              <a:cxn ang="0">
                <a:pos x="0" y="941"/>
              </a:cxn>
            </a:cxnLst>
            <a:rect l="0" t="0" r="r" b="b"/>
            <a:pathLst>
              <a:path w="860" h="941">
                <a:moveTo>
                  <a:pt x="860" y="77"/>
                </a:moveTo>
                <a:cubicBezTo>
                  <a:pt x="801" y="69"/>
                  <a:pt x="618" y="0"/>
                  <a:pt x="506" y="27"/>
                </a:cubicBezTo>
                <a:cubicBezTo>
                  <a:pt x="394" y="54"/>
                  <a:pt x="274" y="89"/>
                  <a:pt x="190" y="241"/>
                </a:cubicBezTo>
                <a:cubicBezTo>
                  <a:pt x="106" y="393"/>
                  <a:pt x="40" y="795"/>
                  <a:pt x="0" y="94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2496789" y="2798152"/>
            <a:ext cx="405752" cy="201613"/>
            <a:chOff x="1231" y="1024"/>
            <a:chExt cx="208" cy="160"/>
          </a:xfrm>
        </p:grpSpPr>
        <p:sp>
          <p:nvSpPr>
            <p:cNvPr id="2863" name="AutoShape 19"/>
            <p:cNvSpPr>
              <a:spLocks noChangeArrowheads="1"/>
            </p:cNvSpPr>
            <p:nvPr/>
          </p:nvSpPr>
          <p:spPr bwMode="auto">
            <a:xfrm>
              <a:off x="1231" y="1024"/>
              <a:ext cx="208" cy="160"/>
            </a:xfrm>
            <a:prstGeom prst="hexagon">
              <a:avLst>
                <a:gd name="adj" fmla="val 32500"/>
                <a:gd name="vf" fmla="val 1154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96" name="Text Box 20"/>
            <p:cNvSpPr txBox="1">
              <a:spLocks noChangeArrowheads="1"/>
            </p:cNvSpPr>
            <p:nvPr/>
          </p:nvSpPr>
          <p:spPr bwMode="auto">
            <a:xfrm>
              <a:off x="1257" y="1052"/>
              <a:ext cx="151" cy="12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51A</a:t>
              </a:r>
            </a:p>
          </p:txBody>
        </p:sp>
      </p:grpSp>
      <p:sp>
        <p:nvSpPr>
          <p:cNvPr id="2865" name="AutoShape 21"/>
          <p:cNvSpPr>
            <a:spLocks noChangeArrowheads="1"/>
          </p:cNvSpPr>
          <p:nvPr/>
        </p:nvSpPr>
        <p:spPr bwMode="auto">
          <a:xfrm rot="723545">
            <a:off x="3663251" y="1398165"/>
            <a:ext cx="933875" cy="180975"/>
          </a:xfrm>
          <a:prstGeom prst="parallelogram">
            <a:avLst>
              <a:gd name="adj" fmla="val 9830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866" name="Freeform 22"/>
          <p:cNvSpPr>
            <a:spLocks/>
          </p:cNvSpPr>
          <p:nvPr/>
        </p:nvSpPr>
        <p:spPr bwMode="auto">
          <a:xfrm>
            <a:off x="4089852" y="1621815"/>
            <a:ext cx="1728205" cy="966787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810" y="158"/>
              </a:cxn>
              <a:cxn ang="0">
                <a:pos x="0" y="764"/>
              </a:cxn>
            </a:cxnLst>
            <a:rect l="0" t="0" r="r" b="b"/>
            <a:pathLst>
              <a:path w="888" h="764">
                <a:moveTo>
                  <a:pt x="470" y="0"/>
                </a:moveTo>
                <a:cubicBezTo>
                  <a:pt x="527" y="26"/>
                  <a:pt x="888" y="31"/>
                  <a:pt x="810" y="158"/>
                </a:cubicBezTo>
                <a:cubicBezTo>
                  <a:pt x="732" y="285"/>
                  <a:pt x="169" y="638"/>
                  <a:pt x="0" y="764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67" name="AutoShape 23"/>
          <p:cNvSpPr>
            <a:spLocks noChangeArrowheads="1"/>
          </p:cNvSpPr>
          <p:nvPr/>
        </p:nvSpPr>
        <p:spPr bwMode="auto">
          <a:xfrm rot="723545">
            <a:off x="4493372" y="1541070"/>
            <a:ext cx="936021" cy="180975"/>
          </a:xfrm>
          <a:prstGeom prst="parallelogram">
            <a:avLst>
              <a:gd name="adj" fmla="val 974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10263" name="Group 25"/>
          <p:cNvGrpSpPr>
            <a:grpSpLocks/>
          </p:cNvGrpSpPr>
          <p:nvPr/>
        </p:nvGrpSpPr>
        <p:grpSpPr bwMode="auto">
          <a:xfrm>
            <a:off x="3908065" y="2504465"/>
            <a:ext cx="405948" cy="242887"/>
            <a:chOff x="2046" y="1560"/>
            <a:chExt cx="208" cy="192"/>
          </a:xfrm>
        </p:grpSpPr>
        <p:sp>
          <p:nvSpPr>
            <p:cNvPr id="2870" name="Oval 26"/>
            <p:cNvSpPr>
              <a:spLocks noChangeArrowheads="1"/>
            </p:cNvSpPr>
            <p:nvPr/>
          </p:nvSpPr>
          <p:spPr bwMode="auto">
            <a:xfrm>
              <a:off x="2046" y="1560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94" name="Text Box 27"/>
            <p:cNvSpPr txBox="1">
              <a:spLocks noChangeArrowheads="1"/>
            </p:cNvSpPr>
            <p:nvPr/>
          </p:nvSpPr>
          <p:spPr bwMode="auto">
            <a:xfrm>
              <a:off x="2065" y="1590"/>
              <a:ext cx="17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103</a:t>
              </a:r>
            </a:p>
          </p:txBody>
        </p:sp>
      </p:grpSp>
      <p:sp>
        <p:nvSpPr>
          <p:cNvPr id="2873" name="Freeform 29"/>
          <p:cNvSpPr>
            <a:spLocks/>
          </p:cNvSpPr>
          <p:nvPr/>
        </p:nvSpPr>
        <p:spPr bwMode="auto">
          <a:xfrm>
            <a:off x="3782903" y="1869464"/>
            <a:ext cx="3220257" cy="1447800"/>
          </a:xfrm>
          <a:custGeom>
            <a:avLst/>
            <a:gdLst/>
            <a:ahLst/>
            <a:cxnLst>
              <a:cxn ang="0">
                <a:pos x="1382" y="0"/>
              </a:cxn>
              <a:cxn ang="0">
                <a:pos x="1462" y="122"/>
              </a:cxn>
              <a:cxn ang="0">
                <a:pos x="564" y="715"/>
              </a:cxn>
              <a:cxn ang="0">
                <a:pos x="172" y="931"/>
              </a:cxn>
              <a:cxn ang="0">
                <a:pos x="127" y="938"/>
              </a:cxn>
              <a:cxn ang="0">
                <a:pos x="68" y="948"/>
              </a:cxn>
              <a:cxn ang="0">
                <a:pos x="0" y="941"/>
              </a:cxn>
            </a:cxnLst>
            <a:rect l="0" t="0" r="r" b="b"/>
            <a:pathLst>
              <a:path w="1598" h="948">
                <a:moveTo>
                  <a:pt x="1382" y="0"/>
                </a:moveTo>
                <a:cubicBezTo>
                  <a:pt x="1396" y="20"/>
                  <a:pt x="1598" y="3"/>
                  <a:pt x="1462" y="122"/>
                </a:cubicBezTo>
                <a:cubicBezTo>
                  <a:pt x="1326" y="241"/>
                  <a:pt x="779" y="580"/>
                  <a:pt x="564" y="715"/>
                </a:cubicBezTo>
                <a:cubicBezTo>
                  <a:pt x="349" y="850"/>
                  <a:pt x="245" y="894"/>
                  <a:pt x="172" y="931"/>
                </a:cubicBezTo>
                <a:lnTo>
                  <a:pt x="127" y="938"/>
                </a:lnTo>
                <a:lnTo>
                  <a:pt x="68" y="948"/>
                </a:lnTo>
                <a:lnTo>
                  <a:pt x="0" y="941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268" name="Text Box 32"/>
          <p:cNvSpPr txBox="1">
            <a:spLocks noChangeArrowheads="1"/>
          </p:cNvSpPr>
          <p:nvPr/>
        </p:nvSpPr>
        <p:spPr bwMode="auto">
          <a:xfrm>
            <a:off x="4149174" y="832826"/>
            <a:ext cx="309997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16”</a:t>
            </a:r>
          </a:p>
        </p:txBody>
      </p:sp>
      <p:sp>
        <p:nvSpPr>
          <p:cNvPr id="2877" name="Freeform 33"/>
          <p:cNvSpPr>
            <a:spLocks/>
          </p:cNvSpPr>
          <p:nvPr/>
        </p:nvSpPr>
        <p:spPr bwMode="auto">
          <a:xfrm>
            <a:off x="5956583" y="1775802"/>
            <a:ext cx="519534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" y="117"/>
              </a:cxn>
              <a:cxn ang="0">
                <a:pos x="58" y="441"/>
              </a:cxn>
            </a:cxnLst>
            <a:rect l="0" t="0" r="r" b="b"/>
            <a:pathLst>
              <a:path w="269" h="441">
                <a:moveTo>
                  <a:pt x="0" y="0"/>
                </a:moveTo>
                <a:cubicBezTo>
                  <a:pt x="43" y="20"/>
                  <a:pt x="249" y="44"/>
                  <a:pt x="259" y="117"/>
                </a:cubicBezTo>
                <a:cubicBezTo>
                  <a:pt x="269" y="190"/>
                  <a:pt x="100" y="373"/>
                  <a:pt x="58" y="441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78" name="AutoShape 34"/>
          <p:cNvSpPr>
            <a:spLocks noChangeArrowheads="1"/>
          </p:cNvSpPr>
          <p:nvPr/>
        </p:nvSpPr>
        <p:spPr bwMode="auto">
          <a:xfrm rot="723545">
            <a:off x="5435043" y="1712459"/>
            <a:ext cx="931727" cy="180975"/>
          </a:xfrm>
          <a:prstGeom prst="parallelogram">
            <a:avLst>
              <a:gd name="adj" fmla="val 970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10272" name="Group 36"/>
          <p:cNvGrpSpPr>
            <a:grpSpLocks/>
          </p:cNvGrpSpPr>
          <p:nvPr/>
        </p:nvGrpSpPr>
        <p:grpSpPr bwMode="auto">
          <a:xfrm>
            <a:off x="5832124" y="2299676"/>
            <a:ext cx="405753" cy="242888"/>
            <a:chOff x="3543" y="1782"/>
            <a:chExt cx="208" cy="192"/>
          </a:xfrm>
        </p:grpSpPr>
        <p:sp>
          <p:nvSpPr>
            <p:cNvPr id="2881" name="Oval 37"/>
            <p:cNvSpPr>
              <a:spLocks noChangeArrowheads="1"/>
            </p:cNvSpPr>
            <p:nvPr/>
          </p:nvSpPr>
          <p:spPr bwMode="auto">
            <a:xfrm>
              <a:off x="3543" y="1782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92" name="Text Box 38"/>
            <p:cNvSpPr txBox="1">
              <a:spLocks noChangeArrowheads="1"/>
            </p:cNvSpPr>
            <p:nvPr/>
          </p:nvSpPr>
          <p:spPr bwMode="auto">
            <a:xfrm>
              <a:off x="3589" y="1817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95</a:t>
              </a:r>
            </a:p>
          </p:txBody>
        </p:sp>
      </p:grpSp>
      <p:sp>
        <p:nvSpPr>
          <p:cNvPr id="2884" name="Freeform 40"/>
          <p:cNvSpPr>
            <a:spLocks/>
          </p:cNvSpPr>
          <p:nvPr/>
        </p:nvSpPr>
        <p:spPr bwMode="auto">
          <a:xfrm>
            <a:off x="6040487" y="1942490"/>
            <a:ext cx="2649198" cy="631825"/>
          </a:xfrm>
          <a:custGeom>
            <a:avLst/>
            <a:gdLst/>
            <a:ahLst/>
            <a:cxnLst>
              <a:cxn ang="0">
                <a:pos x="1359" y="130"/>
              </a:cxn>
              <a:cxn ang="0">
                <a:pos x="1212" y="178"/>
              </a:cxn>
              <a:cxn ang="0">
                <a:pos x="456" y="7"/>
              </a:cxn>
              <a:cxn ang="0">
                <a:pos x="252" y="136"/>
              </a:cxn>
              <a:cxn ang="0">
                <a:pos x="0" y="501"/>
              </a:cxn>
            </a:cxnLst>
            <a:rect l="0" t="0" r="r" b="b"/>
            <a:pathLst>
              <a:path w="1362" h="501">
                <a:moveTo>
                  <a:pt x="1359" y="130"/>
                </a:moveTo>
                <a:cubicBezTo>
                  <a:pt x="1335" y="137"/>
                  <a:pt x="1362" y="198"/>
                  <a:pt x="1212" y="178"/>
                </a:cubicBezTo>
                <a:lnTo>
                  <a:pt x="456" y="7"/>
                </a:lnTo>
                <a:cubicBezTo>
                  <a:pt x="296" y="0"/>
                  <a:pt x="328" y="54"/>
                  <a:pt x="252" y="136"/>
                </a:cubicBezTo>
                <a:lnTo>
                  <a:pt x="0" y="501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85" name="Freeform 41"/>
          <p:cNvSpPr>
            <a:spLocks/>
          </p:cNvSpPr>
          <p:nvPr/>
        </p:nvSpPr>
        <p:spPr bwMode="auto">
          <a:xfrm>
            <a:off x="5734898" y="2015514"/>
            <a:ext cx="3106475" cy="1185862"/>
          </a:xfrm>
          <a:custGeom>
            <a:avLst/>
            <a:gdLst/>
            <a:ahLst/>
            <a:cxnLst>
              <a:cxn ang="0">
                <a:pos x="1596" y="77"/>
              </a:cxn>
              <a:cxn ang="0">
                <a:pos x="1431" y="167"/>
              </a:cxn>
              <a:cxn ang="0">
                <a:pos x="741" y="11"/>
              </a:cxn>
              <a:cxn ang="0">
                <a:pos x="534" y="154"/>
              </a:cxn>
              <a:cxn ang="0">
                <a:pos x="0" y="937"/>
              </a:cxn>
            </a:cxnLst>
            <a:rect l="0" t="0" r="r" b="b"/>
            <a:pathLst>
              <a:path w="1596" h="937">
                <a:moveTo>
                  <a:pt x="1596" y="77"/>
                </a:moveTo>
                <a:cubicBezTo>
                  <a:pt x="1569" y="91"/>
                  <a:pt x="1573" y="178"/>
                  <a:pt x="1431" y="167"/>
                </a:cubicBezTo>
                <a:lnTo>
                  <a:pt x="741" y="11"/>
                </a:lnTo>
                <a:cubicBezTo>
                  <a:pt x="592" y="9"/>
                  <a:pt x="658" y="0"/>
                  <a:pt x="534" y="154"/>
                </a:cubicBezTo>
                <a:lnTo>
                  <a:pt x="0" y="937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276" name="Group 42"/>
          <p:cNvGrpSpPr>
            <a:grpSpLocks/>
          </p:cNvGrpSpPr>
          <p:nvPr/>
        </p:nvGrpSpPr>
        <p:grpSpPr bwMode="auto">
          <a:xfrm>
            <a:off x="5697189" y="3195026"/>
            <a:ext cx="405752" cy="242888"/>
            <a:chOff x="3648" y="1824"/>
            <a:chExt cx="208" cy="192"/>
          </a:xfrm>
        </p:grpSpPr>
        <p:sp>
          <p:nvSpPr>
            <p:cNvPr id="2887" name="Oval 43"/>
            <p:cNvSpPr>
              <a:spLocks noChangeArrowheads="1"/>
            </p:cNvSpPr>
            <p:nvPr/>
          </p:nvSpPr>
          <p:spPr bwMode="auto">
            <a:xfrm>
              <a:off x="3648" y="1824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90" name="Text Box 44"/>
            <p:cNvSpPr txBox="1">
              <a:spLocks noChangeArrowheads="1"/>
            </p:cNvSpPr>
            <p:nvPr/>
          </p:nvSpPr>
          <p:spPr bwMode="auto">
            <a:xfrm>
              <a:off x="3722" y="1860"/>
              <a:ext cx="5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9</a:t>
              </a:r>
            </a:p>
          </p:txBody>
        </p:sp>
      </p:grpSp>
      <p:grpSp>
        <p:nvGrpSpPr>
          <p:cNvPr id="10277" name="Group 45"/>
          <p:cNvGrpSpPr>
            <a:grpSpLocks/>
          </p:cNvGrpSpPr>
          <p:nvPr/>
        </p:nvGrpSpPr>
        <p:grpSpPr bwMode="auto">
          <a:xfrm>
            <a:off x="5943249" y="2547326"/>
            <a:ext cx="405753" cy="242888"/>
            <a:chOff x="3456" y="1584"/>
            <a:chExt cx="208" cy="192"/>
          </a:xfrm>
        </p:grpSpPr>
        <p:sp>
          <p:nvSpPr>
            <p:cNvPr id="2890" name="Oval 46"/>
            <p:cNvSpPr>
              <a:spLocks noChangeArrowheads="1"/>
            </p:cNvSpPr>
            <p:nvPr/>
          </p:nvSpPr>
          <p:spPr bwMode="auto">
            <a:xfrm>
              <a:off x="3456" y="1584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88" name="Text Box 47"/>
            <p:cNvSpPr txBox="1">
              <a:spLocks noChangeArrowheads="1"/>
            </p:cNvSpPr>
            <p:nvPr/>
          </p:nvSpPr>
          <p:spPr bwMode="auto">
            <a:xfrm>
              <a:off x="3511" y="1615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52</a:t>
              </a:r>
            </a:p>
          </p:txBody>
        </p:sp>
      </p:grpSp>
      <p:sp>
        <p:nvSpPr>
          <p:cNvPr id="2892" name="Oval 48"/>
          <p:cNvSpPr>
            <a:spLocks noChangeArrowheads="1"/>
          </p:cNvSpPr>
          <p:nvPr/>
        </p:nvSpPr>
        <p:spPr bwMode="auto">
          <a:xfrm>
            <a:off x="6116564" y="3172801"/>
            <a:ext cx="401458" cy="2428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279" name="Text Box 49"/>
          <p:cNvSpPr txBox="1">
            <a:spLocks noChangeArrowheads="1"/>
          </p:cNvSpPr>
          <p:nvPr/>
        </p:nvSpPr>
        <p:spPr bwMode="auto">
          <a:xfrm>
            <a:off x="6207242" y="3214076"/>
            <a:ext cx="2254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 dirty="0">
                <a:latin typeface="Tahoma" pitchFamily="34" charset="0"/>
              </a:rPr>
              <a:t>31</a:t>
            </a:r>
          </a:p>
        </p:txBody>
      </p:sp>
      <p:sp>
        <p:nvSpPr>
          <p:cNvPr id="2894" name="Freeform 50"/>
          <p:cNvSpPr>
            <a:spLocks/>
          </p:cNvSpPr>
          <p:nvPr/>
        </p:nvSpPr>
        <p:spPr bwMode="auto">
          <a:xfrm>
            <a:off x="6118075" y="2080601"/>
            <a:ext cx="2726484" cy="1092200"/>
          </a:xfrm>
          <a:custGeom>
            <a:avLst/>
            <a:gdLst/>
            <a:ahLst/>
            <a:cxnLst>
              <a:cxn ang="0">
                <a:pos x="1401" y="32"/>
              </a:cxn>
              <a:cxn ang="0">
                <a:pos x="1212" y="158"/>
              </a:cxn>
              <a:cxn ang="0">
                <a:pos x="522" y="2"/>
              </a:cxn>
              <a:cxn ang="0">
                <a:pos x="315" y="145"/>
              </a:cxn>
              <a:cxn ang="0">
                <a:pos x="0" y="863"/>
              </a:cxn>
            </a:cxnLst>
            <a:rect l="0" t="0" r="r" b="b"/>
            <a:pathLst>
              <a:path w="1401" h="863">
                <a:moveTo>
                  <a:pt x="1401" y="32"/>
                </a:moveTo>
                <a:cubicBezTo>
                  <a:pt x="1370" y="53"/>
                  <a:pt x="1358" y="163"/>
                  <a:pt x="1212" y="158"/>
                </a:cubicBezTo>
                <a:lnTo>
                  <a:pt x="522" y="2"/>
                </a:lnTo>
                <a:cubicBezTo>
                  <a:pt x="373" y="0"/>
                  <a:pt x="402" y="1"/>
                  <a:pt x="315" y="145"/>
                </a:cubicBezTo>
                <a:lnTo>
                  <a:pt x="0" y="863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95" name="Freeform 51"/>
          <p:cNvSpPr>
            <a:spLocks/>
          </p:cNvSpPr>
          <p:nvPr/>
        </p:nvSpPr>
        <p:spPr bwMode="auto">
          <a:xfrm>
            <a:off x="6654600" y="2132990"/>
            <a:ext cx="2133956" cy="682625"/>
          </a:xfrm>
          <a:custGeom>
            <a:avLst/>
            <a:gdLst/>
            <a:ahLst/>
            <a:cxnLst>
              <a:cxn ang="0">
                <a:pos x="1096" y="0"/>
              </a:cxn>
              <a:cxn ang="0">
                <a:pos x="876" y="180"/>
              </a:cxn>
              <a:cxn ang="0">
                <a:pos x="221" y="37"/>
              </a:cxn>
              <a:cxn ang="0">
                <a:pos x="56" y="178"/>
              </a:cxn>
              <a:cxn ang="0">
                <a:pos x="0" y="540"/>
              </a:cxn>
            </a:cxnLst>
            <a:rect l="0" t="0" r="r" b="b"/>
            <a:pathLst>
              <a:path w="1096" h="540">
                <a:moveTo>
                  <a:pt x="1096" y="0"/>
                </a:moveTo>
                <a:cubicBezTo>
                  <a:pt x="1059" y="30"/>
                  <a:pt x="1022" y="174"/>
                  <a:pt x="876" y="180"/>
                </a:cubicBezTo>
                <a:lnTo>
                  <a:pt x="221" y="37"/>
                </a:lnTo>
                <a:cubicBezTo>
                  <a:pt x="84" y="37"/>
                  <a:pt x="93" y="94"/>
                  <a:pt x="56" y="178"/>
                </a:cubicBezTo>
                <a:lnTo>
                  <a:pt x="0" y="54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896" name="AutoShape 52"/>
          <p:cNvSpPr>
            <a:spLocks noChangeArrowheads="1"/>
          </p:cNvSpPr>
          <p:nvPr/>
        </p:nvSpPr>
        <p:spPr bwMode="auto">
          <a:xfrm>
            <a:off x="6598889" y="2809264"/>
            <a:ext cx="405752" cy="201612"/>
          </a:xfrm>
          <a:prstGeom prst="hexagon">
            <a:avLst>
              <a:gd name="adj" fmla="val 37879"/>
              <a:gd name="vf" fmla="val 11547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283" name="Text Box 53"/>
          <p:cNvSpPr txBox="1">
            <a:spLocks noChangeArrowheads="1"/>
          </p:cNvSpPr>
          <p:nvPr/>
        </p:nvSpPr>
        <p:spPr bwMode="auto">
          <a:xfrm>
            <a:off x="6645698" y="2845776"/>
            <a:ext cx="2948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latin typeface="Tahoma" pitchFamily="34" charset="0"/>
              </a:rPr>
              <a:t>52A</a:t>
            </a:r>
          </a:p>
        </p:txBody>
      </p:sp>
      <p:sp>
        <p:nvSpPr>
          <p:cNvPr id="2898" name="Freeform 54"/>
          <p:cNvSpPr>
            <a:spLocks/>
          </p:cNvSpPr>
          <p:nvPr/>
        </p:nvSpPr>
        <p:spPr bwMode="auto">
          <a:xfrm>
            <a:off x="8435761" y="2172677"/>
            <a:ext cx="1170026" cy="1349375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73" y="60"/>
              </a:cxn>
              <a:cxn ang="0">
                <a:pos x="497" y="156"/>
              </a:cxn>
              <a:cxn ang="0">
                <a:pos x="521" y="348"/>
              </a:cxn>
              <a:cxn ang="0">
                <a:pos x="20" y="1066"/>
              </a:cxn>
              <a:cxn ang="0">
                <a:pos x="27" y="1057"/>
              </a:cxn>
            </a:cxnLst>
            <a:rect l="0" t="0" r="r" b="b"/>
            <a:pathLst>
              <a:path w="600" h="1066">
                <a:moveTo>
                  <a:pt x="61" y="0"/>
                </a:moveTo>
                <a:cubicBezTo>
                  <a:pt x="63" y="10"/>
                  <a:pt x="0" y="34"/>
                  <a:pt x="73" y="60"/>
                </a:cubicBezTo>
                <a:lnTo>
                  <a:pt x="497" y="156"/>
                </a:lnTo>
                <a:cubicBezTo>
                  <a:pt x="572" y="204"/>
                  <a:pt x="600" y="196"/>
                  <a:pt x="521" y="348"/>
                </a:cubicBezTo>
                <a:lnTo>
                  <a:pt x="20" y="1066"/>
                </a:lnTo>
                <a:lnTo>
                  <a:pt x="27" y="1057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286" name="Group 56"/>
          <p:cNvGrpSpPr>
            <a:grpSpLocks/>
          </p:cNvGrpSpPr>
          <p:nvPr/>
        </p:nvGrpSpPr>
        <p:grpSpPr bwMode="auto">
          <a:xfrm>
            <a:off x="8348314" y="3509351"/>
            <a:ext cx="405752" cy="242888"/>
            <a:chOff x="4944" y="2064"/>
            <a:chExt cx="208" cy="192"/>
          </a:xfrm>
        </p:grpSpPr>
        <p:sp>
          <p:nvSpPr>
            <p:cNvPr id="2901" name="Oval 57"/>
            <p:cNvSpPr>
              <a:spLocks noChangeArrowheads="1"/>
            </p:cNvSpPr>
            <p:nvPr/>
          </p:nvSpPr>
          <p:spPr bwMode="auto">
            <a:xfrm>
              <a:off x="4944" y="2064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86" name="Text Box 58"/>
            <p:cNvSpPr txBox="1">
              <a:spLocks noChangeArrowheads="1"/>
            </p:cNvSpPr>
            <p:nvPr/>
          </p:nvSpPr>
          <p:spPr bwMode="auto">
            <a:xfrm>
              <a:off x="4988" y="2100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93</a:t>
              </a:r>
            </a:p>
          </p:txBody>
        </p:sp>
      </p:grpSp>
      <p:sp>
        <p:nvSpPr>
          <p:cNvPr id="2903" name="Freeform 59"/>
          <p:cNvSpPr>
            <a:spLocks/>
          </p:cNvSpPr>
          <p:nvPr/>
        </p:nvSpPr>
        <p:spPr bwMode="auto">
          <a:xfrm>
            <a:off x="8046041" y="2156802"/>
            <a:ext cx="910259" cy="550863"/>
          </a:xfrm>
          <a:custGeom>
            <a:avLst/>
            <a:gdLst/>
            <a:ahLst/>
            <a:cxnLst>
              <a:cxn ang="0">
                <a:pos x="213" y="0"/>
              </a:cxn>
              <a:cxn ang="0">
                <a:pos x="169" y="68"/>
              </a:cxn>
              <a:cxn ang="0">
                <a:pos x="169" y="144"/>
              </a:cxn>
              <a:cxn ang="0">
                <a:pos x="405" y="204"/>
              </a:cxn>
              <a:cxn ang="0">
                <a:pos x="468" y="258"/>
              </a:cxn>
              <a:cxn ang="0">
                <a:pos x="390" y="393"/>
              </a:cxn>
              <a:cxn ang="0">
                <a:pos x="0" y="435"/>
              </a:cxn>
            </a:cxnLst>
            <a:rect l="0" t="0" r="r" b="b"/>
            <a:pathLst>
              <a:path w="470" h="435">
                <a:moveTo>
                  <a:pt x="213" y="0"/>
                </a:moveTo>
                <a:cubicBezTo>
                  <a:pt x="206" y="11"/>
                  <a:pt x="176" y="44"/>
                  <a:pt x="169" y="68"/>
                </a:cubicBezTo>
                <a:cubicBezTo>
                  <a:pt x="162" y="92"/>
                  <a:pt x="130" y="121"/>
                  <a:pt x="169" y="144"/>
                </a:cubicBezTo>
                <a:lnTo>
                  <a:pt x="405" y="204"/>
                </a:lnTo>
                <a:cubicBezTo>
                  <a:pt x="455" y="223"/>
                  <a:pt x="470" y="227"/>
                  <a:pt x="468" y="258"/>
                </a:cubicBezTo>
                <a:lnTo>
                  <a:pt x="390" y="393"/>
                </a:lnTo>
                <a:lnTo>
                  <a:pt x="0" y="435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07" name="Freeform 63"/>
          <p:cNvSpPr>
            <a:spLocks/>
          </p:cNvSpPr>
          <p:nvPr/>
        </p:nvSpPr>
        <p:spPr bwMode="auto">
          <a:xfrm>
            <a:off x="7713833" y="2147276"/>
            <a:ext cx="1633743" cy="1258888"/>
          </a:xfrm>
          <a:custGeom>
            <a:avLst/>
            <a:gdLst/>
            <a:ahLst/>
            <a:cxnLst>
              <a:cxn ang="0">
                <a:pos x="507" y="0"/>
              </a:cxn>
              <a:cxn ang="0">
                <a:pos x="465" y="51"/>
              </a:cxn>
              <a:cxn ang="0">
                <a:pos x="468" y="102"/>
              </a:cxn>
              <a:cxn ang="0">
                <a:pos x="735" y="171"/>
              </a:cxn>
              <a:cxn ang="0">
                <a:pos x="813" y="252"/>
              </a:cxn>
              <a:cxn ang="0">
                <a:pos x="570" y="615"/>
              </a:cxn>
              <a:cxn ang="0">
                <a:pos x="0" y="996"/>
              </a:cxn>
            </a:cxnLst>
            <a:rect l="0" t="0" r="r" b="b"/>
            <a:pathLst>
              <a:path w="841" h="996">
                <a:moveTo>
                  <a:pt x="507" y="0"/>
                </a:moveTo>
                <a:cubicBezTo>
                  <a:pt x="500" y="8"/>
                  <a:pt x="471" y="34"/>
                  <a:pt x="465" y="51"/>
                </a:cubicBezTo>
                <a:cubicBezTo>
                  <a:pt x="459" y="68"/>
                  <a:pt x="423" y="82"/>
                  <a:pt x="468" y="102"/>
                </a:cubicBezTo>
                <a:lnTo>
                  <a:pt x="735" y="171"/>
                </a:lnTo>
                <a:cubicBezTo>
                  <a:pt x="793" y="196"/>
                  <a:pt x="841" y="178"/>
                  <a:pt x="813" y="252"/>
                </a:cubicBezTo>
                <a:lnTo>
                  <a:pt x="570" y="615"/>
                </a:lnTo>
                <a:lnTo>
                  <a:pt x="0" y="996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292" name="Group 64"/>
          <p:cNvGrpSpPr>
            <a:grpSpLocks/>
          </p:cNvGrpSpPr>
          <p:nvPr/>
        </p:nvGrpSpPr>
        <p:grpSpPr bwMode="auto">
          <a:xfrm>
            <a:off x="7492649" y="3325202"/>
            <a:ext cx="405753" cy="244475"/>
            <a:chOff x="4277" y="2168"/>
            <a:chExt cx="208" cy="192"/>
          </a:xfrm>
        </p:grpSpPr>
        <p:sp>
          <p:nvSpPr>
            <p:cNvPr id="2909" name="Oval 65"/>
            <p:cNvSpPr>
              <a:spLocks noChangeArrowheads="1"/>
            </p:cNvSpPr>
            <p:nvPr/>
          </p:nvSpPr>
          <p:spPr bwMode="auto">
            <a:xfrm>
              <a:off x="4277" y="2168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84" name="Text Box 66"/>
            <p:cNvSpPr txBox="1">
              <a:spLocks noChangeArrowheads="1"/>
            </p:cNvSpPr>
            <p:nvPr/>
          </p:nvSpPr>
          <p:spPr bwMode="auto">
            <a:xfrm>
              <a:off x="4320" y="2205"/>
              <a:ext cx="11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42</a:t>
              </a:r>
            </a:p>
          </p:txBody>
        </p:sp>
      </p:grpSp>
      <p:grpSp>
        <p:nvGrpSpPr>
          <p:cNvPr id="10293" name="Group 67"/>
          <p:cNvGrpSpPr>
            <a:grpSpLocks/>
          </p:cNvGrpSpPr>
          <p:nvPr/>
        </p:nvGrpSpPr>
        <p:grpSpPr bwMode="auto">
          <a:xfrm>
            <a:off x="7820157" y="2567965"/>
            <a:ext cx="373550" cy="242887"/>
            <a:chOff x="4464" y="1488"/>
            <a:chExt cx="192" cy="192"/>
          </a:xfrm>
        </p:grpSpPr>
        <p:sp>
          <p:nvSpPr>
            <p:cNvPr id="2912" name="Oval 68"/>
            <p:cNvSpPr>
              <a:spLocks noChangeArrowheads="1"/>
            </p:cNvSpPr>
            <p:nvPr/>
          </p:nvSpPr>
          <p:spPr bwMode="auto">
            <a:xfrm>
              <a:off x="4464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82" name="Text Box 69"/>
            <p:cNvSpPr txBox="1">
              <a:spLocks noChangeArrowheads="1"/>
            </p:cNvSpPr>
            <p:nvPr/>
          </p:nvSpPr>
          <p:spPr bwMode="auto">
            <a:xfrm>
              <a:off x="4507" y="1518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20</a:t>
              </a:r>
            </a:p>
          </p:txBody>
        </p:sp>
      </p:grpSp>
      <p:grpSp>
        <p:nvGrpSpPr>
          <p:cNvPr id="10295" name="Group 71"/>
          <p:cNvGrpSpPr>
            <a:grpSpLocks/>
          </p:cNvGrpSpPr>
          <p:nvPr/>
        </p:nvGrpSpPr>
        <p:grpSpPr bwMode="auto">
          <a:xfrm>
            <a:off x="6472026" y="4919051"/>
            <a:ext cx="403606" cy="242888"/>
            <a:chOff x="3984" y="3456"/>
            <a:chExt cx="208" cy="192"/>
          </a:xfrm>
        </p:grpSpPr>
        <p:sp>
          <p:nvSpPr>
            <p:cNvPr id="2916" name="Oval 72"/>
            <p:cNvSpPr>
              <a:spLocks noChangeArrowheads="1"/>
            </p:cNvSpPr>
            <p:nvPr/>
          </p:nvSpPr>
          <p:spPr bwMode="auto">
            <a:xfrm>
              <a:off x="3984" y="3456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80" name="Text Box 73"/>
            <p:cNvSpPr txBox="1">
              <a:spLocks noChangeArrowheads="1"/>
            </p:cNvSpPr>
            <p:nvPr/>
          </p:nvSpPr>
          <p:spPr bwMode="auto">
            <a:xfrm>
              <a:off x="4060" y="3492"/>
              <a:ext cx="5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2918" name="Freeform 74"/>
          <p:cNvSpPr>
            <a:spLocks/>
          </p:cNvSpPr>
          <p:nvPr/>
        </p:nvSpPr>
        <p:spPr bwMode="auto">
          <a:xfrm>
            <a:off x="6035342" y="4774589"/>
            <a:ext cx="603262" cy="201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72"/>
              </a:cxn>
              <a:cxn ang="0">
                <a:pos x="309" y="159"/>
              </a:cxn>
            </a:cxnLst>
            <a:rect l="0" t="0" r="r" b="b"/>
            <a:pathLst>
              <a:path w="309" h="159">
                <a:moveTo>
                  <a:pt x="0" y="0"/>
                </a:moveTo>
                <a:cubicBezTo>
                  <a:pt x="14" y="12"/>
                  <a:pt x="33" y="46"/>
                  <a:pt x="84" y="72"/>
                </a:cubicBezTo>
                <a:cubicBezTo>
                  <a:pt x="135" y="98"/>
                  <a:pt x="262" y="141"/>
                  <a:pt x="309" y="159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19" name="Freeform 75"/>
          <p:cNvSpPr>
            <a:spLocks/>
          </p:cNvSpPr>
          <p:nvPr/>
        </p:nvSpPr>
        <p:spPr bwMode="auto">
          <a:xfrm>
            <a:off x="5981481" y="4812689"/>
            <a:ext cx="304851" cy="488950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144" y="132"/>
              </a:cxn>
              <a:cxn ang="0">
                <a:pos x="108" y="246"/>
              </a:cxn>
              <a:cxn ang="0">
                <a:pos x="0" y="387"/>
              </a:cxn>
              <a:cxn ang="0">
                <a:pos x="18" y="363"/>
              </a:cxn>
            </a:cxnLst>
            <a:rect l="0" t="0" r="r" b="b"/>
            <a:pathLst>
              <a:path w="157" h="387">
                <a:moveTo>
                  <a:pt x="27" y="0"/>
                </a:moveTo>
                <a:cubicBezTo>
                  <a:pt x="46" y="22"/>
                  <a:pt x="131" y="91"/>
                  <a:pt x="144" y="132"/>
                </a:cubicBezTo>
                <a:cubicBezTo>
                  <a:pt x="157" y="173"/>
                  <a:pt x="132" y="204"/>
                  <a:pt x="108" y="246"/>
                </a:cubicBezTo>
                <a:cubicBezTo>
                  <a:pt x="84" y="288"/>
                  <a:pt x="15" y="367"/>
                  <a:pt x="0" y="387"/>
                </a:cubicBezTo>
                <a:lnTo>
                  <a:pt x="18" y="363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20" name="Freeform 76"/>
          <p:cNvSpPr>
            <a:spLocks/>
          </p:cNvSpPr>
          <p:nvPr/>
        </p:nvSpPr>
        <p:spPr bwMode="auto">
          <a:xfrm>
            <a:off x="4378394" y="4779351"/>
            <a:ext cx="2080287" cy="647700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548" y="296"/>
              </a:cxn>
              <a:cxn ang="0">
                <a:pos x="978" y="118"/>
              </a:cxn>
              <a:cxn ang="0">
                <a:pos x="876" y="0"/>
              </a:cxn>
            </a:cxnLst>
            <a:rect l="0" t="0" r="r" b="b"/>
            <a:pathLst>
              <a:path w="1033" h="424">
                <a:moveTo>
                  <a:pt x="0" y="424"/>
                </a:moveTo>
                <a:cubicBezTo>
                  <a:pt x="91" y="403"/>
                  <a:pt x="385" y="347"/>
                  <a:pt x="548" y="296"/>
                </a:cubicBezTo>
                <a:cubicBezTo>
                  <a:pt x="711" y="245"/>
                  <a:pt x="923" y="167"/>
                  <a:pt x="978" y="118"/>
                </a:cubicBezTo>
                <a:cubicBezTo>
                  <a:pt x="1033" y="69"/>
                  <a:pt x="897" y="25"/>
                  <a:pt x="876" y="0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21" name="Freeform 77"/>
          <p:cNvSpPr>
            <a:spLocks/>
          </p:cNvSpPr>
          <p:nvPr/>
        </p:nvSpPr>
        <p:spPr bwMode="auto">
          <a:xfrm>
            <a:off x="4957986" y="4804752"/>
            <a:ext cx="1459849" cy="709613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522" y="231"/>
              </a:cxn>
              <a:cxn ang="0">
                <a:pos x="711" y="114"/>
              </a:cxn>
              <a:cxn ang="0">
                <a:pos x="615" y="0"/>
              </a:cxn>
            </a:cxnLst>
            <a:rect l="0" t="0" r="r" b="b"/>
            <a:pathLst>
              <a:path w="726" h="465">
                <a:moveTo>
                  <a:pt x="0" y="465"/>
                </a:moveTo>
                <a:cubicBezTo>
                  <a:pt x="86" y="426"/>
                  <a:pt x="404" y="289"/>
                  <a:pt x="522" y="231"/>
                </a:cubicBezTo>
                <a:cubicBezTo>
                  <a:pt x="640" y="173"/>
                  <a:pt x="695" y="152"/>
                  <a:pt x="711" y="114"/>
                </a:cubicBezTo>
                <a:cubicBezTo>
                  <a:pt x="726" y="76"/>
                  <a:pt x="635" y="24"/>
                  <a:pt x="615" y="0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300" name="Group 78"/>
          <p:cNvGrpSpPr>
            <a:grpSpLocks/>
          </p:cNvGrpSpPr>
          <p:nvPr/>
        </p:nvGrpSpPr>
        <p:grpSpPr bwMode="auto">
          <a:xfrm>
            <a:off x="4838488" y="5455627"/>
            <a:ext cx="403606" cy="244475"/>
            <a:chOff x="2592" y="3552"/>
            <a:chExt cx="208" cy="192"/>
          </a:xfrm>
        </p:grpSpPr>
        <p:sp>
          <p:nvSpPr>
            <p:cNvPr id="2923" name="Oval 79"/>
            <p:cNvSpPr>
              <a:spLocks noChangeArrowheads="1"/>
            </p:cNvSpPr>
            <p:nvPr/>
          </p:nvSpPr>
          <p:spPr bwMode="auto">
            <a:xfrm>
              <a:off x="2592" y="3552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78" name="Text Box 80"/>
            <p:cNvSpPr txBox="1">
              <a:spLocks noChangeArrowheads="1"/>
            </p:cNvSpPr>
            <p:nvPr/>
          </p:nvSpPr>
          <p:spPr bwMode="auto">
            <a:xfrm>
              <a:off x="2669" y="3584"/>
              <a:ext cx="5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4</a:t>
              </a:r>
            </a:p>
          </p:txBody>
        </p:sp>
      </p:grpSp>
      <p:grpSp>
        <p:nvGrpSpPr>
          <p:cNvPr id="10301" name="Group 81"/>
          <p:cNvGrpSpPr>
            <a:grpSpLocks/>
          </p:cNvGrpSpPr>
          <p:nvPr/>
        </p:nvGrpSpPr>
        <p:grpSpPr bwMode="auto">
          <a:xfrm>
            <a:off x="5724174" y="5271476"/>
            <a:ext cx="405753" cy="242888"/>
            <a:chOff x="3696" y="3312"/>
            <a:chExt cx="208" cy="192"/>
          </a:xfrm>
        </p:grpSpPr>
        <p:sp>
          <p:nvSpPr>
            <p:cNvPr id="2926" name="Oval 82"/>
            <p:cNvSpPr>
              <a:spLocks noChangeArrowheads="1"/>
            </p:cNvSpPr>
            <p:nvPr/>
          </p:nvSpPr>
          <p:spPr bwMode="auto">
            <a:xfrm>
              <a:off x="3696" y="3312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76" name="Text Box 83"/>
            <p:cNvSpPr txBox="1">
              <a:spLocks noChangeArrowheads="1"/>
            </p:cNvSpPr>
            <p:nvPr/>
          </p:nvSpPr>
          <p:spPr bwMode="auto">
            <a:xfrm>
              <a:off x="3769" y="3348"/>
              <a:ext cx="5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0302" name="Group 84"/>
          <p:cNvGrpSpPr>
            <a:grpSpLocks/>
          </p:cNvGrpSpPr>
          <p:nvPr/>
        </p:nvGrpSpPr>
        <p:grpSpPr bwMode="auto">
          <a:xfrm>
            <a:off x="4265401" y="5307990"/>
            <a:ext cx="403606" cy="242887"/>
            <a:chOff x="2688" y="3651"/>
            <a:chExt cx="208" cy="192"/>
          </a:xfrm>
        </p:grpSpPr>
        <p:sp>
          <p:nvSpPr>
            <p:cNvPr id="2929" name="Oval 85"/>
            <p:cNvSpPr>
              <a:spLocks noChangeArrowheads="1"/>
            </p:cNvSpPr>
            <p:nvPr/>
          </p:nvSpPr>
          <p:spPr bwMode="auto">
            <a:xfrm>
              <a:off x="2688" y="3651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74" name="Text Box 86"/>
            <p:cNvSpPr txBox="1">
              <a:spLocks noChangeArrowheads="1"/>
            </p:cNvSpPr>
            <p:nvPr/>
          </p:nvSpPr>
          <p:spPr bwMode="auto">
            <a:xfrm>
              <a:off x="2738" y="3684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11</a:t>
              </a:r>
            </a:p>
          </p:txBody>
        </p:sp>
      </p:grpSp>
      <p:sp>
        <p:nvSpPr>
          <p:cNvPr id="2931" name="Freeform 87"/>
          <p:cNvSpPr>
            <a:spLocks/>
          </p:cNvSpPr>
          <p:nvPr/>
        </p:nvSpPr>
        <p:spPr bwMode="auto">
          <a:xfrm>
            <a:off x="4050838" y="4739665"/>
            <a:ext cx="2335759" cy="33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7" y="183"/>
              </a:cxn>
              <a:cxn ang="0">
                <a:pos x="828" y="219"/>
              </a:cxn>
              <a:cxn ang="0">
                <a:pos x="1057" y="163"/>
              </a:cxn>
              <a:cxn ang="0">
                <a:pos x="1152" y="111"/>
              </a:cxn>
              <a:cxn ang="0">
                <a:pos x="1097" y="59"/>
              </a:cxn>
            </a:cxnLst>
            <a:rect l="0" t="0" r="r" b="b"/>
            <a:pathLst>
              <a:path w="1159" h="222">
                <a:moveTo>
                  <a:pt x="0" y="0"/>
                </a:moveTo>
                <a:cubicBezTo>
                  <a:pt x="100" y="30"/>
                  <a:pt x="459" y="147"/>
                  <a:pt x="597" y="183"/>
                </a:cubicBezTo>
                <a:cubicBezTo>
                  <a:pt x="735" y="219"/>
                  <a:pt x="751" y="222"/>
                  <a:pt x="828" y="219"/>
                </a:cubicBezTo>
                <a:cubicBezTo>
                  <a:pt x="905" y="216"/>
                  <a:pt x="1003" y="181"/>
                  <a:pt x="1057" y="163"/>
                </a:cubicBezTo>
                <a:cubicBezTo>
                  <a:pt x="1111" y="145"/>
                  <a:pt x="1145" y="129"/>
                  <a:pt x="1152" y="111"/>
                </a:cubicBezTo>
                <a:cubicBezTo>
                  <a:pt x="1159" y="94"/>
                  <a:pt x="1106" y="67"/>
                  <a:pt x="1097" y="59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33" name="Freeform 89"/>
          <p:cNvSpPr>
            <a:spLocks/>
          </p:cNvSpPr>
          <p:nvPr/>
        </p:nvSpPr>
        <p:spPr bwMode="auto">
          <a:xfrm>
            <a:off x="6068348" y="3422039"/>
            <a:ext cx="1547869" cy="1477962"/>
          </a:xfrm>
          <a:custGeom>
            <a:avLst/>
            <a:gdLst/>
            <a:ahLst/>
            <a:cxnLst>
              <a:cxn ang="0">
                <a:pos x="0" y="895"/>
              </a:cxn>
              <a:cxn ang="0">
                <a:pos x="194" y="929"/>
              </a:cxn>
              <a:cxn ang="0">
                <a:pos x="488" y="661"/>
              </a:cxn>
              <a:cxn ang="0">
                <a:pos x="733" y="291"/>
              </a:cxn>
              <a:cxn ang="0">
                <a:pos x="699" y="0"/>
              </a:cxn>
            </a:cxnLst>
            <a:rect l="0" t="0" r="r" b="b"/>
            <a:pathLst>
              <a:path w="768" h="968">
                <a:moveTo>
                  <a:pt x="0" y="895"/>
                </a:moveTo>
                <a:cubicBezTo>
                  <a:pt x="32" y="901"/>
                  <a:pt x="113" y="968"/>
                  <a:pt x="194" y="929"/>
                </a:cubicBezTo>
                <a:cubicBezTo>
                  <a:pt x="275" y="890"/>
                  <a:pt x="398" y="767"/>
                  <a:pt x="488" y="661"/>
                </a:cubicBezTo>
                <a:cubicBezTo>
                  <a:pt x="578" y="555"/>
                  <a:pt x="698" y="401"/>
                  <a:pt x="733" y="291"/>
                </a:cubicBezTo>
                <a:cubicBezTo>
                  <a:pt x="768" y="181"/>
                  <a:pt x="705" y="60"/>
                  <a:pt x="69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306" name="Group 90"/>
          <p:cNvGrpSpPr>
            <a:grpSpLocks/>
          </p:cNvGrpSpPr>
          <p:nvPr/>
        </p:nvGrpSpPr>
        <p:grpSpPr bwMode="auto">
          <a:xfrm>
            <a:off x="6967326" y="3204551"/>
            <a:ext cx="403606" cy="242888"/>
            <a:chOff x="1341" y="3041"/>
            <a:chExt cx="208" cy="192"/>
          </a:xfrm>
        </p:grpSpPr>
        <p:sp>
          <p:nvSpPr>
            <p:cNvPr id="2935" name="Oval 91"/>
            <p:cNvSpPr>
              <a:spLocks noChangeArrowheads="1"/>
            </p:cNvSpPr>
            <p:nvPr/>
          </p:nvSpPr>
          <p:spPr bwMode="auto">
            <a:xfrm>
              <a:off x="1341" y="3041"/>
              <a:ext cx="208" cy="192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72" name="Text Box 92"/>
            <p:cNvSpPr txBox="1">
              <a:spLocks noChangeArrowheads="1"/>
            </p:cNvSpPr>
            <p:nvPr/>
          </p:nvSpPr>
          <p:spPr bwMode="auto">
            <a:xfrm>
              <a:off x="1392" y="3072"/>
              <a:ext cx="123" cy="146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5A</a:t>
              </a:r>
            </a:p>
          </p:txBody>
        </p:sp>
      </p:grpSp>
      <p:grpSp>
        <p:nvGrpSpPr>
          <p:cNvPr id="10307" name="Group 93"/>
          <p:cNvGrpSpPr>
            <a:grpSpLocks/>
          </p:cNvGrpSpPr>
          <p:nvPr/>
        </p:nvGrpSpPr>
        <p:grpSpPr bwMode="auto">
          <a:xfrm>
            <a:off x="6549674" y="3528401"/>
            <a:ext cx="405753" cy="242888"/>
            <a:chOff x="3598" y="2271"/>
            <a:chExt cx="208" cy="192"/>
          </a:xfrm>
        </p:grpSpPr>
        <p:sp>
          <p:nvSpPr>
            <p:cNvPr id="2938" name="Oval 94"/>
            <p:cNvSpPr>
              <a:spLocks noChangeArrowheads="1"/>
            </p:cNvSpPr>
            <p:nvPr/>
          </p:nvSpPr>
          <p:spPr bwMode="auto">
            <a:xfrm>
              <a:off x="3598" y="2271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70" name="Text Box 95"/>
            <p:cNvSpPr txBox="1">
              <a:spLocks noChangeArrowheads="1"/>
            </p:cNvSpPr>
            <p:nvPr/>
          </p:nvSpPr>
          <p:spPr bwMode="auto">
            <a:xfrm>
              <a:off x="3675" y="2312"/>
              <a:ext cx="5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5</a:t>
              </a:r>
            </a:p>
          </p:txBody>
        </p:sp>
      </p:grpSp>
      <p:sp>
        <p:nvSpPr>
          <p:cNvPr id="2941" name="Freeform 97"/>
          <p:cNvSpPr>
            <a:spLocks/>
          </p:cNvSpPr>
          <p:nvPr/>
        </p:nvSpPr>
        <p:spPr bwMode="auto">
          <a:xfrm>
            <a:off x="4720813" y="4198326"/>
            <a:ext cx="1296690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16"/>
              </a:cxn>
              <a:cxn ang="0">
                <a:pos x="261" y="33"/>
              </a:cxn>
              <a:cxn ang="0">
                <a:pos x="397" y="63"/>
              </a:cxn>
              <a:cxn ang="0">
                <a:pos x="499" y="108"/>
              </a:cxn>
              <a:cxn ang="0">
                <a:pos x="644" y="205"/>
              </a:cxn>
            </a:cxnLst>
            <a:rect l="0" t="0" r="r" b="b"/>
            <a:pathLst>
              <a:path w="644" h="205">
                <a:moveTo>
                  <a:pt x="0" y="0"/>
                </a:moveTo>
                <a:lnTo>
                  <a:pt x="49" y="16"/>
                </a:lnTo>
                <a:lnTo>
                  <a:pt x="261" y="33"/>
                </a:lnTo>
                <a:cubicBezTo>
                  <a:pt x="319" y="41"/>
                  <a:pt x="357" y="51"/>
                  <a:pt x="397" y="63"/>
                </a:cubicBezTo>
                <a:cubicBezTo>
                  <a:pt x="437" y="75"/>
                  <a:pt x="458" y="84"/>
                  <a:pt x="499" y="108"/>
                </a:cubicBezTo>
                <a:lnTo>
                  <a:pt x="644" y="20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42" name="Oval 98"/>
          <p:cNvSpPr>
            <a:spLocks noChangeArrowheads="1"/>
          </p:cNvSpPr>
          <p:nvPr/>
        </p:nvSpPr>
        <p:spPr bwMode="auto">
          <a:xfrm>
            <a:off x="4694026" y="4061801"/>
            <a:ext cx="403606" cy="2428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311" name="Text Box 99"/>
          <p:cNvSpPr txBox="1">
            <a:spLocks noChangeArrowheads="1"/>
          </p:cNvSpPr>
          <p:nvPr/>
        </p:nvSpPr>
        <p:spPr bwMode="auto">
          <a:xfrm>
            <a:off x="4769941" y="4093551"/>
            <a:ext cx="2102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JB</a:t>
            </a:r>
          </a:p>
        </p:txBody>
      </p:sp>
      <p:sp>
        <p:nvSpPr>
          <p:cNvPr id="2944" name="Freeform 100"/>
          <p:cNvSpPr>
            <a:spLocks/>
          </p:cNvSpPr>
          <p:nvPr/>
        </p:nvSpPr>
        <p:spPr bwMode="auto">
          <a:xfrm>
            <a:off x="5581325" y="1845652"/>
            <a:ext cx="4731630" cy="2651125"/>
          </a:xfrm>
          <a:custGeom>
            <a:avLst/>
            <a:gdLst/>
            <a:ahLst/>
            <a:cxnLst>
              <a:cxn ang="0">
                <a:pos x="1780" y="0"/>
              </a:cxn>
              <a:cxn ang="0">
                <a:pos x="2362" y="136"/>
              </a:cxn>
              <a:cxn ang="0">
                <a:pos x="2398" y="150"/>
              </a:cxn>
              <a:cxn ang="0">
                <a:pos x="2424" y="178"/>
              </a:cxn>
              <a:cxn ang="0">
                <a:pos x="2426" y="224"/>
              </a:cxn>
              <a:cxn ang="0">
                <a:pos x="1401" y="1632"/>
              </a:cxn>
              <a:cxn ang="0">
                <a:pos x="735" y="1992"/>
              </a:cxn>
              <a:cxn ang="0">
                <a:pos x="267" y="2013"/>
              </a:cxn>
              <a:cxn ang="0">
                <a:pos x="0" y="2094"/>
              </a:cxn>
            </a:cxnLst>
            <a:rect l="0" t="0" r="r" b="b"/>
            <a:pathLst>
              <a:path w="2433" h="2094">
                <a:moveTo>
                  <a:pt x="1780" y="0"/>
                </a:moveTo>
                <a:cubicBezTo>
                  <a:pt x="1863" y="19"/>
                  <a:pt x="2275" y="113"/>
                  <a:pt x="2362" y="136"/>
                </a:cubicBezTo>
                <a:cubicBezTo>
                  <a:pt x="2370" y="144"/>
                  <a:pt x="2389" y="143"/>
                  <a:pt x="2398" y="150"/>
                </a:cubicBezTo>
                <a:cubicBezTo>
                  <a:pt x="2405" y="156"/>
                  <a:pt x="2419" y="170"/>
                  <a:pt x="2424" y="178"/>
                </a:cubicBezTo>
                <a:cubicBezTo>
                  <a:pt x="2433" y="192"/>
                  <a:pt x="2426" y="224"/>
                  <a:pt x="2426" y="224"/>
                </a:cubicBezTo>
                <a:cubicBezTo>
                  <a:pt x="2256" y="466"/>
                  <a:pt x="1580" y="1383"/>
                  <a:pt x="1401" y="1632"/>
                </a:cubicBezTo>
                <a:cubicBezTo>
                  <a:pt x="1119" y="1927"/>
                  <a:pt x="924" y="1929"/>
                  <a:pt x="735" y="1992"/>
                </a:cubicBezTo>
                <a:cubicBezTo>
                  <a:pt x="553" y="2066"/>
                  <a:pt x="389" y="1996"/>
                  <a:pt x="267" y="2013"/>
                </a:cubicBezTo>
                <a:lnTo>
                  <a:pt x="0" y="2094"/>
                </a:ln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313" name="Text Box 101"/>
          <p:cNvSpPr txBox="1">
            <a:spLocks noChangeArrowheads="1"/>
          </p:cNvSpPr>
          <p:nvPr/>
        </p:nvSpPr>
        <p:spPr bwMode="auto">
          <a:xfrm>
            <a:off x="7327349" y="4122126"/>
            <a:ext cx="309997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24”</a:t>
            </a:r>
          </a:p>
        </p:txBody>
      </p:sp>
      <p:sp>
        <p:nvSpPr>
          <p:cNvPr id="2946" name="Freeform 102"/>
          <p:cNvSpPr>
            <a:spLocks/>
          </p:cNvSpPr>
          <p:nvPr/>
        </p:nvSpPr>
        <p:spPr bwMode="auto">
          <a:xfrm>
            <a:off x="2379787" y="970940"/>
            <a:ext cx="7567602" cy="852487"/>
          </a:xfrm>
          <a:custGeom>
            <a:avLst/>
            <a:gdLst/>
            <a:ahLst/>
            <a:cxnLst>
              <a:cxn ang="0">
                <a:pos x="0" y="339"/>
              </a:cxn>
              <a:cxn ang="0">
                <a:pos x="358" y="66"/>
              </a:cxn>
              <a:cxn ang="0">
                <a:pos x="593" y="9"/>
              </a:cxn>
              <a:cxn ang="0">
                <a:pos x="1248" y="122"/>
              </a:cxn>
              <a:cxn ang="0">
                <a:pos x="3754" y="558"/>
              </a:cxn>
            </a:cxnLst>
            <a:rect l="0" t="0" r="r" b="b"/>
            <a:pathLst>
              <a:path w="3754" h="558">
                <a:moveTo>
                  <a:pt x="0" y="339"/>
                </a:moveTo>
                <a:lnTo>
                  <a:pt x="358" y="66"/>
                </a:lnTo>
                <a:cubicBezTo>
                  <a:pt x="457" y="11"/>
                  <a:pt x="445" y="0"/>
                  <a:pt x="593" y="9"/>
                </a:cubicBezTo>
                <a:cubicBezTo>
                  <a:pt x="742" y="18"/>
                  <a:pt x="722" y="31"/>
                  <a:pt x="1248" y="122"/>
                </a:cubicBezTo>
                <a:lnTo>
                  <a:pt x="3754" y="558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315" name="Text Box 103"/>
          <p:cNvSpPr txBox="1">
            <a:spLocks noChangeArrowheads="1"/>
          </p:cNvSpPr>
          <p:nvPr/>
        </p:nvSpPr>
        <p:spPr bwMode="auto">
          <a:xfrm>
            <a:off x="6019796" y="1458301"/>
            <a:ext cx="969008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 dirty="0">
                <a:latin typeface="Tahoma" pitchFamily="34" charset="0"/>
              </a:rPr>
              <a:t>24” Export</a:t>
            </a:r>
          </a:p>
        </p:txBody>
      </p:sp>
      <p:sp>
        <p:nvSpPr>
          <p:cNvPr id="2948" name="Freeform 104"/>
          <p:cNvSpPr>
            <a:spLocks/>
          </p:cNvSpPr>
          <p:nvPr/>
        </p:nvSpPr>
        <p:spPr bwMode="auto">
          <a:xfrm>
            <a:off x="7980345" y="4484076"/>
            <a:ext cx="1043363" cy="1068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" y="244"/>
              </a:cxn>
              <a:cxn ang="0">
                <a:pos x="518" y="556"/>
              </a:cxn>
              <a:cxn ang="0">
                <a:pos x="356" y="700"/>
              </a:cxn>
            </a:cxnLst>
            <a:rect l="0" t="0" r="r" b="b"/>
            <a:pathLst>
              <a:path w="518" h="700">
                <a:moveTo>
                  <a:pt x="0" y="0"/>
                </a:moveTo>
                <a:cubicBezTo>
                  <a:pt x="23" y="41"/>
                  <a:pt x="54" y="151"/>
                  <a:pt x="140" y="244"/>
                </a:cubicBezTo>
                <a:cubicBezTo>
                  <a:pt x="226" y="337"/>
                  <a:pt x="482" y="480"/>
                  <a:pt x="518" y="556"/>
                </a:cubicBezTo>
                <a:lnTo>
                  <a:pt x="356" y="700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49" name="Freeform 105"/>
          <p:cNvSpPr>
            <a:spLocks/>
          </p:cNvSpPr>
          <p:nvPr/>
        </p:nvSpPr>
        <p:spPr bwMode="auto">
          <a:xfrm>
            <a:off x="7548925" y="4612665"/>
            <a:ext cx="1457703" cy="92868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115" y="132"/>
              </a:cxn>
              <a:cxn ang="0">
                <a:pos x="723" y="464"/>
              </a:cxn>
              <a:cxn ang="0">
                <a:pos x="561" y="608"/>
              </a:cxn>
            </a:cxnLst>
            <a:rect l="0" t="0" r="r" b="b"/>
            <a:pathLst>
              <a:path w="723" h="608">
                <a:moveTo>
                  <a:pt x="35" y="0"/>
                </a:moveTo>
                <a:cubicBezTo>
                  <a:pt x="48" y="22"/>
                  <a:pt x="0" y="55"/>
                  <a:pt x="115" y="132"/>
                </a:cubicBezTo>
                <a:lnTo>
                  <a:pt x="723" y="464"/>
                </a:lnTo>
                <a:lnTo>
                  <a:pt x="561" y="60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318" name="Group 106"/>
          <p:cNvGrpSpPr>
            <a:grpSpLocks/>
          </p:cNvGrpSpPr>
          <p:nvPr/>
        </p:nvGrpSpPr>
        <p:grpSpPr bwMode="auto">
          <a:xfrm>
            <a:off x="7842177" y="4282465"/>
            <a:ext cx="401459" cy="242887"/>
            <a:chOff x="4320" y="2928"/>
            <a:chExt cx="208" cy="192"/>
          </a:xfrm>
        </p:grpSpPr>
        <p:sp>
          <p:nvSpPr>
            <p:cNvPr id="2951" name="Oval 107"/>
            <p:cNvSpPr>
              <a:spLocks noChangeArrowheads="1"/>
            </p:cNvSpPr>
            <p:nvPr/>
          </p:nvSpPr>
          <p:spPr bwMode="auto">
            <a:xfrm>
              <a:off x="4320" y="2928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68" name="Text Box 108"/>
            <p:cNvSpPr txBox="1">
              <a:spLocks noChangeArrowheads="1"/>
            </p:cNvSpPr>
            <p:nvPr/>
          </p:nvSpPr>
          <p:spPr bwMode="auto">
            <a:xfrm>
              <a:off x="4395" y="2963"/>
              <a:ext cx="5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2953" name="Freeform 109"/>
          <p:cNvSpPr>
            <a:spLocks/>
          </p:cNvSpPr>
          <p:nvPr/>
        </p:nvSpPr>
        <p:spPr bwMode="auto">
          <a:xfrm>
            <a:off x="5713680" y="4441214"/>
            <a:ext cx="3585219" cy="11223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210" y="0"/>
              </a:cxn>
              <a:cxn ang="0">
                <a:pos x="537" y="75"/>
              </a:cxn>
              <a:cxn ang="0">
                <a:pos x="912" y="210"/>
              </a:cxn>
              <a:cxn ang="0">
                <a:pos x="1284" y="432"/>
              </a:cxn>
              <a:cxn ang="0">
                <a:pos x="1842" y="714"/>
              </a:cxn>
              <a:cxn ang="0">
                <a:pos x="1674" y="888"/>
              </a:cxn>
            </a:cxnLst>
            <a:rect l="0" t="0" r="r" b="b"/>
            <a:pathLst>
              <a:path w="1842" h="888">
                <a:moveTo>
                  <a:pt x="0" y="66"/>
                </a:moveTo>
                <a:lnTo>
                  <a:pt x="210" y="0"/>
                </a:lnTo>
                <a:cubicBezTo>
                  <a:pt x="299" y="1"/>
                  <a:pt x="420" y="40"/>
                  <a:pt x="537" y="75"/>
                </a:cubicBezTo>
                <a:cubicBezTo>
                  <a:pt x="654" y="110"/>
                  <a:pt x="784" y="161"/>
                  <a:pt x="912" y="210"/>
                </a:cubicBezTo>
                <a:lnTo>
                  <a:pt x="1284" y="432"/>
                </a:lnTo>
                <a:lnTo>
                  <a:pt x="1842" y="714"/>
                </a:lnTo>
                <a:lnTo>
                  <a:pt x="1674" y="88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54" name="Freeform 110"/>
          <p:cNvSpPr>
            <a:spLocks/>
          </p:cNvSpPr>
          <p:nvPr/>
        </p:nvSpPr>
        <p:spPr bwMode="auto">
          <a:xfrm>
            <a:off x="5729472" y="4507889"/>
            <a:ext cx="3413472" cy="1071562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44" y="0"/>
              </a:cxn>
              <a:cxn ang="0">
                <a:pos x="447" y="60"/>
              </a:cxn>
              <a:cxn ang="0">
                <a:pos x="798" y="210"/>
              </a:cxn>
              <a:cxn ang="0">
                <a:pos x="1182" y="411"/>
              </a:cxn>
              <a:cxn ang="0">
                <a:pos x="1755" y="672"/>
              </a:cxn>
              <a:cxn ang="0">
                <a:pos x="1587" y="846"/>
              </a:cxn>
            </a:cxnLst>
            <a:rect l="0" t="0" r="r" b="b"/>
            <a:pathLst>
              <a:path w="1755" h="846">
                <a:moveTo>
                  <a:pt x="0" y="36"/>
                </a:moveTo>
                <a:lnTo>
                  <a:pt x="144" y="0"/>
                </a:lnTo>
                <a:cubicBezTo>
                  <a:pt x="218" y="4"/>
                  <a:pt x="338" y="25"/>
                  <a:pt x="447" y="60"/>
                </a:cubicBezTo>
                <a:cubicBezTo>
                  <a:pt x="564" y="95"/>
                  <a:pt x="674" y="151"/>
                  <a:pt x="798" y="210"/>
                </a:cubicBezTo>
                <a:lnTo>
                  <a:pt x="1182" y="411"/>
                </a:lnTo>
                <a:lnTo>
                  <a:pt x="1755" y="672"/>
                </a:lnTo>
                <a:lnTo>
                  <a:pt x="1587" y="846"/>
                </a:ln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321" name="Text Box 111"/>
          <p:cNvSpPr txBox="1">
            <a:spLocks noChangeArrowheads="1"/>
          </p:cNvSpPr>
          <p:nvPr/>
        </p:nvSpPr>
        <p:spPr bwMode="auto">
          <a:xfrm>
            <a:off x="7016199" y="4571389"/>
            <a:ext cx="309997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18”</a:t>
            </a:r>
          </a:p>
        </p:txBody>
      </p:sp>
      <p:sp>
        <p:nvSpPr>
          <p:cNvPr id="10322" name="Text Box 112"/>
          <p:cNvSpPr txBox="1">
            <a:spLocks noChangeArrowheads="1"/>
          </p:cNvSpPr>
          <p:nvPr/>
        </p:nvSpPr>
        <p:spPr bwMode="auto">
          <a:xfrm>
            <a:off x="7284487" y="4850789"/>
            <a:ext cx="309997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12”</a:t>
            </a:r>
          </a:p>
        </p:txBody>
      </p:sp>
      <p:sp>
        <p:nvSpPr>
          <p:cNvPr id="2957" name="Line 113"/>
          <p:cNvSpPr>
            <a:spLocks noChangeShapeType="1"/>
          </p:cNvSpPr>
          <p:nvPr/>
        </p:nvSpPr>
        <p:spPr bwMode="auto">
          <a:xfrm>
            <a:off x="8594970" y="5635015"/>
            <a:ext cx="890938" cy="166687"/>
          </a:xfrm>
          <a:prstGeom prst="line">
            <a:avLst/>
          </a:pr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324" name="Text Box 114"/>
          <p:cNvSpPr txBox="1">
            <a:spLocks noChangeArrowheads="1"/>
          </p:cNvSpPr>
          <p:nvPr/>
        </p:nvSpPr>
        <p:spPr bwMode="auto">
          <a:xfrm>
            <a:off x="8750027" y="5779476"/>
            <a:ext cx="1294544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latin typeface="Tahoma" pitchFamily="34" charset="0"/>
              </a:rPr>
              <a:t>6” FG to Focados</a:t>
            </a:r>
          </a:p>
        </p:txBody>
      </p:sp>
      <p:grpSp>
        <p:nvGrpSpPr>
          <p:cNvPr id="10325" name="Group 115"/>
          <p:cNvGrpSpPr>
            <a:grpSpLocks/>
          </p:cNvGrpSpPr>
          <p:nvPr/>
        </p:nvGrpSpPr>
        <p:grpSpPr bwMode="auto">
          <a:xfrm>
            <a:off x="2391045" y="859813"/>
            <a:ext cx="371402" cy="183506"/>
            <a:chOff x="528" y="846"/>
            <a:chExt cx="191" cy="145"/>
          </a:xfrm>
        </p:grpSpPr>
        <p:sp>
          <p:nvSpPr>
            <p:cNvPr id="2960" name="AutoShape 116"/>
            <p:cNvSpPr>
              <a:spLocks noChangeArrowheads="1"/>
            </p:cNvSpPr>
            <p:nvPr/>
          </p:nvSpPr>
          <p:spPr bwMode="auto">
            <a:xfrm>
              <a:off x="528" y="846"/>
              <a:ext cx="191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66" name="Text Box 117"/>
            <p:cNvSpPr txBox="1">
              <a:spLocks noChangeArrowheads="1"/>
            </p:cNvSpPr>
            <p:nvPr/>
          </p:nvSpPr>
          <p:spPr bwMode="auto">
            <a:xfrm>
              <a:off x="577" y="869"/>
              <a:ext cx="9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84</a:t>
              </a:r>
            </a:p>
          </p:txBody>
        </p:sp>
      </p:grpSp>
      <p:grpSp>
        <p:nvGrpSpPr>
          <p:cNvPr id="10326" name="Group 118"/>
          <p:cNvGrpSpPr>
            <a:grpSpLocks/>
          </p:cNvGrpSpPr>
          <p:nvPr/>
        </p:nvGrpSpPr>
        <p:grpSpPr bwMode="auto">
          <a:xfrm>
            <a:off x="2119521" y="1202717"/>
            <a:ext cx="372338" cy="175900"/>
            <a:chOff x="525" y="1021"/>
            <a:chExt cx="190" cy="138"/>
          </a:xfrm>
        </p:grpSpPr>
        <p:sp>
          <p:nvSpPr>
            <p:cNvPr id="2963" name="AutoShape 119"/>
            <p:cNvSpPr>
              <a:spLocks noChangeArrowheads="1"/>
            </p:cNvSpPr>
            <p:nvPr/>
          </p:nvSpPr>
          <p:spPr bwMode="auto">
            <a:xfrm>
              <a:off x="525" y="1021"/>
              <a:ext cx="190" cy="125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64" name="Text Box 120"/>
            <p:cNvSpPr txBox="1">
              <a:spLocks noChangeArrowheads="1"/>
            </p:cNvSpPr>
            <p:nvPr/>
          </p:nvSpPr>
          <p:spPr bwMode="auto">
            <a:xfrm>
              <a:off x="552" y="1038"/>
              <a:ext cx="14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109</a:t>
              </a:r>
            </a:p>
          </p:txBody>
        </p:sp>
      </p:grpSp>
      <p:grpSp>
        <p:nvGrpSpPr>
          <p:cNvPr id="10327" name="Group 121"/>
          <p:cNvGrpSpPr>
            <a:grpSpLocks/>
          </p:cNvGrpSpPr>
          <p:nvPr/>
        </p:nvGrpSpPr>
        <p:grpSpPr bwMode="auto">
          <a:xfrm>
            <a:off x="3856169" y="707417"/>
            <a:ext cx="373550" cy="187001"/>
            <a:chOff x="528" y="702"/>
            <a:chExt cx="191" cy="148"/>
          </a:xfrm>
        </p:grpSpPr>
        <p:sp>
          <p:nvSpPr>
            <p:cNvPr id="2966" name="AutoShape 122"/>
            <p:cNvSpPr>
              <a:spLocks noChangeArrowheads="1"/>
            </p:cNvSpPr>
            <p:nvPr/>
          </p:nvSpPr>
          <p:spPr bwMode="auto">
            <a:xfrm>
              <a:off x="528" y="702"/>
              <a:ext cx="191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62" name="Text Box 123"/>
            <p:cNvSpPr txBox="1">
              <a:spLocks noChangeArrowheads="1"/>
            </p:cNvSpPr>
            <p:nvPr/>
          </p:nvSpPr>
          <p:spPr bwMode="auto">
            <a:xfrm>
              <a:off x="574" y="728"/>
              <a:ext cx="9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74</a:t>
              </a:r>
            </a:p>
          </p:txBody>
        </p:sp>
      </p:grpSp>
      <p:grpSp>
        <p:nvGrpSpPr>
          <p:cNvPr id="10328" name="Group 124"/>
          <p:cNvGrpSpPr>
            <a:grpSpLocks/>
          </p:cNvGrpSpPr>
          <p:nvPr/>
        </p:nvGrpSpPr>
        <p:grpSpPr bwMode="auto">
          <a:xfrm>
            <a:off x="4975716" y="1759925"/>
            <a:ext cx="367950" cy="180651"/>
            <a:chOff x="525" y="1180"/>
            <a:chExt cx="190" cy="143"/>
          </a:xfrm>
        </p:grpSpPr>
        <p:sp>
          <p:nvSpPr>
            <p:cNvPr id="2969" name="AutoShape 125"/>
            <p:cNvSpPr>
              <a:spLocks noChangeArrowheads="1"/>
            </p:cNvSpPr>
            <p:nvPr/>
          </p:nvSpPr>
          <p:spPr bwMode="auto">
            <a:xfrm>
              <a:off x="525" y="1180"/>
              <a:ext cx="190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60" name="Text Box 126"/>
            <p:cNvSpPr txBox="1">
              <a:spLocks noChangeArrowheads="1"/>
            </p:cNvSpPr>
            <p:nvPr/>
          </p:nvSpPr>
          <p:spPr bwMode="auto">
            <a:xfrm>
              <a:off x="549" y="1201"/>
              <a:ext cx="14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113</a:t>
              </a:r>
            </a:p>
          </p:txBody>
        </p:sp>
      </p:grpSp>
      <p:grpSp>
        <p:nvGrpSpPr>
          <p:cNvPr id="10329" name="Group 127"/>
          <p:cNvGrpSpPr>
            <a:grpSpLocks/>
          </p:cNvGrpSpPr>
          <p:nvPr/>
        </p:nvGrpSpPr>
        <p:grpSpPr bwMode="auto">
          <a:xfrm>
            <a:off x="3362434" y="1440839"/>
            <a:ext cx="373928" cy="179079"/>
            <a:chOff x="515" y="1328"/>
            <a:chExt cx="191" cy="140"/>
          </a:xfrm>
        </p:grpSpPr>
        <p:sp>
          <p:nvSpPr>
            <p:cNvPr id="2972" name="AutoShape 128"/>
            <p:cNvSpPr>
              <a:spLocks noChangeArrowheads="1"/>
            </p:cNvSpPr>
            <p:nvPr/>
          </p:nvSpPr>
          <p:spPr bwMode="auto">
            <a:xfrm>
              <a:off x="515" y="1328"/>
              <a:ext cx="191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58" name="Text Box 129"/>
            <p:cNvSpPr txBox="1">
              <a:spLocks noChangeArrowheads="1"/>
            </p:cNvSpPr>
            <p:nvPr/>
          </p:nvSpPr>
          <p:spPr bwMode="auto">
            <a:xfrm>
              <a:off x="540" y="1348"/>
              <a:ext cx="14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115</a:t>
              </a:r>
            </a:p>
          </p:txBody>
        </p:sp>
      </p:grpSp>
      <p:grpSp>
        <p:nvGrpSpPr>
          <p:cNvPr id="10330" name="Group 130"/>
          <p:cNvGrpSpPr>
            <a:grpSpLocks/>
          </p:cNvGrpSpPr>
          <p:nvPr/>
        </p:nvGrpSpPr>
        <p:grpSpPr bwMode="auto">
          <a:xfrm>
            <a:off x="1976792" y="737571"/>
            <a:ext cx="370093" cy="180642"/>
            <a:chOff x="503" y="1496"/>
            <a:chExt cx="191" cy="144"/>
          </a:xfrm>
        </p:grpSpPr>
        <p:sp>
          <p:nvSpPr>
            <p:cNvPr id="2975" name="AutoShape 131"/>
            <p:cNvSpPr>
              <a:spLocks noChangeArrowheads="1"/>
            </p:cNvSpPr>
            <p:nvPr/>
          </p:nvSpPr>
          <p:spPr bwMode="auto">
            <a:xfrm>
              <a:off x="503" y="1496"/>
              <a:ext cx="191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56" name="Text Box 132"/>
            <p:cNvSpPr txBox="1">
              <a:spLocks noChangeArrowheads="1"/>
            </p:cNvSpPr>
            <p:nvPr/>
          </p:nvSpPr>
          <p:spPr bwMode="auto">
            <a:xfrm>
              <a:off x="529" y="1517"/>
              <a:ext cx="148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127</a:t>
              </a:r>
            </a:p>
          </p:txBody>
        </p:sp>
      </p:grpSp>
      <p:grpSp>
        <p:nvGrpSpPr>
          <p:cNvPr id="10331" name="Group 133"/>
          <p:cNvGrpSpPr>
            <a:grpSpLocks/>
          </p:cNvGrpSpPr>
          <p:nvPr/>
        </p:nvGrpSpPr>
        <p:grpSpPr bwMode="auto">
          <a:xfrm>
            <a:off x="5622792" y="4152290"/>
            <a:ext cx="402289" cy="242887"/>
            <a:chOff x="3064" y="2794"/>
            <a:chExt cx="208" cy="192"/>
          </a:xfrm>
        </p:grpSpPr>
        <p:sp>
          <p:nvSpPr>
            <p:cNvPr id="2978" name="Oval 134"/>
            <p:cNvSpPr>
              <a:spLocks noChangeArrowheads="1"/>
            </p:cNvSpPr>
            <p:nvPr/>
          </p:nvSpPr>
          <p:spPr bwMode="auto">
            <a:xfrm>
              <a:off x="3064" y="2794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54" name="Text Box 135"/>
            <p:cNvSpPr txBox="1">
              <a:spLocks noChangeArrowheads="1"/>
            </p:cNvSpPr>
            <p:nvPr/>
          </p:nvSpPr>
          <p:spPr bwMode="auto">
            <a:xfrm>
              <a:off x="3083" y="2825"/>
              <a:ext cx="175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121</a:t>
              </a:r>
            </a:p>
          </p:txBody>
        </p:sp>
      </p:grpSp>
      <p:sp>
        <p:nvSpPr>
          <p:cNvPr id="10332" name="Text Box 136"/>
          <p:cNvSpPr txBox="1">
            <a:spLocks noChangeArrowheads="1"/>
          </p:cNvSpPr>
          <p:nvPr/>
        </p:nvSpPr>
        <p:spPr bwMode="auto">
          <a:xfrm>
            <a:off x="5811255" y="1704364"/>
            <a:ext cx="112726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1</a:t>
            </a:r>
          </a:p>
        </p:txBody>
      </p:sp>
      <p:sp>
        <p:nvSpPr>
          <p:cNvPr id="10333" name="Rectangle 137"/>
          <p:cNvSpPr>
            <a:spLocks noChangeArrowheads="1"/>
          </p:cNvSpPr>
          <p:nvPr/>
        </p:nvSpPr>
        <p:spPr bwMode="auto">
          <a:xfrm>
            <a:off x="4751440" y="1493226"/>
            <a:ext cx="25118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3</a:t>
            </a:r>
          </a:p>
        </p:txBody>
      </p:sp>
      <p:sp>
        <p:nvSpPr>
          <p:cNvPr id="10334" name="Text Box 138"/>
          <p:cNvSpPr txBox="1">
            <a:spLocks noChangeArrowheads="1"/>
          </p:cNvSpPr>
          <p:nvPr/>
        </p:nvSpPr>
        <p:spPr bwMode="auto">
          <a:xfrm>
            <a:off x="5911990" y="686777"/>
            <a:ext cx="2498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endParaRPr lang="en-US" sz="2400">
              <a:solidFill>
                <a:schemeClr val="accent2"/>
              </a:solidFill>
              <a:latin typeface="Tahoma" pitchFamily="34" charset="0"/>
            </a:endParaRPr>
          </a:p>
        </p:txBody>
      </p:sp>
      <p:grpSp>
        <p:nvGrpSpPr>
          <p:cNvPr id="10335" name="Group 139"/>
          <p:cNvGrpSpPr>
            <a:grpSpLocks/>
          </p:cNvGrpSpPr>
          <p:nvPr/>
        </p:nvGrpSpPr>
        <p:grpSpPr bwMode="auto">
          <a:xfrm>
            <a:off x="7484851" y="4428515"/>
            <a:ext cx="403606" cy="242887"/>
            <a:chOff x="4608" y="3024"/>
            <a:chExt cx="208" cy="192"/>
          </a:xfrm>
        </p:grpSpPr>
        <p:sp>
          <p:nvSpPr>
            <p:cNvPr id="2984" name="Oval 140"/>
            <p:cNvSpPr>
              <a:spLocks noChangeArrowheads="1"/>
            </p:cNvSpPr>
            <p:nvPr/>
          </p:nvSpPr>
          <p:spPr bwMode="auto">
            <a:xfrm>
              <a:off x="4608" y="3024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52" name="Text Box 141"/>
            <p:cNvSpPr txBox="1">
              <a:spLocks noChangeArrowheads="1"/>
            </p:cNvSpPr>
            <p:nvPr/>
          </p:nvSpPr>
          <p:spPr bwMode="auto">
            <a:xfrm>
              <a:off x="4651" y="3055"/>
              <a:ext cx="12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 dirty="0">
                  <a:latin typeface="Tahoma" pitchFamily="34" charset="0"/>
                </a:rPr>
                <a:t>3A</a:t>
              </a:r>
            </a:p>
          </p:txBody>
        </p:sp>
      </p:grpSp>
      <p:sp>
        <p:nvSpPr>
          <p:cNvPr id="10337" name="Text Box 143"/>
          <p:cNvSpPr txBox="1">
            <a:spLocks noChangeArrowheads="1"/>
          </p:cNvSpPr>
          <p:nvPr/>
        </p:nvSpPr>
        <p:spPr bwMode="auto">
          <a:xfrm rot="765857">
            <a:off x="3868003" y="1416153"/>
            <a:ext cx="64383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latin typeface="Tahoma" pitchFamily="34" charset="0"/>
              </a:rPr>
              <a:t>Manifold</a:t>
            </a:r>
          </a:p>
        </p:txBody>
      </p:sp>
      <p:sp>
        <p:nvSpPr>
          <p:cNvPr id="2988" name="Freeform 144"/>
          <p:cNvSpPr>
            <a:spLocks/>
          </p:cNvSpPr>
          <p:nvPr/>
        </p:nvSpPr>
        <p:spPr bwMode="auto">
          <a:xfrm>
            <a:off x="8458101" y="1913915"/>
            <a:ext cx="105195" cy="5397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0" y="42"/>
              </a:cxn>
            </a:cxnLst>
            <a:rect l="0" t="0" r="r" b="b"/>
            <a:pathLst>
              <a:path w="54" h="42">
                <a:moveTo>
                  <a:pt x="54" y="0"/>
                </a:moveTo>
                <a:lnTo>
                  <a:pt x="0" y="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89" name="Freeform 145"/>
          <p:cNvSpPr>
            <a:spLocks/>
          </p:cNvSpPr>
          <p:nvPr/>
        </p:nvSpPr>
        <p:spPr bwMode="auto">
          <a:xfrm>
            <a:off x="8532578" y="1929790"/>
            <a:ext cx="107342" cy="5397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32" y="16"/>
              </a:cxn>
              <a:cxn ang="0">
                <a:pos x="0" y="42"/>
              </a:cxn>
            </a:cxnLst>
            <a:rect l="0" t="0" r="r" b="b"/>
            <a:pathLst>
              <a:path w="54" h="42">
                <a:moveTo>
                  <a:pt x="54" y="0"/>
                </a:moveTo>
                <a:lnTo>
                  <a:pt x="32" y="16"/>
                </a:lnTo>
                <a:lnTo>
                  <a:pt x="0" y="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2990" name="AutoShape 146"/>
          <p:cNvSpPr>
            <a:spLocks noChangeArrowheads="1"/>
          </p:cNvSpPr>
          <p:nvPr/>
        </p:nvSpPr>
        <p:spPr bwMode="auto">
          <a:xfrm rot="723545">
            <a:off x="8184113" y="1680971"/>
            <a:ext cx="1180760" cy="279400"/>
          </a:xfrm>
          <a:prstGeom prst="parallelogram">
            <a:avLst>
              <a:gd name="adj" fmla="val 972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341" name="Text Box 147"/>
          <p:cNvSpPr txBox="1">
            <a:spLocks noChangeArrowheads="1"/>
          </p:cNvSpPr>
          <p:nvPr/>
        </p:nvSpPr>
        <p:spPr bwMode="auto">
          <a:xfrm>
            <a:off x="8379536" y="1731351"/>
            <a:ext cx="66118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solidFill>
                  <a:schemeClr val="bg1"/>
                </a:solidFill>
                <a:latin typeface="Tahoma" pitchFamily="34" charset="0"/>
              </a:rPr>
              <a:t>CPF/CCP</a:t>
            </a:r>
          </a:p>
        </p:txBody>
      </p:sp>
      <p:sp>
        <p:nvSpPr>
          <p:cNvPr id="2993" name="AutoShape 149"/>
          <p:cNvSpPr>
            <a:spLocks noChangeArrowheads="1"/>
          </p:cNvSpPr>
          <p:nvPr/>
        </p:nvSpPr>
        <p:spPr bwMode="auto">
          <a:xfrm rot="723545">
            <a:off x="7964652" y="1990949"/>
            <a:ext cx="1210816" cy="198437"/>
          </a:xfrm>
          <a:prstGeom prst="parallelogram">
            <a:avLst>
              <a:gd name="adj" fmla="val 1155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344" name="Text Box 150"/>
          <p:cNvSpPr txBox="1">
            <a:spLocks noChangeArrowheads="1"/>
          </p:cNvSpPr>
          <p:nvPr/>
        </p:nvSpPr>
        <p:spPr bwMode="auto">
          <a:xfrm>
            <a:off x="8139856" y="2009164"/>
            <a:ext cx="8584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solidFill>
                  <a:schemeClr val="bg1"/>
                </a:solidFill>
                <a:latin typeface="Tahoma" pitchFamily="34" charset="0"/>
              </a:rPr>
              <a:t>North Bank</a:t>
            </a:r>
          </a:p>
        </p:txBody>
      </p:sp>
      <p:sp>
        <p:nvSpPr>
          <p:cNvPr id="2995" name="Freeform 151"/>
          <p:cNvSpPr>
            <a:spLocks/>
          </p:cNvSpPr>
          <p:nvPr/>
        </p:nvSpPr>
        <p:spPr bwMode="auto">
          <a:xfrm>
            <a:off x="1691975" y="878865"/>
            <a:ext cx="1764700" cy="24447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574" y="151"/>
              </a:cxn>
              <a:cxn ang="0">
                <a:pos x="751" y="101"/>
              </a:cxn>
              <a:cxn ang="0">
                <a:pos x="875" y="0"/>
              </a:cxn>
            </a:cxnLst>
            <a:rect l="0" t="0" r="r" b="b"/>
            <a:pathLst>
              <a:path w="875" h="160">
                <a:moveTo>
                  <a:pt x="0" y="46"/>
                </a:moveTo>
                <a:lnTo>
                  <a:pt x="574" y="151"/>
                </a:lnTo>
                <a:cubicBezTo>
                  <a:pt x="699" y="160"/>
                  <a:pt x="701" y="126"/>
                  <a:pt x="751" y="101"/>
                </a:cubicBezTo>
                <a:lnTo>
                  <a:pt x="875" y="0"/>
                </a:ln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346" name="Group 151"/>
          <p:cNvGrpSpPr>
            <a:grpSpLocks/>
          </p:cNvGrpSpPr>
          <p:nvPr/>
        </p:nvGrpSpPr>
        <p:grpSpPr bwMode="auto">
          <a:xfrm>
            <a:off x="2975776" y="758215"/>
            <a:ext cx="931727" cy="180975"/>
            <a:chOff x="1473" y="723"/>
            <a:chExt cx="471" cy="114"/>
          </a:xfrm>
        </p:grpSpPr>
        <p:sp>
          <p:nvSpPr>
            <p:cNvPr id="2997" name="AutoShape 153"/>
            <p:cNvSpPr>
              <a:spLocks noChangeArrowheads="1"/>
            </p:cNvSpPr>
            <p:nvPr/>
          </p:nvSpPr>
          <p:spPr bwMode="auto">
            <a:xfrm rot="723545">
              <a:off x="1473" y="723"/>
              <a:ext cx="471" cy="114"/>
            </a:xfrm>
            <a:prstGeom prst="parallelogram">
              <a:avLst>
                <a:gd name="adj" fmla="val 10328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50" name="Text Box 154"/>
            <p:cNvSpPr txBox="1">
              <a:spLocks noChangeArrowheads="1"/>
            </p:cNvSpPr>
            <p:nvPr/>
          </p:nvSpPr>
          <p:spPr bwMode="auto">
            <a:xfrm>
              <a:off x="1606" y="736"/>
              <a:ext cx="19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solidFill>
                    <a:schemeClr val="bg1"/>
                  </a:solidFill>
                  <a:latin typeface="Tahoma" pitchFamily="34" charset="0"/>
                </a:rPr>
                <a:t>Yokri</a:t>
              </a:r>
            </a:p>
          </p:txBody>
        </p:sp>
      </p:grpSp>
      <p:grpSp>
        <p:nvGrpSpPr>
          <p:cNvPr id="10347" name="Group 155"/>
          <p:cNvGrpSpPr>
            <a:grpSpLocks/>
          </p:cNvGrpSpPr>
          <p:nvPr/>
        </p:nvGrpSpPr>
        <p:grpSpPr bwMode="auto">
          <a:xfrm>
            <a:off x="1489212" y="859814"/>
            <a:ext cx="422926" cy="158750"/>
            <a:chOff x="887" y="401"/>
            <a:chExt cx="217" cy="125"/>
          </a:xfrm>
        </p:grpSpPr>
        <p:sp>
          <p:nvSpPr>
            <p:cNvPr id="3000" name="AutoShape 156"/>
            <p:cNvSpPr>
              <a:spLocks noChangeArrowheads="1"/>
            </p:cNvSpPr>
            <p:nvPr/>
          </p:nvSpPr>
          <p:spPr bwMode="auto">
            <a:xfrm>
              <a:off x="887" y="401"/>
              <a:ext cx="217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48" name="Text Box 157"/>
            <p:cNvSpPr txBox="1">
              <a:spLocks noChangeArrowheads="1"/>
            </p:cNvSpPr>
            <p:nvPr/>
          </p:nvSpPr>
          <p:spPr bwMode="auto">
            <a:xfrm>
              <a:off x="915" y="429"/>
              <a:ext cx="18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800">
                  <a:latin typeface="Tahoma" pitchFamily="34" charset="0"/>
                </a:rPr>
                <a:t>RZAP</a:t>
              </a:r>
            </a:p>
          </p:txBody>
        </p:sp>
      </p:grpSp>
      <p:grpSp>
        <p:nvGrpSpPr>
          <p:cNvPr id="10348" name="Group 158"/>
          <p:cNvGrpSpPr>
            <a:grpSpLocks/>
          </p:cNvGrpSpPr>
          <p:nvPr/>
        </p:nvGrpSpPr>
        <p:grpSpPr bwMode="auto">
          <a:xfrm>
            <a:off x="9129981" y="5349263"/>
            <a:ext cx="371404" cy="174300"/>
            <a:chOff x="5502" y="3741"/>
            <a:chExt cx="190" cy="138"/>
          </a:xfrm>
        </p:grpSpPr>
        <p:sp>
          <p:nvSpPr>
            <p:cNvPr id="3003" name="AutoShape 159"/>
            <p:cNvSpPr>
              <a:spLocks noChangeArrowheads="1"/>
            </p:cNvSpPr>
            <p:nvPr/>
          </p:nvSpPr>
          <p:spPr bwMode="auto">
            <a:xfrm>
              <a:off x="5502" y="3741"/>
              <a:ext cx="190" cy="124"/>
            </a:xfrm>
            <a:prstGeom prst="pentagon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46" name="Text Box 160"/>
            <p:cNvSpPr txBox="1">
              <a:spLocks noChangeArrowheads="1"/>
            </p:cNvSpPr>
            <p:nvPr/>
          </p:nvSpPr>
          <p:spPr bwMode="auto">
            <a:xfrm>
              <a:off x="5547" y="3757"/>
              <a:ext cx="9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000">
                  <a:latin typeface="Tahoma" pitchFamily="34" charset="0"/>
                </a:rPr>
                <a:t>16</a:t>
              </a:r>
            </a:p>
          </p:txBody>
        </p:sp>
      </p:grpSp>
      <p:sp>
        <p:nvSpPr>
          <p:cNvPr id="3005" name="Freeform 161"/>
          <p:cNvSpPr>
            <a:spLocks/>
          </p:cNvSpPr>
          <p:nvPr/>
        </p:nvSpPr>
        <p:spPr bwMode="auto">
          <a:xfrm>
            <a:off x="8780357" y="5463564"/>
            <a:ext cx="822240" cy="158750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74" y="19"/>
              </a:cxn>
              <a:cxn ang="0">
                <a:pos x="144" y="17"/>
              </a:cxn>
              <a:cxn ang="0">
                <a:pos x="422" y="123"/>
              </a:cxn>
            </a:cxnLst>
            <a:rect l="0" t="0" r="r" b="b"/>
            <a:pathLst>
              <a:path w="422" h="123">
                <a:moveTo>
                  <a:pt x="0" y="89"/>
                </a:moveTo>
                <a:lnTo>
                  <a:pt x="74" y="19"/>
                </a:lnTo>
                <a:cubicBezTo>
                  <a:pt x="98" y="7"/>
                  <a:pt x="86" y="0"/>
                  <a:pt x="144" y="17"/>
                </a:cubicBezTo>
                <a:cubicBezTo>
                  <a:pt x="202" y="34"/>
                  <a:pt x="364" y="101"/>
                  <a:pt x="422" y="123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3006" name="AutoShape 162"/>
          <p:cNvSpPr>
            <a:spLocks noChangeArrowheads="1"/>
          </p:cNvSpPr>
          <p:nvPr/>
        </p:nvSpPr>
        <p:spPr bwMode="auto">
          <a:xfrm>
            <a:off x="9361481" y="5538177"/>
            <a:ext cx="375698" cy="155575"/>
          </a:xfrm>
          <a:prstGeom prst="pentago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351" name="Text Box 163"/>
          <p:cNvSpPr txBox="1">
            <a:spLocks noChangeArrowheads="1"/>
          </p:cNvSpPr>
          <p:nvPr/>
        </p:nvSpPr>
        <p:spPr bwMode="auto">
          <a:xfrm>
            <a:off x="9438444" y="5560401"/>
            <a:ext cx="1907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latin typeface="Tahoma" pitchFamily="34" charset="0"/>
              </a:rPr>
              <a:t>15</a:t>
            </a:r>
          </a:p>
        </p:txBody>
      </p:sp>
      <p:sp>
        <p:nvSpPr>
          <p:cNvPr id="3009" name="Oval 168"/>
          <p:cNvSpPr>
            <a:spLocks noChangeArrowheads="1"/>
          </p:cNvSpPr>
          <p:nvPr/>
        </p:nvSpPr>
        <p:spPr bwMode="auto">
          <a:xfrm>
            <a:off x="3469304" y="4869839"/>
            <a:ext cx="390725" cy="2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354" name="Text Box 169"/>
          <p:cNvSpPr txBox="1">
            <a:spLocks noChangeArrowheads="1"/>
          </p:cNvSpPr>
          <p:nvPr/>
        </p:nvSpPr>
        <p:spPr bwMode="auto">
          <a:xfrm>
            <a:off x="3501253" y="4923814"/>
            <a:ext cx="338176" cy="18466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128</a:t>
            </a:r>
          </a:p>
        </p:txBody>
      </p:sp>
      <p:sp>
        <p:nvSpPr>
          <p:cNvPr id="3011" name="Freeform 170"/>
          <p:cNvSpPr>
            <a:spLocks/>
          </p:cNvSpPr>
          <p:nvPr/>
        </p:nvSpPr>
        <p:spPr bwMode="auto">
          <a:xfrm>
            <a:off x="3607234" y="3371239"/>
            <a:ext cx="665520" cy="1504950"/>
          </a:xfrm>
          <a:custGeom>
            <a:avLst/>
            <a:gdLst/>
            <a:ahLst/>
            <a:cxnLst>
              <a:cxn ang="0">
                <a:pos x="0" y="985"/>
              </a:cxn>
              <a:cxn ang="0">
                <a:pos x="295" y="371"/>
              </a:cxn>
              <a:cxn ang="0">
                <a:pos x="204" y="0"/>
              </a:cxn>
            </a:cxnLst>
            <a:rect l="0" t="0" r="r" b="b"/>
            <a:pathLst>
              <a:path w="329" h="985">
                <a:moveTo>
                  <a:pt x="0" y="985"/>
                </a:moveTo>
                <a:cubicBezTo>
                  <a:pt x="49" y="883"/>
                  <a:pt x="261" y="535"/>
                  <a:pt x="295" y="371"/>
                </a:cubicBezTo>
                <a:cubicBezTo>
                  <a:pt x="329" y="207"/>
                  <a:pt x="223" y="77"/>
                  <a:pt x="204" y="0"/>
                </a:cubicBezTo>
              </a:path>
            </a:pathLst>
          </a:cu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3012" name="Freeform 171"/>
          <p:cNvSpPr>
            <a:spLocks/>
          </p:cNvSpPr>
          <p:nvPr/>
        </p:nvSpPr>
        <p:spPr bwMode="auto">
          <a:xfrm>
            <a:off x="8780349" y="1979001"/>
            <a:ext cx="1539282" cy="3194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68"/>
              </a:cxn>
              <a:cxn ang="0">
                <a:pos x="396" y="86"/>
              </a:cxn>
              <a:cxn ang="0">
                <a:pos x="526" y="118"/>
              </a:cxn>
              <a:cxn ang="0">
                <a:pos x="612" y="142"/>
              </a:cxn>
              <a:cxn ang="0">
                <a:pos x="686" y="190"/>
              </a:cxn>
              <a:cxn ang="0">
                <a:pos x="698" y="274"/>
              </a:cxn>
              <a:cxn ang="0">
                <a:pos x="678" y="340"/>
              </a:cxn>
              <a:cxn ang="0">
                <a:pos x="646" y="414"/>
              </a:cxn>
              <a:cxn ang="0">
                <a:pos x="126" y="1705"/>
              </a:cxn>
              <a:cxn ang="0">
                <a:pos x="98" y="1768"/>
              </a:cxn>
              <a:cxn ang="0">
                <a:pos x="86" y="1854"/>
              </a:cxn>
              <a:cxn ang="0">
                <a:pos x="124" y="1924"/>
              </a:cxn>
              <a:cxn ang="0">
                <a:pos x="208" y="1964"/>
              </a:cxn>
              <a:cxn ang="0">
                <a:pos x="670" y="2182"/>
              </a:cxn>
            </a:cxnLst>
            <a:rect l="0" t="0" r="r" b="b"/>
            <a:pathLst>
              <a:path w="738" h="2182">
                <a:moveTo>
                  <a:pt x="0" y="0"/>
                </a:moveTo>
                <a:lnTo>
                  <a:pt x="314" y="68"/>
                </a:lnTo>
                <a:lnTo>
                  <a:pt x="396" y="86"/>
                </a:lnTo>
                <a:cubicBezTo>
                  <a:pt x="431" y="94"/>
                  <a:pt x="490" y="109"/>
                  <a:pt x="526" y="118"/>
                </a:cubicBezTo>
                <a:cubicBezTo>
                  <a:pt x="562" y="127"/>
                  <a:pt x="585" y="130"/>
                  <a:pt x="612" y="142"/>
                </a:cubicBezTo>
                <a:cubicBezTo>
                  <a:pt x="639" y="154"/>
                  <a:pt x="672" y="168"/>
                  <a:pt x="686" y="190"/>
                </a:cubicBezTo>
                <a:cubicBezTo>
                  <a:pt x="700" y="212"/>
                  <a:pt x="699" y="249"/>
                  <a:pt x="698" y="274"/>
                </a:cubicBezTo>
                <a:cubicBezTo>
                  <a:pt x="697" y="299"/>
                  <a:pt x="687" y="317"/>
                  <a:pt x="678" y="340"/>
                </a:cubicBezTo>
                <a:cubicBezTo>
                  <a:pt x="669" y="363"/>
                  <a:pt x="738" y="187"/>
                  <a:pt x="646" y="414"/>
                </a:cubicBezTo>
                <a:cubicBezTo>
                  <a:pt x="554" y="641"/>
                  <a:pt x="217" y="1480"/>
                  <a:pt x="126" y="1705"/>
                </a:cubicBezTo>
                <a:cubicBezTo>
                  <a:pt x="35" y="1930"/>
                  <a:pt x="105" y="1743"/>
                  <a:pt x="98" y="1768"/>
                </a:cubicBezTo>
                <a:cubicBezTo>
                  <a:pt x="91" y="1793"/>
                  <a:pt x="82" y="1828"/>
                  <a:pt x="86" y="1854"/>
                </a:cubicBezTo>
                <a:lnTo>
                  <a:pt x="124" y="1924"/>
                </a:lnTo>
                <a:lnTo>
                  <a:pt x="208" y="1964"/>
                </a:lnTo>
                <a:cubicBezTo>
                  <a:pt x="299" y="2007"/>
                  <a:pt x="574" y="2137"/>
                  <a:pt x="670" y="2182"/>
                </a:cubicBezTo>
              </a:path>
            </a:pathLst>
          </a:custGeom>
          <a:noFill/>
          <a:ln w="38100" cap="flat">
            <a:solidFill>
              <a:srgbClr val="0000CC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357" name="Text Box 172"/>
          <p:cNvSpPr txBox="1">
            <a:spLocks noChangeArrowheads="1"/>
          </p:cNvSpPr>
          <p:nvPr/>
        </p:nvSpPr>
        <p:spPr bwMode="auto">
          <a:xfrm>
            <a:off x="8634309" y="3928451"/>
            <a:ext cx="1588567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33 KV to Focados</a:t>
            </a:r>
          </a:p>
        </p:txBody>
      </p:sp>
      <p:sp>
        <p:nvSpPr>
          <p:cNvPr id="3014" name="Freeform 173"/>
          <p:cNvSpPr>
            <a:spLocks/>
          </p:cNvSpPr>
          <p:nvPr/>
        </p:nvSpPr>
        <p:spPr bwMode="auto">
          <a:xfrm>
            <a:off x="4406384" y="4168164"/>
            <a:ext cx="1693856" cy="698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135"/>
              </a:cxn>
              <a:cxn ang="0">
                <a:pos x="315" y="246"/>
              </a:cxn>
              <a:cxn ang="0">
                <a:pos x="702" y="429"/>
              </a:cxn>
              <a:cxn ang="0">
                <a:pos x="842" y="421"/>
              </a:cxn>
            </a:cxnLst>
            <a:rect l="0" t="0" r="r" b="b"/>
            <a:pathLst>
              <a:path w="842" h="458">
                <a:moveTo>
                  <a:pt x="0" y="0"/>
                </a:moveTo>
                <a:cubicBezTo>
                  <a:pt x="10" y="22"/>
                  <a:pt x="7" y="94"/>
                  <a:pt x="60" y="135"/>
                </a:cubicBezTo>
                <a:lnTo>
                  <a:pt x="315" y="246"/>
                </a:lnTo>
                <a:cubicBezTo>
                  <a:pt x="422" y="295"/>
                  <a:pt x="614" y="400"/>
                  <a:pt x="702" y="429"/>
                </a:cubicBezTo>
                <a:cubicBezTo>
                  <a:pt x="790" y="458"/>
                  <a:pt x="813" y="423"/>
                  <a:pt x="842" y="42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3015" name="AutoShape 174"/>
          <p:cNvSpPr>
            <a:spLocks noChangeArrowheads="1"/>
          </p:cNvSpPr>
          <p:nvPr/>
        </p:nvSpPr>
        <p:spPr bwMode="auto">
          <a:xfrm rot="19162486" flipH="1">
            <a:off x="5811729" y="4549328"/>
            <a:ext cx="143839" cy="190500"/>
          </a:xfrm>
          <a:prstGeom prst="parallelogram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016" name="AutoShape 175"/>
          <p:cNvSpPr>
            <a:spLocks noChangeArrowheads="1"/>
          </p:cNvSpPr>
          <p:nvPr/>
        </p:nvSpPr>
        <p:spPr bwMode="auto">
          <a:xfrm rot="20876455" flipH="1">
            <a:off x="5370965" y="4497579"/>
            <a:ext cx="747099" cy="133350"/>
          </a:xfrm>
          <a:prstGeom prst="parallelogram">
            <a:avLst>
              <a:gd name="adj" fmla="val 103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017" name="AutoShape 176"/>
          <p:cNvSpPr>
            <a:spLocks noChangeArrowheads="1"/>
          </p:cNvSpPr>
          <p:nvPr/>
        </p:nvSpPr>
        <p:spPr bwMode="auto">
          <a:xfrm rot="20876455" flipH="1">
            <a:off x="5658304" y="4718242"/>
            <a:ext cx="747099" cy="155575"/>
          </a:xfrm>
          <a:prstGeom prst="parallelogram">
            <a:avLst>
              <a:gd name="adj" fmla="val 90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grpSp>
        <p:nvGrpSpPr>
          <p:cNvPr id="10362" name="Group 177"/>
          <p:cNvGrpSpPr>
            <a:grpSpLocks/>
          </p:cNvGrpSpPr>
          <p:nvPr/>
        </p:nvGrpSpPr>
        <p:grpSpPr bwMode="auto">
          <a:xfrm>
            <a:off x="3688999" y="3155340"/>
            <a:ext cx="405753" cy="242887"/>
            <a:chOff x="3312" y="1839"/>
            <a:chExt cx="208" cy="192"/>
          </a:xfrm>
        </p:grpSpPr>
        <p:sp>
          <p:nvSpPr>
            <p:cNvPr id="3019" name="Oval 178"/>
            <p:cNvSpPr>
              <a:spLocks noChangeArrowheads="1"/>
            </p:cNvSpPr>
            <p:nvPr/>
          </p:nvSpPr>
          <p:spPr bwMode="auto">
            <a:xfrm>
              <a:off x="3312" y="1839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44" name="Text Box 179"/>
            <p:cNvSpPr txBox="1">
              <a:spLocks noChangeArrowheads="1"/>
            </p:cNvSpPr>
            <p:nvPr/>
          </p:nvSpPr>
          <p:spPr bwMode="auto">
            <a:xfrm>
              <a:off x="3358" y="1864"/>
              <a:ext cx="116" cy="1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69</a:t>
              </a:r>
            </a:p>
          </p:txBody>
        </p:sp>
      </p:grpSp>
      <p:sp>
        <p:nvSpPr>
          <p:cNvPr id="3022" name="Line 181"/>
          <p:cNvSpPr>
            <a:spLocks noChangeShapeType="1"/>
          </p:cNvSpPr>
          <p:nvPr/>
        </p:nvSpPr>
        <p:spPr bwMode="auto">
          <a:xfrm flipV="1">
            <a:off x="4943156" y="4580914"/>
            <a:ext cx="751393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10365" name="Group 182"/>
          <p:cNvGrpSpPr>
            <a:grpSpLocks/>
          </p:cNvGrpSpPr>
          <p:nvPr/>
        </p:nvGrpSpPr>
        <p:grpSpPr bwMode="auto">
          <a:xfrm>
            <a:off x="4336977" y="3988776"/>
            <a:ext cx="401459" cy="242888"/>
            <a:chOff x="2131" y="2860"/>
            <a:chExt cx="200" cy="159"/>
          </a:xfrm>
        </p:grpSpPr>
        <p:sp>
          <p:nvSpPr>
            <p:cNvPr id="3024" name="Oval 183"/>
            <p:cNvSpPr>
              <a:spLocks noChangeArrowheads="1"/>
            </p:cNvSpPr>
            <p:nvPr/>
          </p:nvSpPr>
          <p:spPr bwMode="auto">
            <a:xfrm>
              <a:off x="2131" y="2860"/>
              <a:ext cx="200" cy="159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42" name="Text Box 184"/>
            <p:cNvSpPr txBox="1">
              <a:spLocks noChangeArrowheads="1"/>
            </p:cNvSpPr>
            <p:nvPr/>
          </p:nvSpPr>
          <p:spPr bwMode="auto">
            <a:xfrm>
              <a:off x="2174" y="2877"/>
              <a:ext cx="10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 dirty="0">
                  <a:latin typeface="Tahoma" pitchFamily="34" charset="0"/>
                </a:rPr>
                <a:t>JA</a:t>
              </a:r>
            </a:p>
          </p:txBody>
        </p:sp>
      </p:grpSp>
      <p:sp>
        <p:nvSpPr>
          <p:cNvPr id="3026" name="Oval 185"/>
          <p:cNvSpPr>
            <a:spLocks noChangeArrowheads="1"/>
          </p:cNvSpPr>
          <p:nvPr/>
        </p:nvSpPr>
        <p:spPr bwMode="auto">
          <a:xfrm>
            <a:off x="3830777" y="4574565"/>
            <a:ext cx="472304" cy="2936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10367" name="Group 186"/>
          <p:cNvGrpSpPr>
            <a:grpSpLocks/>
          </p:cNvGrpSpPr>
          <p:nvPr/>
        </p:nvGrpSpPr>
        <p:grpSpPr bwMode="auto">
          <a:xfrm>
            <a:off x="3859001" y="4604726"/>
            <a:ext cx="403606" cy="242888"/>
            <a:chOff x="1341" y="3041"/>
            <a:chExt cx="208" cy="192"/>
          </a:xfrm>
        </p:grpSpPr>
        <p:sp>
          <p:nvSpPr>
            <p:cNvPr id="3028" name="Oval 187"/>
            <p:cNvSpPr>
              <a:spLocks noChangeArrowheads="1"/>
            </p:cNvSpPr>
            <p:nvPr/>
          </p:nvSpPr>
          <p:spPr bwMode="auto">
            <a:xfrm>
              <a:off x="1341" y="3041"/>
              <a:ext cx="208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40" name="Text Box 188"/>
            <p:cNvSpPr txBox="1">
              <a:spLocks noChangeArrowheads="1"/>
            </p:cNvSpPr>
            <p:nvPr/>
          </p:nvSpPr>
          <p:spPr bwMode="auto">
            <a:xfrm>
              <a:off x="1392" y="3072"/>
              <a:ext cx="116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200">
                  <a:latin typeface="Tahoma" pitchFamily="34" charset="0"/>
                </a:rPr>
                <a:t>30</a:t>
              </a:r>
            </a:p>
          </p:txBody>
        </p:sp>
      </p:grpSp>
      <p:sp>
        <p:nvSpPr>
          <p:cNvPr id="10368" name="Text Box 189"/>
          <p:cNvSpPr txBox="1">
            <a:spLocks noChangeArrowheads="1"/>
          </p:cNvSpPr>
          <p:nvPr/>
        </p:nvSpPr>
        <p:spPr bwMode="auto">
          <a:xfrm>
            <a:off x="4695778" y="4574564"/>
            <a:ext cx="40104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latin typeface="Tahoma" pitchFamily="34" charset="0"/>
              </a:rPr>
              <a:t>NEFS</a:t>
            </a:r>
          </a:p>
        </p:txBody>
      </p:sp>
      <p:sp>
        <p:nvSpPr>
          <p:cNvPr id="10416" name="Text Box 243"/>
          <p:cNvSpPr txBox="1">
            <a:spLocks noChangeArrowheads="1"/>
          </p:cNvSpPr>
          <p:nvPr/>
        </p:nvSpPr>
        <p:spPr bwMode="auto">
          <a:xfrm rot="-2019922">
            <a:off x="1848128" y="1623279"/>
            <a:ext cx="1434088" cy="122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800">
                <a:latin typeface="Tahoma" pitchFamily="34" charset="0"/>
              </a:rPr>
              <a:t>24” FY SpurLine to RPA</a:t>
            </a:r>
          </a:p>
        </p:txBody>
      </p:sp>
      <p:sp>
        <p:nvSpPr>
          <p:cNvPr id="3079" name="Text Box 244"/>
          <p:cNvSpPr txBox="1">
            <a:spLocks noChangeArrowheads="1"/>
          </p:cNvSpPr>
          <p:nvPr/>
        </p:nvSpPr>
        <p:spPr bwMode="auto">
          <a:xfrm>
            <a:off x="7658048" y="1820251"/>
            <a:ext cx="648345" cy="274638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FLB  </a:t>
            </a:r>
          </a:p>
        </p:txBody>
      </p:sp>
      <p:sp>
        <p:nvSpPr>
          <p:cNvPr id="3080" name="Rectangle 245"/>
          <p:cNvSpPr>
            <a:spLocks noChangeArrowheads="1"/>
          </p:cNvSpPr>
          <p:nvPr/>
        </p:nvSpPr>
        <p:spPr bwMode="auto">
          <a:xfrm>
            <a:off x="7739614" y="1820251"/>
            <a:ext cx="46586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419" name="Line 238"/>
          <p:cNvSpPr>
            <a:spLocks noChangeShapeType="1"/>
          </p:cNvSpPr>
          <p:nvPr/>
        </p:nvSpPr>
        <p:spPr bwMode="auto">
          <a:xfrm flipH="1">
            <a:off x="6821035" y="5477851"/>
            <a:ext cx="1618716" cy="0"/>
          </a:xfrm>
          <a:prstGeom prst="line">
            <a:avLst/>
          </a:prstGeom>
          <a:noFill/>
          <a:ln w="31750">
            <a:solidFill>
              <a:srgbClr val="0000CC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0" name="Line 239"/>
          <p:cNvSpPr>
            <a:spLocks noChangeShapeType="1"/>
          </p:cNvSpPr>
          <p:nvPr/>
        </p:nvSpPr>
        <p:spPr bwMode="auto">
          <a:xfrm flipH="1" flipV="1">
            <a:off x="6008815" y="4868251"/>
            <a:ext cx="1139970" cy="609600"/>
          </a:xfrm>
          <a:prstGeom prst="line">
            <a:avLst/>
          </a:prstGeom>
          <a:noFill/>
          <a:ln w="31750">
            <a:solidFill>
              <a:srgbClr val="0000CC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1" name="Line 240"/>
          <p:cNvSpPr>
            <a:spLocks noChangeShapeType="1"/>
          </p:cNvSpPr>
          <p:nvPr/>
        </p:nvSpPr>
        <p:spPr bwMode="auto">
          <a:xfrm flipH="1" flipV="1">
            <a:off x="6814968" y="5020651"/>
            <a:ext cx="1713177" cy="457200"/>
          </a:xfrm>
          <a:prstGeom prst="line">
            <a:avLst/>
          </a:prstGeom>
          <a:noFill/>
          <a:ln w="31750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2" name="Line 241"/>
          <p:cNvSpPr>
            <a:spLocks noChangeShapeType="1"/>
          </p:cNvSpPr>
          <p:nvPr/>
        </p:nvSpPr>
        <p:spPr bwMode="auto">
          <a:xfrm flipV="1">
            <a:off x="6912711" y="3725251"/>
            <a:ext cx="191070" cy="1295400"/>
          </a:xfrm>
          <a:prstGeom prst="line">
            <a:avLst/>
          </a:prstGeom>
          <a:noFill/>
          <a:ln w="31750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3" name="Line 242"/>
          <p:cNvSpPr>
            <a:spLocks noChangeShapeType="1"/>
          </p:cNvSpPr>
          <p:nvPr/>
        </p:nvSpPr>
        <p:spPr bwMode="auto">
          <a:xfrm flipV="1">
            <a:off x="7023534" y="3115651"/>
            <a:ext cx="665520" cy="609600"/>
          </a:xfrm>
          <a:prstGeom prst="line">
            <a:avLst/>
          </a:prstGeom>
          <a:noFill/>
          <a:ln w="31750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4" name="Line 243"/>
          <p:cNvSpPr>
            <a:spLocks noChangeShapeType="1"/>
          </p:cNvSpPr>
          <p:nvPr/>
        </p:nvSpPr>
        <p:spPr bwMode="auto">
          <a:xfrm flipH="1" flipV="1">
            <a:off x="7482477" y="2506051"/>
            <a:ext cx="94461" cy="609600"/>
          </a:xfrm>
          <a:prstGeom prst="line">
            <a:avLst/>
          </a:prstGeom>
          <a:noFill/>
          <a:ln w="31750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5" name="Line 244"/>
          <p:cNvSpPr>
            <a:spLocks noChangeShapeType="1"/>
          </p:cNvSpPr>
          <p:nvPr/>
        </p:nvSpPr>
        <p:spPr bwMode="auto">
          <a:xfrm flipV="1">
            <a:off x="7409135" y="1820251"/>
            <a:ext cx="1236579" cy="685800"/>
          </a:xfrm>
          <a:prstGeom prst="line">
            <a:avLst/>
          </a:prstGeom>
          <a:noFill/>
          <a:ln w="31750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426" name="Line 245"/>
          <p:cNvSpPr>
            <a:spLocks noChangeShapeType="1"/>
          </p:cNvSpPr>
          <p:nvPr/>
        </p:nvSpPr>
        <p:spPr bwMode="auto">
          <a:xfrm>
            <a:off x="8721412" y="5630251"/>
            <a:ext cx="1616568" cy="152400"/>
          </a:xfrm>
          <a:prstGeom prst="line">
            <a:avLst/>
          </a:pr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GB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427" name="Line 246"/>
          <p:cNvSpPr>
            <a:spLocks noChangeShapeType="1"/>
          </p:cNvSpPr>
          <p:nvPr/>
        </p:nvSpPr>
        <p:spPr bwMode="auto">
          <a:xfrm flipH="1">
            <a:off x="8249386" y="5706451"/>
            <a:ext cx="191070" cy="152400"/>
          </a:xfrm>
          <a:prstGeom prst="line">
            <a:avLst/>
          </a:pr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GB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428" name="Line 247"/>
          <p:cNvSpPr>
            <a:spLocks noChangeShapeType="1"/>
          </p:cNvSpPr>
          <p:nvPr/>
        </p:nvSpPr>
        <p:spPr bwMode="auto">
          <a:xfrm>
            <a:off x="8224986" y="5858851"/>
            <a:ext cx="571059" cy="152400"/>
          </a:xfrm>
          <a:prstGeom prst="line">
            <a:avLst/>
          </a:pr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GB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7F077D-F225-4AD6-94CB-AD04B1F435B5}"/>
              </a:ext>
            </a:extLst>
          </p:cNvPr>
          <p:cNvGrpSpPr/>
          <p:nvPr/>
        </p:nvGrpSpPr>
        <p:grpSpPr>
          <a:xfrm>
            <a:off x="85141" y="4378755"/>
            <a:ext cx="2160587" cy="2447925"/>
            <a:chOff x="1703389" y="4005264"/>
            <a:chExt cx="2160587" cy="2447925"/>
          </a:xfrm>
        </p:grpSpPr>
        <p:sp>
          <p:nvSpPr>
            <p:cNvPr id="3031" name="Rectangle 191"/>
            <p:cNvSpPr>
              <a:spLocks noChangeArrowheads="1"/>
            </p:cNvSpPr>
            <p:nvPr/>
          </p:nvSpPr>
          <p:spPr bwMode="auto">
            <a:xfrm>
              <a:off x="2093913" y="4694239"/>
              <a:ext cx="1262062" cy="12779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370" name="Rectangle 192"/>
            <p:cNvSpPr>
              <a:spLocks noChangeArrowheads="1"/>
            </p:cNvSpPr>
            <p:nvPr/>
          </p:nvSpPr>
          <p:spPr bwMode="auto">
            <a:xfrm>
              <a:off x="2095500" y="4705351"/>
              <a:ext cx="8572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AG Line or FG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1" name="Rectangle 193"/>
            <p:cNvSpPr>
              <a:spLocks noChangeArrowheads="1"/>
            </p:cNvSpPr>
            <p:nvPr/>
          </p:nvSpPr>
          <p:spPr bwMode="auto">
            <a:xfrm>
              <a:off x="2095500" y="4865689"/>
              <a:ext cx="1062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Existing Flow line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2" name="Rectangle 194"/>
            <p:cNvSpPr>
              <a:spLocks noChangeArrowheads="1"/>
            </p:cNvSpPr>
            <p:nvPr/>
          </p:nvSpPr>
          <p:spPr bwMode="auto">
            <a:xfrm>
              <a:off x="2095500" y="5024439"/>
              <a:ext cx="8572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New Flow line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3" name="Rectangle 195"/>
            <p:cNvSpPr>
              <a:spLocks noChangeArrowheads="1"/>
            </p:cNvSpPr>
            <p:nvPr/>
          </p:nvSpPr>
          <p:spPr bwMode="auto">
            <a:xfrm>
              <a:off x="2095501" y="5184776"/>
              <a:ext cx="460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4” Spur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4" name="Rectangle 196"/>
            <p:cNvSpPr>
              <a:spLocks noChangeArrowheads="1"/>
            </p:cNvSpPr>
            <p:nvPr/>
          </p:nvSpPr>
          <p:spPr bwMode="auto">
            <a:xfrm>
              <a:off x="2095501" y="5345114"/>
              <a:ext cx="7858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8” Ring Main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5" name="Rectangle 197"/>
            <p:cNvSpPr>
              <a:spLocks noChangeArrowheads="1"/>
            </p:cNvSpPr>
            <p:nvPr/>
          </p:nvSpPr>
          <p:spPr bwMode="auto">
            <a:xfrm>
              <a:off x="2095500" y="5505451"/>
              <a:ext cx="12398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Wellhead Conductor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6" name="Rectangle 198"/>
            <p:cNvSpPr>
              <a:spLocks noChangeArrowheads="1"/>
            </p:cNvSpPr>
            <p:nvPr/>
          </p:nvSpPr>
          <p:spPr bwMode="auto">
            <a:xfrm>
              <a:off x="2095501" y="5664201"/>
              <a:ext cx="9302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Wellhead Work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77" name="Rectangle 199"/>
            <p:cNvSpPr>
              <a:spLocks noChangeArrowheads="1"/>
            </p:cNvSpPr>
            <p:nvPr/>
          </p:nvSpPr>
          <p:spPr bwMode="auto">
            <a:xfrm>
              <a:off x="2097089" y="5824539"/>
              <a:ext cx="13303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Existing/New Clusters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3040" name="Rectangle 200"/>
            <p:cNvSpPr>
              <a:spLocks noChangeArrowheads="1"/>
            </p:cNvSpPr>
            <p:nvPr/>
          </p:nvSpPr>
          <p:spPr bwMode="auto">
            <a:xfrm>
              <a:off x="1703389" y="4005264"/>
              <a:ext cx="2160587" cy="24479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041" name="Rectangle 201"/>
            <p:cNvSpPr>
              <a:spLocks noChangeArrowheads="1"/>
            </p:cNvSpPr>
            <p:nvPr/>
          </p:nvSpPr>
          <p:spPr bwMode="auto">
            <a:xfrm>
              <a:off x="1754189" y="4076700"/>
              <a:ext cx="668337" cy="160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380" name="Rectangle 202"/>
            <p:cNvSpPr>
              <a:spLocks noChangeArrowheads="1"/>
            </p:cNvSpPr>
            <p:nvPr/>
          </p:nvSpPr>
          <p:spPr bwMode="auto">
            <a:xfrm>
              <a:off x="1754188" y="4086226"/>
              <a:ext cx="45365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Legend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3043" name="Freeform 203"/>
            <p:cNvSpPr>
              <a:spLocks/>
            </p:cNvSpPr>
            <p:nvPr/>
          </p:nvSpPr>
          <p:spPr bwMode="auto">
            <a:xfrm>
              <a:off x="1774826" y="5632451"/>
              <a:ext cx="201613" cy="125413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61"/>
                </a:cxn>
                <a:cxn ang="0">
                  <a:pos x="53" y="163"/>
                </a:cxn>
                <a:cxn ang="0">
                  <a:pos x="217" y="163"/>
                </a:cxn>
                <a:cxn ang="0">
                  <a:pos x="270" y="61"/>
                </a:cxn>
                <a:cxn ang="0">
                  <a:pos x="135" y="0"/>
                </a:cxn>
              </a:cxnLst>
              <a:rect l="0" t="0" r="r" b="b"/>
              <a:pathLst>
                <a:path w="270" h="163">
                  <a:moveTo>
                    <a:pt x="135" y="0"/>
                  </a:moveTo>
                  <a:lnTo>
                    <a:pt x="0" y="61"/>
                  </a:lnTo>
                  <a:lnTo>
                    <a:pt x="53" y="163"/>
                  </a:lnTo>
                  <a:lnTo>
                    <a:pt x="217" y="163"/>
                  </a:lnTo>
                  <a:lnTo>
                    <a:pt x="270" y="6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CC99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+mn-cs"/>
              </a:endParaRPr>
            </a:p>
          </p:txBody>
        </p:sp>
        <p:sp>
          <p:nvSpPr>
            <p:cNvPr id="3044" name="Freeform 204"/>
            <p:cNvSpPr>
              <a:spLocks/>
            </p:cNvSpPr>
            <p:nvPr/>
          </p:nvSpPr>
          <p:spPr bwMode="auto">
            <a:xfrm>
              <a:off x="1774825" y="5473701"/>
              <a:ext cx="192088" cy="13176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88"/>
                </a:cxn>
                <a:cxn ang="0">
                  <a:pos x="64" y="175"/>
                </a:cxn>
                <a:cxn ang="0">
                  <a:pos x="193" y="175"/>
                </a:cxn>
                <a:cxn ang="0">
                  <a:pos x="259" y="88"/>
                </a:cxn>
                <a:cxn ang="0">
                  <a:pos x="193" y="0"/>
                </a:cxn>
                <a:cxn ang="0">
                  <a:pos x="64" y="0"/>
                </a:cxn>
              </a:cxnLst>
              <a:rect l="0" t="0" r="r" b="b"/>
              <a:pathLst>
                <a:path w="259" h="175">
                  <a:moveTo>
                    <a:pt x="64" y="0"/>
                  </a:moveTo>
                  <a:lnTo>
                    <a:pt x="0" y="88"/>
                  </a:lnTo>
                  <a:lnTo>
                    <a:pt x="64" y="175"/>
                  </a:lnTo>
                  <a:lnTo>
                    <a:pt x="193" y="175"/>
                  </a:lnTo>
                  <a:lnTo>
                    <a:pt x="259" y="88"/>
                  </a:lnTo>
                  <a:lnTo>
                    <a:pt x="193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+mn-cs"/>
              </a:endParaRPr>
            </a:p>
          </p:txBody>
        </p:sp>
        <p:sp>
          <p:nvSpPr>
            <p:cNvPr id="3045" name="Rectangle 205"/>
            <p:cNvSpPr>
              <a:spLocks noChangeArrowheads="1"/>
            </p:cNvSpPr>
            <p:nvPr/>
          </p:nvSpPr>
          <p:spPr bwMode="auto">
            <a:xfrm>
              <a:off x="1735138" y="4776788"/>
              <a:ext cx="258762" cy="301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047" name="Rectangle 207"/>
            <p:cNvSpPr>
              <a:spLocks noChangeArrowheads="1"/>
            </p:cNvSpPr>
            <p:nvPr/>
          </p:nvSpPr>
          <p:spPr bwMode="auto">
            <a:xfrm>
              <a:off x="1735138" y="5070476"/>
              <a:ext cx="258762" cy="3016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050" name="Rectangle 211"/>
            <p:cNvSpPr>
              <a:spLocks noChangeArrowheads="1"/>
            </p:cNvSpPr>
            <p:nvPr/>
          </p:nvSpPr>
          <p:spPr bwMode="auto">
            <a:xfrm>
              <a:off x="2078039" y="4321175"/>
              <a:ext cx="1165225" cy="160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389" name="Rectangle 212"/>
            <p:cNvSpPr>
              <a:spLocks noChangeArrowheads="1"/>
            </p:cNvSpPr>
            <p:nvPr/>
          </p:nvSpPr>
          <p:spPr bwMode="auto">
            <a:xfrm>
              <a:off x="2076451" y="4332289"/>
              <a:ext cx="8858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Required for 1</a:t>
              </a:r>
              <a:endParaRPr lang="en-GB" sz="3600" dirty="0">
                <a:latin typeface="Tahoma" pitchFamily="34" charset="0"/>
              </a:endParaRPr>
            </a:p>
          </p:txBody>
        </p:sp>
        <p:sp>
          <p:nvSpPr>
            <p:cNvPr id="10390" name="Rectangle 213"/>
            <p:cNvSpPr>
              <a:spLocks noChangeArrowheads="1"/>
            </p:cNvSpPr>
            <p:nvPr/>
          </p:nvSpPr>
          <p:spPr bwMode="auto">
            <a:xfrm>
              <a:off x="2903538" y="4327525"/>
              <a:ext cx="70532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700">
                  <a:solidFill>
                    <a:srgbClr val="000000"/>
                  </a:solidFill>
                  <a:latin typeface="Tahoma" pitchFamily="34" charset="0"/>
                </a:rPr>
                <a:t>st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391" name="Rectangle 214"/>
            <p:cNvSpPr>
              <a:spLocks noChangeArrowheads="1"/>
            </p:cNvSpPr>
            <p:nvPr/>
          </p:nvSpPr>
          <p:spPr bwMode="auto">
            <a:xfrm>
              <a:off x="3006725" y="4332289"/>
              <a:ext cx="228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Gas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3054" name="Oval 215"/>
            <p:cNvSpPr>
              <a:spLocks noChangeArrowheads="1"/>
            </p:cNvSpPr>
            <p:nvPr/>
          </p:nvSpPr>
          <p:spPr bwMode="auto">
            <a:xfrm>
              <a:off x="1812925" y="5824539"/>
              <a:ext cx="133350" cy="134937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055" name="Rectangle 216"/>
            <p:cNvSpPr>
              <a:spLocks noChangeArrowheads="1"/>
            </p:cNvSpPr>
            <p:nvPr/>
          </p:nvSpPr>
          <p:spPr bwMode="auto">
            <a:xfrm>
              <a:off x="2062163" y="4683125"/>
              <a:ext cx="1263650" cy="127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394" name="Rectangle 217"/>
            <p:cNvSpPr>
              <a:spLocks noChangeArrowheads="1"/>
            </p:cNvSpPr>
            <p:nvPr/>
          </p:nvSpPr>
          <p:spPr bwMode="auto">
            <a:xfrm>
              <a:off x="2098675" y="4705351"/>
              <a:ext cx="78066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 dirty="0">
                  <a:solidFill>
                    <a:srgbClr val="000000"/>
                  </a:solidFill>
                  <a:latin typeface="Tahoma" pitchFamily="34" charset="0"/>
                </a:rPr>
                <a:t>New Oil Line</a:t>
              </a:r>
              <a:endParaRPr lang="en-GB" sz="3600" dirty="0">
                <a:latin typeface="Tahoma" pitchFamily="34" charset="0"/>
              </a:endParaRPr>
            </a:p>
          </p:txBody>
        </p:sp>
        <p:sp>
          <p:nvSpPr>
            <p:cNvPr id="10396" name="Rectangle 219"/>
            <p:cNvSpPr>
              <a:spLocks noChangeArrowheads="1"/>
            </p:cNvSpPr>
            <p:nvPr/>
          </p:nvSpPr>
          <p:spPr bwMode="auto">
            <a:xfrm>
              <a:off x="2098676" y="5024439"/>
              <a:ext cx="84798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 dirty="0">
                  <a:solidFill>
                    <a:srgbClr val="000000"/>
                  </a:solidFill>
                  <a:latin typeface="Tahoma" pitchFamily="34" charset="0"/>
                </a:rPr>
                <a:t>New Gas Line</a:t>
              </a:r>
              <a:endParaRPr lang="en-GB" sz="3600" dirty="0">
                <a:latin typeface="Tahoma" pitchFamily="34" charset="0"/>
              </a:endParaRPr>
            </a:p>
          </p:txBody>
        </p:sp>
        <p:sp>
          <p:nvSpPr>
            <p:cNvPr id="10399" name="Rectangle 222"/>
            <p:cNvSpPr>
              <a:spLocks noChangeArrowheads="1"/>
            </p:cNvSpPr>
            <p:nvPr/>
          </p:nvSpPr>
          <p:spPr bwMode="auto">
            <a:xfrm>
              <a:off x="2097089" y="5505451"/>
              <a:ext cx="14319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Single Wellhead P.form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400" name="Rectangle 223"/>
            <p:cNvSpPr>
              <a:spLocks noChangeArrowheads="1"/>
            </p:cNvSpPr>
            <p:nvPr/>
          </p:nvSpPr>
          <p:spPr bwMode="auto">
            <a:xfrm>
              <a:off x="2097089" y="5664201"/>
              <a:ext cx="9302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Wellhead Work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10401" name="Rectangle 224"/>
            <p:cNvSpPr>
              <a:spLocks noChangeArrowheads="1"/>
            </p:cNvSpPr>
            <p:nvPr/>
          </p:nvSpPr>
          <p:spPr bwMode="auto">
            <a:xfrm>
              <a:off x="2095501" y="5824539"/>
              <a:ext cx="13303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Existing/New Clusters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3064" name="Rectangle 226"/>
            <p:cNvSpPr>
              <a:spLocks noChangeArrowheads="1"/>
            </p:cNvSpPr>
            <p:nvPr/>
          </p:nvSpPr>
          <p:spPr bwMode="auto">
            <a:xfrm>
              <a:off x="1754189" y="4076700"/>
              <a:ext cx="668337" cy="160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03" name="Rectangle 227"/>
            <p:cNvSpPr>
              <a:spLocks noChangeArrowheads="1"/>
            </p:cNvSpPr>
            <p:nvPr/>
          </p:nvSpPr>
          <p:spPr bwMode="auto">
            <a:xfrm>
              <a:off x="1754188" y="4086226"/>
              <a:ext cx="5524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>
                  <a:solidFill>
                    <a:srgbClr val="000000"/>
                  </a:solidFill>
                  <a:latin typeface="Tahoma" pitchFamily="34" charset="0"/>
                </a:rPr>
                <a:t>Legend</a:t>
              </a:r>
              <a:endParaRPr lang="en-GB" sz="3600">
                <a:latin typeface="Tahoma" pitchFamily="34" charset="0"/>
              </a:endParaRPr>
            </a:p>
          </p:txBody>
        </p:sp>
        <p:sp>
          <p:nvSpPr>
            <p:cNvPr id="3066" name="Freeform 228"/>
            <p:cNvSpPr>
              <a:spLocks/>
            </p:cNvSpPr>
            <p:nvPr/>
          </p:nvSpPr>
          <p:spPr bwMode="auto">
            <a:xfrm>
              <a:off x="1774826" y="5632451"/>
              <a:ext cx="201613" cy="125413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61"/>
                </a:cxn>
                <a:cxn ang="0">
                  <a:pos x="53" y="163"/>
                </a:cxn>
                <a:cxn ang="0">
                  <a:pos x="217" y="163"/>
                </a:cxn>
                <a:cxn ang="0">
                  <a:pos x="270" y="61"/>
                </a:cxn>
                <a:cxn ang="0">
                  <a:pos x="135" y="0"/>
                </a:cxn>
              </a:cxnLst>
              <a:rect l="0" t="0" r="r" b="b"/>
              <a:pathLst>
                <a:path w="270" h="163">
                  <a:moveTo>
                    <a:pt x="135" y="0"/>
                  </a:moveTo>
                  <a:lnTo>
                    <a:pt x="0" y="61"/>
                  </a:lnTo>
                  <a:lnTo>
                    <a:pt x="53" y="163"/>
                  </a:lnTo>
                  <a:lnTo>
                    <a:pt x="217" y="163"/>
                  </a:lnTo>
                  <a:lnTo>
                    <a:pt x="270" y="6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CC99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+mn-cs"/>
              </a:endParaRPr>
            </a:p>
          </p:txBody>
        </p:sp>
        <p:sp>
          <p:nvSpPr>
            <p:cNvPr id="3067" name="Freeform 229"/>
            <p:cNvSpPr>
              <a:spLocks/>
            </p:cNvSpPr>
            <p:nvPr/>
          </p:nvSpPr>
          <p:spPr bwMode="auto">
            <a:xfrm>
              <a:off x="1774825" y="5473701"/>
              <a:ext cx="192088" cy="13176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88"/>
                </a:cxn>
                <a:cxn ang="0">
                  <a:pos x="64" y="175"/>
                </a:cxn>
                <a:cxn ang="0">
                  <a:pos x="193" y="175"/>
                </a:cxn>
                <a:cxn ang="0">
                  <a:pos x="259" y="88"/>
                </a:cxn>
                <a:cxn ang="0">
                  <a:pos x="193" y="0"/>
                </a:cxn>
                <a:cxn ang="0">
                  <a:pos x="64" y="0"/>
                </a:cxn>
              </a:cxnLst>
              <a:rect l="0" t="0" r="r" b="b"/>
              <a:pathLst>
                <a:path w="259" h="175">
                  <a:moveTo>
                    <a:pt x="64" y="0"/>
                  </a:moveTo>
                  <a:lnTo>
                    <a:pt x="0" y="88"/>
                  </a:lnTo>
                  <a:lnTo>
                    <a:pt x="64" y="175"/>
                  </a:lnTo>
                  <a:lnTo>
                    <a:pt x="193" y="175"/>
                  </a:lnTo>
                  <a:lnTo>
                    <a:pt x="259" y="88"/>
                  </a:lnTo>
                  <a:lnTo>
                    <a:pt x="193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+mn-cs"/>
              </a:endParaRPr>
            </a:p>
          </p:txBody>
        </p:sp>
        <p:sp>
          <p:nvSpPr>
            <p:cNvPr id="3068" name="Rectangle 230"/>
            <p:cNvSpPr>
              <a:spLocks noChangeArrowheads="1"/>
            </p:cNvSpPr>
            <p:nvPr/>
          </p:nvSpPr>
          <p:spPr bwMode="auto">
            <a:xfrm>
              <a:off x="1735138" y="4776788"/>
              <a:ext cx="258762" cy="3016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070" name="Rectangle 232"/>
            <p:cNvSpPr>
              <a:spLocks noChangeArrowheads="1"/>
            </p:cNvSpPr>
            <p:nvPr/>
          </p:nvSpPr>
          <p:spPr bwMode="auto">
            <a:xfrm>
              <a:off x="1735138" y="5070476"/>
              <a:ext cx="258762" cy="3016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073" name="Rectangle 236"/>
            <p:cNvSpPr>
              <a:spLocks noChangeArrowheads="1"/>
            </p:cNvSpPr>
            <p:nvPr/>
          </p:nvSpPr>
          <p:spPr bwMode="auto">
            <a:xfrm>
              <a:off x="2078039" y="4321175"/>
              <a:ext cx="1165225" cy="160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12" name="Rectangle 237"/>
            <p:cNvSpPr>
              <a:spLocks noChangeArrowheads="1"/>
            </p:cNvSpPr>
            <p:nvPr/>
          </p:nvSpPr>
          <p:spPr bwMode="auto">
            <a:xfrm>
              <a:off x="2095500" y="4300538"/>
              <a:ext cx="100348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 dirty="0">
                  <a:solidFill>
                    <a:srgbClr val="000000"/>
                  </a:solidFill>
                  <a:latin typeface="Tahoma" pitchFamily="34" charset="0"/>
                </a:rPr>
                <a:t>Existing Pipeline</a:t>
              </a:r>
              <a:endParaRPr lang="en-GB" sz="3600" dirty="0">
                <a:latin typeface="Tahoma" pitchFamily="34" charset="0"/>
              </a:endParaRPr>
            </a:p>
          </p:txBody>
        </p:sp>
        <p:sp>
          <p:nvSpPr>
            <p:cNvPr id="10413" name="Rectangle 238"/>
            <p:cNvSpPr>
              <a:spLocks noChangeArrowheads="1"/>
            </p:cNvSpPr>
            <p:nvPr/>
          </p:nvSpPr>
          <p:spPr bwMode="auto">
            <a:xfrm>
              <a:off x="3081339" y="4479925"/>
              <a:ext cx="6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endParaRPr lang="en-US" sz="3600">
                <a:latin typeface="Tahoma" pitchFamily="34" charset="0"/>
              </a:endParaRPr>
            </a:p>
          </p:txBody>
        </p:sp>
        <p:sp>
          <p:nvSpPr>
            <p:cNvPr id="3076" name="Oval 240"/>
            <p:cNvSpPr>
              <a:spLocks noChangeArrowheads="1"/>
            </p:cNvSpPr>
            <p:nvPr/>
          </p:nvSpPr>
          <p:spPr bwMode="auto">
            <a:xfrm>
              <a:off x="1812925" y="5824539"/>
              <a:ext cx="133350" cy="134937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29" name="Line 248"/>
            <p:cNvSpPr>
              <a:spLocks noChangeShapeType="1"/>
            </p:cNvSpPr>
            <p:nvPr/>
          </p:nvSpPr>
          <p:spPr bwMode="auto">
            <a:xfrm>
              <a:off x="1743076" y="4605338"/>
              <a:ext cx="352425" cy="0"/>
            </a:xfrm>
            <a:prstGeom prst="line">
              <a:avLst/>
            </a:prstGeom>
            <a:noFill/>
            <a:ln w="34925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30" name="Rectangle 237"/>
            <p:cNvSpPr>
              <a:spLocks noChangeArrowheads="1"/>
            </p:cNvSpPr>
            <p:nvPr/>
          </p:nvSpPr>
          <p:spPr bwMode="auto">
            <a:xfrm>
              <a:off x="2095500" y="4529139"/>
              <a:ext cx="8128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GB" sz="1100" dirty="0">
                  <a:solidFill>
                    <a:srgbClr val="000000"/>
                  </a:solidFill>
                  <a:latin typeface="Tahoma" pitchFamily="34" charset="0"/>
                </a:rPr>
                <a:t> 33KVA cable</a:t>
              </a:r>
              <a:endParaRPr lang="en-GB" sz="3600" dirty="0">
                <a:latin typeface="Tahoma" pitchFamily="34" charset="0"/>
              </a:endParaRPr>
            </a:p>
          </p:txBody>
        </p:sp>
        <p:sp>
          <p:nvSpPr>
            <p:cNvPr id="10431" name="Line 250"/>
            <p:cNvSpPr>
              <a:spLocks noChangeShapeType="1"/>
            </p:cNvSpPr>
            <p:nvPr/>
          </p:nvSpPr>
          <p:spPr bwMode="auto">
            <a:xfrm>
              <a:off x="1743075" y="4376738"/>
              <a:ext cx="211138" cy="0"/>
            </a:xfrm>
            <a:prstGeom prst="line">
              <a:avLst/>
            </a:prstGeom>
            <a:noFill/>
            <a:ln w="34925">
              <a:solidFill>
                <a:srgbClr val="7F81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432" name="Line 251"/>
          <p:cNvSpPr>
            <a:spLocks noChangeShapeType="1"/>
          </p:cNvSpPr>
          <p:nvPr/>
        </p:nvSpPr>
        <p:spPr bwMode="auto">
          <a:xfrm flipV="1">
            <a:off x="8800819" y="1210651"/>
            <a:ext cx="379989" cy="609600"/>
          </a:xfrm>
          <a:prstGeom prst="line">
            <a:avLst/>
          </a:pr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GB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433" name="Line 252"/>
          <p:cNvSpPr>
            <a:spLocks noChangeShapeType="1"/>
          </p:cNvSpPr>
          <p:nvPr/>
        </p:nvSpPr>
        <p:spPr bwMode="auto">
          <a:xfrm>
            <a:off x="9045135" y="1210651"/>
            <a:ext cx="951049" cy="228600"/>
          </a:xfrm>
          <a:prstGeom prst="line">
            <a:avLst/>
          </a:prstGeom>
          <a:noFill/>
          <a:ln w="28575">
            <a:solidFill>
              <a:srgbClr val="B4B0B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endParaRPr lang="en-GB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+mn-cs"/>
            </a:endParaRPr>
          </a:p>
        </p:txBody>
      </p:sp>
      <p:sp>
        <p:nvSpPr>
          <p:cNvPr id="10434" name="Text Box 253"/>
          <p:cNvSpPr txBox="1">
            <a:spLocks noChangeArrowheads="1"/>
          </p:cNvSpPr>
          <p:nvPr/>
        </p:nvSpPr>
        <p:spPr bwMode="auto">
          <a:xfrm>
            <a:off x="8723892" y="982051"/>
            <a:ext cx="1577924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200">
                <a:latin typeface="Tahoma" pitchFamily="34" charset="0"/>
              </a:rPr>
              <a:t>16” to Odidi</a:t>
            </a:r>
          </a:p>
        </p:txBody>
      </p:sp>
      <p:grpSp>
        <p:nvGrpSpPr>
          <p:cNvPr id="10435" name="Group 254"/>
          <p:cNvGrpSpPr>
            <a:grpSpLocks/>
          </p:cNvGrpSpPr>
          <p:nvPr/>
        </p:nvGrpSpPr>
        <p:grpSpPr bwMode="auto">
          <a:xfrm>
            <a:off x="7825300" y="5477859"/>
            <a:ext cx="1331699" cy="246063"/>
            <a:chOff x="2540" y="2304"/>
            <a:chExt cx="672" cy="155"/>
          </a:xfrm>
        </p:grpSpPr>
        <p:sp>
          <p:nvSpPr>
            <p:cNvPr id="3098" name="AutoShape 149"/>
            <p:cNvSpPr>
              <a:spLocks noChangeArrowheads="1"/>
            </p:cNvSpPr>
            <p:nvPr/>
          </p:nvSpPr>
          <p:spPr bwMode="auto">
            <a:xfrm rot="723545">
              <a:off x="2540" y="2309"/>
              <a:ext cx="672" cy="139"/>
            </a:xfrm>
            <a:prstGeom prst="parallelogram">
              <a:avLst>
                <a:gd name="adj" fmla="val 11557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endPara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438" name="Text Box 256"/>
            <p:cNvSpPr txBox="1">
              <a:spLocks noChangeArrowheads="1"/>
            </p:cNvSpPr>
            <p:nvPr/>
          </p:nvSpPr>
          <p:spPr bwMode="auto">
            <a:xfrm>
              <a:off x="2592" y="2304"/>
              <a:ext cx="56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000">
                  <a:solidFill>
                    <a:schemeClr val="bg1"/>
                  </a:solidFill>
                  <a:latin typeface="Tahoma" pitchFamily="34" charset="0"/>
                </a:rPr>
                <a:t>South Bank</a:t>
              </a:r>
            </a:p>
          </p:txBody>
        </p:sp>
      </p:grpSp>
      <p:sp>
        <p:nvSpPr>
          <p:cNvPr id="10436" name="Text Box 114"/>
          <p:cNvSpPr txBox="1">
            <a:spLocks noChangeArrowheads="1"/>
          </p:cNvSpPr>
          <p:nvPr/>
        </p:nvSpPr>
        <p:spPr bwMode="auto">
          <a:xfrm>
            <a:off x="8308971" y="6049351"/>
            <a:ext cx="969008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000">
                <a:latin typeface="Tahoma" pitchFamily="34" charset="0"/>
              </a:rPr>
              <a:t>20” Oil to FT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F7C332-02B3-406D-B884-73EDDF441BC7}"/>
              </a:ext>
            </a:extLst>
          </p:cNvPr>
          <p:cNvSpPr/>
          <p:nvPr/>
        </p:nvSpPr>
        <p:spPr>
          <a:xfrm>
            <a:off x="3168676" y="738493"/>
            <a:ext cx="6677523" cy="914400"/>
          </a:xfrm>
          <a:custGeom>
            <a:avLst/>
            <a:gdLst>
              <a:gd name="connsiteX0" fmla="*/ 24927 w 4840859"/>
              <a:gd name="connsiteY0" fmla="*/ 68207 h 947773"/>
              <a:gd name="connsiteX1" fmla="*/ 164264 w 4840859"/>
              <a:gd name="connsiteY1" fmla="*/ 7247 h 947773"/>
              <a:gd name="connsiteX2" fmla="*/ 1261544 w 4840859"/>
              <a:gd name="connsiteY2" fmla="*/ 216253 h 947773"/>
              <a:gd name="connsiteX3" fmla="*/ 4187624 w 4840859"/>
              <a:gd name="connsiteY3" fmla="*/ 764893 h 947773"/>
              <a:gd name="connsiteX4" fmla="*/ 4718847 w 4840859"/>
              <a:gd name="connsiteY4" fmla="*/ 895522 h 947773"/>
              <a:gd name="connsiteX5" fmla="*/ 4840767 w 4840859"/>
              <a:gd name="connsiteY5" fmla="*/ 947773 h 94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859" h="947773">
                <a:moveTo>
                  <a:pt x="24927" y="68207"/>
                </a:moveTo>
                <a:cubicBezTo>
                  <a:pt x="-8456" y="25390"/>
                  <a:pt x="-41839" y="-17427"/>
                  <a:pt x="164264" y="7247"/>
                </a:cubicBezTo>
                <a:cubicBezTo>
                  <a:pt x="370367" y="31921"/>
                  <a:pt x="1261544" y="216253"/>
                  <a:pt x="1261544" y="216253"/>
                </a:cubicBezTo>
                <a:lnTo>
                  <a:pt x="4187624" y="764893"/>
                </a:lnTo>
                <a:cubicBezTo>
                  <a:pt x="4763841" y="878104"/>
                  <a:pt x="4609990" y="865042"/>
                  <a:pt x="4718847" y="895522"/>
                </a:cubicBezTo>
                <a:cubicBezTo>
                  <a:pt x="4827704" y="926002"/>
                  <a:pt x="4842219" y="931807"/>
                  <a:pt x="4840767" y="947773"/>
                </a:cubicBezTo>
              </a:path>
            </a:pathLst>
          </a:custGeom>
          <a:noFill/>
          <a:ln w="15875">
            <a:solidFill>
              <a:srgbClr val="0FA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 Box 103">
            <a:extLst>
              <a:ext uri="{FF2B5EF4-FFF2-40B4-BE49-F238E27FC236}">
                <a16:creationId xmlns:a16="http://schemas.microsoft.com/office/drawing/2014/main" id="{1FD521A3-448D-4FF5-9A2D-B9019F4A1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953" y="978102"/>
            <a:ext cx="1335440" cy="184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200" dirty="0">
                <a:latin typeface="Tahoma" pitchFamily="34" charset="0"/>
              </a:rPr>
              <a:t>8” </a:t>
            </a:r>
            <a:r>
              <a:rPr lang="en-GB" sz="1200" dirty="0" err="1">
                <a:latin typeface="Tahoma" pitchFamily="34" charset="0"/>
              </a:rPr>
              <a:t>Gaslift</a:t>
            </a:r>
            <a:r>
              <a:rPr lang="en-GB" sz="1200" dirty="0">
                <a:latin typeface="Tahoma" pitchFamily="34" charset="0"/>
              </a:rPr>
              <a:t> Line</a:t>
            </a:r>
          </a:p>
        </p:txBody>
      </p:sp>
      <p:sp>
        <p:nvSpPr>
          <p:cNvPr id="232" name="Rectangle 232">
            <a:extLst>
              <a:ext uri="{FF2B5EF4-FFF2-40B4-BE49-F238E27FC236}">
                <a16:creationId xmlns:a16="http://schemas.microsoft.com/office/drawing/2014/main" id="{958FB3B0-AB15-473E-A3B5-E1D6E6951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7" y="5696847"/>
            <a:ext cx="258762" cy="30163"/>
          </a:xfrm>
          <a:prstGeom prst="rect">
            <a:avLst/>
          </a:prstGeom>
          <a:solidFill>
            <a:srgbClr val="0FA33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30000"/>
              </a:spcBef>
              <a:defRPr/>
            </a:pPr>
            <a:endParaRPr lang="en-US" sz="1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33" name="Rectangle 219">
            <a:extLst>
              <a:ext uri="{FF2B5EF4-FFF2-40B4-BE49-F238E27FC236}">
                <a16:creationId xmlns:a16="http://schemas.microsoft.com/office/drawing/2014/main" id="{D05D0984-F09D-4219-B83A-41E82E7E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17" y="5640316"/>
            <a:ext cx="68608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100" dirty="0" err="1">
                <a:solidFill>
                  <a:srgbClr val="000000"/>
                </a:solidFill>
                <a:latin typeface="Tahoma" pitchFamily="34" charset="0"/>
              </a:rPr>
              <a:t>Gaslift</a:t>
            </a:r>
            <a:r>
              <a:rPr lang="en-GB" sz="1100" dirty="0">
                <a:solidFill>
                  <a:srgbClr val="000000"/>
                </a:solidFill>
                <a:latin typeface="Tahoma" pitchFamily="34" charset="0"/>
              </a:rPr>
              <a:t> Line</a:t>
            </a:r>
            <a:endParaRPr lang="en-GB" sz="3600" dirty="0">
              <a:latin typeface="Tahoma" pitchFamily="34" charset="0"/>
            </a:endParaRPr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77585010-74FA-486D-B8D2-E7BC6260B705}"/>
              </a:ext>
            </a:extLst>
          </p:cNvPr>
          <p:cNvSpPr/>
          <p:nvPr/>
        </p:nvSpPr>
        <p:spPr>
          <a:xfrm>
            <a:off x="2758795" y="2684032"/>
            <a:ext cx="156718" cy="166857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tar: 4 Points 235">
            <a:extLst>
              <a:ext uri="{FF2B5EF4-FFF2-40B4-BE49-F238E27FC236}">
                <a16:creationId xmlns:a16="http://schemas.microsoft.com/office/drawing/2014/main" id="{18FBD233-8294-4822-985E-EBBCE315E22D}"/>
              </a:ext>
            </a:extLst>
          </p:cNvPr>
          <p:cNvSpPr/>
          <p:nvPr/>
        </p:nvSpPr>
        <p:spPr>
          <a:xfrm>
            <a:off x="6799799" y="2976161"/>
            <a:ext cx="156718" cy="166857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tar: 4 Points 236">
            <a:extLst>
              <a:ext uri="{FF2B5EF4-FFF2-40B4-BE49-F238E27FC236}">
                <a16:creationId xmlns:a16="http://schemas.microsoft.com/office/drawing/2014/main" id="{C033E55A-B131-48DE-9624-2A49C8142897}"/>
              </a:ext>
            </a:extLst>
          </p:cNvPr>
          <p:cNvSpPr/>
          <p:nvPr/>
        </p:nvSpPr>
        <p:spPr>
          <a:xfrm>
            <a:off x="4983626" y="3959284"/>
            <a:ext cx="156718" cy="166857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Star: 4 Points 237">
            <a:extLst>
              <a:ext uri="{FF2B5EF4-FFF2-40B4-BE49-F238E27FC236}">
                <a16:creationId xmlns:a16="http://schemas.microsoft.com/office/drawing/2014/main" id="{4414CEFE-B70E-40E9-A7C7-D256AD1821AE}"/>
              </a:ext>
            </a:extLst>
          </p:cNvPr>
          <p:cNvSpPr/>
          <p:nvPr/>
        </p:nvSpPr>
        <p:spPr>
          <a:xfrm>
            <a:off x="7412334" y="4465161"/>
            <a:ext cx="156718" cy="166857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Star: 4 Points 238">
            <a:extLst>
              <a:ext uri="{FF2B5EF4-FFF2-40B4-BE49-F238E27FC236}">
                <a16:creationId xmlns:a16="http://schemas.microsoft.com/office/drawing/2014/main" id="{FD9FC999-F8B0-4FDA-82C5-42EB18B85D4B}"/>
              </a:ext>
            </a:extLst>
          </p:cNvPr>
          <p:cNvSpPr/>
          <p:nvPr/>
        </p:nvSpPr>
        <p:spPr>
          <a:xfrm>
            <a:off x="241159" y="6635847"/>
            <a:ext cx="115886" cy="166857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19">
            <a:extLst>
              <a:ext uri="{FF2B5EF4-FFF2-40B4-BE49-F238E27FC236}">
                <a16:creationId xmlns:a16="http://schemas.microsoft.com/office/drawing/2014/main" id="{BF294B6B-913F-45E3-81D8-CA443B91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15" y="6628233"/>
            <a:ext cx="50334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GB" sz="1100" dirty="0">
                <a:solidFill>
                  <a:srgbClr val="000000"/>
                </a:solidFill>
                <a:latin typeface="Tahoma" pitchFamily="34" charset="0"/>
              </a:rPr>
              <a:t>12 wells</a:t>
            </a:r>
            <a:endParaRPr lang="en-GB" sz="3600" dirty="0">
              <a:latin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34510-DD03-49B3-8AA6-0BF12AD13914}"/>
              </a:ext>
            </a:extLst>
          </p:cNvPr>
          <p:cNvSpPr txBox="1"/>
          <p:nvPr/>
        </p:nvSpPr>
        <p:spPr>
          <a:xfrm>
            <a:off x="2884883" y="2598177"/>
            <a:ext cx="1200149" cy="596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130L &amp; 130S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(1,440Bopd)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22 April, 2019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3231A49-6775-4ADA-BE2A-F232D4163B83}"/>
              </a:ext>
            </a:extLst>
          </p:cNvPr>
          <p:cNvSpPr txBox="1"/>
          <p:nvPr/>
        </p:nvSpPr>
        <p:spPr>
          <a:xfrm>
            <a:off x="6210495" y="2220467"/>
            <a:ext cx="1287668" cy="619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/>
              <a:t>129L &amp; 129S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(</a:t>
            </a: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1,200Bopd)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22 July 2019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3A5881-28D4-4EE2-840E-D309657D7116}"/>
              </a:ext>
            </a:extLst>
          </p:cNvPr>
          <p:cNvSpPr txBox="1"/>
          <p:nvPr/>
        </p:nvSpPr>
        <p:spPr>
          <a:xfrm rot="906437">
            <a:off x="6684871" y="3922551"/>
            <a:ext cx="2626511" cy="6034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dirty="0"/>
              <a:t>141L/S, 142L/S, (143 144,145,146)T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(10,944Bopd)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24 June 2019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0D5BA1-8901-4453-B7E2-067407D9EFAC}"/>
              </a:ext>
            </a:extLst>
          </p:cNvPr>
          <p:cNvSpPr txBox="1"/>
          <p:nvPr/>
        </p:nvSpPr>
        <p:spPr>
          <a:xfrm rot="2240581">
            <a:off x="4323447" y="3514673"/>
            <a:ext cx="1713548" cy="659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100" dirty="0"/>
              <a:t>(147, 148, 150)T; 151L/S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1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(6,720Bopd)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100" b="1" dirty="0"/>
              <a:t>21 October 2019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223D7D7-A3BA-42EC-A964-016274F50428}"/>
              </a:ext>
            </a:extLst>
          </p:cNvPr>
          <p:cNvSpPr txBox="1"/>
          <p:nvPr/>
        </p:nvSpPr>
        <p:spPr>
          <a:xfrm>
            <a:off x="3188692" y="3828819"/>
            <a:ext cx="1200149" cy="596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FY-NAG Well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(45MMScf/d)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200" b="1" dirty="0"/>
              <a:t>22 July, 2019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D7FA257-0BF2-4630-98B3-51D78F2F9A12}"/>
              </a:ext>
            </a:extLst>
          </p:cNvPr>
          <p:cNvSpPr txBox="1"/>
          <p:nvPr/>
        </p:nvSpPr>
        <p:spPr>
          <a:xfrm>
            <a:off x="5368462" y="5505879"/>
            <a:ext cx="1159730" cy="773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000" b="1" dirty="0"/>
              <a:t>Well-37L&amp;S 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000" b="1" dirty="0"/>
              <a:t>(</a:t>
            </a:r>
            <a:r>
              <a:rPr lang="en-US" sz="1000" b="1" dirty="0" err="1"/>
              <a:t>A.Eng</a:t>
            </a:r>
            <a:r>
              <a:rPr lang="en-US" sz="1000" b="1" dirty="0"/>
              <a:t>. Scope)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0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(2,600Bopd</a:t>
            </a:r>
            <a:r>
              <a:rPr lang="en-US" sz="1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ctr">
              <a:lnSpc>
                <a:spcPct val="113000"/>
              </a:lnSpc>
              <a:spcAft>
                <a:spcPts val="60"/>
              </a:spcAft>
            </a:pPr>
            <a:r>
              <a:rPr lang="en-US" sz="1000" b="1" dirty="0"/>
              <a:t>22 July, 2019</a:t>
            </a:r>
          </a:p>
        </p:txBody>
      </p:sp>
    </p:spTree>
    <p:extLst>
      <p:ext uri="{BB962C8B-B14F-4D97-AF65-F5344CB8AC3E}">
        <p14:creationId xmlns:p14="http://schemas.microsoft.com/office/powerpoint/2010/main" val="29917632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PowerPoint MASTER Template2010">
  <a:themeElements>
    <a:clrScheme name="Shell PowerPoint MASTER Template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 PowerPoint MASTER Template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 PowerPoint MASTER Template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hell PowerPoint MASTER Template2010">
  <a:themeElements>
    <a:clrScheme name="Shell PowerPoint MASTER Template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 PowerPoint MASTER Template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 PowerPoint MASTER Template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PowerPoint MASTER Template2010">
  <a:themeElements>
    <a:clrScheme name="Shell PowerPoint MASTER Template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 PowerPoint MASTER Template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 PowerPoint MASTER Template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Default Design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hell Vista 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0_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SPDC</TermName>
          <TermId xmlns="http://schemas.microsoft.com/office/infopath/2007/PartnerControls">23beb92e-0881-442d-bf47-76acfd1190c8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&amp;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Non Business Process, Managed Collection, WorkGroup Fileplan and Other</TermName>
          <TermId xmlns="http://schemas.microsoft.com/office/infopath/2007/PartnerControls">11fe3673-f831-4081-aef0-d53cc062a3b9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Approved</TermName>
          <TermId xmlns="http://schemas.microsoft.com/office/infopath/2007/PartnerControls">83963bcf-013c-479f-9fed-585d0506254b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i:0#.w|europe\jamal.alla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ZZZ - Migrated - To be Selected</TermName>
          <TermId xmlns="http://schemas.microsoft.com/office/infopath/2007/PartnerControls">351b291e-ff2f-4b76-8218-db8700439cbc</TermId>
        </TermInfo>
      </Terms>
    </Shell_x0020_SharePoint_x0020_SAEF_x0020_DocumentTypeTaxHTField0>
    <Shell_x0020_SharePoint_x0020_SAEF_x0020_SiteCollectionName xmlns="http://schemas.microsoft.com/sharepoint/v3">GBU Phase2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TaxCatchAll xmlns="1a5c9c4b-ffeb-4353-9973-cc16ed1a5930">
      <Value>33</Value>
      <Value>26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1a5c9c4b-ffeb-4353-9973-cc16ed1a5930">AFFAA0155-478712833-576</_dlc_DocId>
    <_dlc_DocIdUrl xmlns="1a5c9c4b-ffeb-4353-9973-cc16ed1a5930">
      <Url>https://nga001-sp.shell.com/sites/AFFAA0155/_layouts/15/DocIdRedir.aspx?ID=AFFAA0155-478712833-576</Url>
      <Description>AFFAA0155-478712833-576</Description>
    </_dlc_DocIdUrl>
  </documentManagement>
</p:properties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2C344382124AAA44B856EFD771754711" ma:contentTypeVersion="58" ma:contentTypeDescription="Shell Document Content Type" ma:contentTypeScope="" ma:versionID="09ceab70ca389a81d42a1198496c63f3">
  <xsd:schema xmlns:xsd="http://www.w3.org/2001/XMLSchema" xmlns:xs="http://www.w3.org/2001/XMLSchema" xmlns:p="http://schemas.microsoft.com/office/2006/metadata/properties" xmlns:ns1="http://schemas.microsoft.com/sharepoint/v3" xmlns:ns2="1a5c9c4b-ffeb-4353-9973-cc16ed1a5930" xmlns:ns4="http://schemas.microsoft.com/sharepoint/v4" targetNamespace="http://schemas.microsoft.com/office/2006/metadata/properties" ma:root="true" ma:fieldsID="a47d6462ba0287976e7eafce9cebd9a3" ns1:_="" ns2:_="" ns4:_="">
    <xsd:import namespace="http://schemas.microsoft.com/sharepoint/v3"/>
    <xsd:import namespace="1a5c9c4b-ffeb-4353-9973-cc16ed1a593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2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11;#General Document Type|3b5cfa62-40ea-4781-89cf-5e0880a5a6ac" ma:fieldId="{566fdc14-b4fa-46ee-a88e-e2aac7ad2eac}" ma:sspId="b9f46dd1-24cc-42ee-81c0-d22fe755409c" ma:termSetId="5facda27-7501-403a-950d-8a5305fc2a5a" ma:anchorId="24f44b83-fd20-41b5-93a7-ce185cb8854d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Projects &amp; Technology|71ef976b-0896-446b-8541-fe6e77f226a6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Non Business Process, Managed Collection, WorkGroup Fileplan and Other|11fe3673-f831-4081-aef0-d53cc062a3b9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PDC|23beb92e-0881-442d-bf47-76acfd1190c8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Support Function1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europe\jamal.alla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c9c4b-ffeb-4353-9973-cc16ed1a5930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hidden="true" ma:list="{66c0d4f7-2e41-41ce-98be-a600e95d1840}" ma:internalName="TaxCatchAll" ma:showField="CatchAllData" ma:web="1a5c9c4b-ffeb-4353-9973-cc16ed1a59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hidden="true" ma:list="{66c0d4f7-2e41-41ce-98be-a600e95d1840}" ma:internalName="TaxCatchAllLabel" ma:readOnly="true" ma:showField="CatchAllDataLabel" ma:web="1a5c9c4b-ffeb-4353-9973-cc16ed1a59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2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6EAD62-FD23-457E-8DB7-3F3C5FEF4AD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B79BDB9-82BC-4F2A-B7CB-22A5A5786E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062D9-71D3-44DF-9481-40A5F5567A5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1a5c9c4b-ffeb-4353-9973-cc16ed1a593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4BBB726-923D-4943-8FC0-A77519D005B3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1352A32D-AA23-477A-8AB2-24F01CDA3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5c9c4b-ffeb-4353-9973-cc16ed1a5930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28208</TotalTime>
  <Words>230</Words>
  <Application>Microsoft Office PowerPoint</Application>
  <PresentationFormat>Widescreen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ＭＳ Ｐゴシック</vt:lpstr>
      <vt:lpstr>Arial</vt:lpstr>
      <vt:lpstr>Calibri</vt:lpstr>
      <vt:lpstr>Futura</vt:lpstr>
      <vt:lpstr>Futura Bold</vt:lpstr>
      <vt:lpstr>Futura Medium</vt:lpstr>
      <vt:lpstr>Tahoma</vt:lpstr>
      <vt:lpstr>Wingdings</vt:lpstr>
      <vt:lpstr>Shell PowerPoint MASTER Template2010</vt:lpstr>
      <vt:lpstr>1_Shell PowerPoint MASTER Template2010</vt:lpstr>
      <vt:lpstr>2_Shell PowerPoint MASTER Template2010</vt:lpstr>
      <vt:lpstr>Default Design</vt:lpstr>
      <vt:lpstr>Shell Vista 2010</vt:lpstr>
      <vt:lpstr>10_Shell layouts with footer</vt:lpstr>
      <vt:lpstr>PowerPoint Presentation</vt:lpstr>
    </vt:vector>
  </TitlesOfParts>
  <Company>Registered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FYIP Recovery Plan  GM’s Weekly Report</dc:title>
  <dc:creator>Chukwudi Stephen SPDC-PTE/SEMA</dc:creator>
  <cp:lastModifiedBy>Odega, Israel SPDC-UPO/G/UW</cp:lastModifiedBy>
  <cp:revision>1904</cp:revision>
  <cp:lastPrinted>2019-03-20T08:59:23Z</cp:lastPrinted>
  <dcterms:created xsi:type="dcterms:W3CDTF">2010-04-20T15:14:33Z</dcterms:created>
  <dcterms:modified xsi:type="dcterms:W3CDTF">2019-03-21T10:59:49Z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0x0101006F0A470EEB1140E7AA14F4CE8A50B54C0001CB1477F4DD432AA86DD56CC3887AF4002C344382124AAA44B856EFD771754711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3b66523b-bda6-4ab8-becb-fa8784d0178f</vt:lpwstr>
  </property>
  <property fmtid="{D5CDD505-2E9C-101B-9397-08002B2CF9AE}" pid="6" name="Shell SharePoint SAEF SecurityClassification">
    <vt:lpwstr>8;#Restricted|21aa7f98-4035-4019-a764-107acb7269af</vt:lpwstr>
  </property>
  <property fmtid="{D5CDD505-2E9C-101B-9397-08002B2CF9AE}" pid="7" name="Shell SharePoint SAEF LegalEntity">
    <vt:lpwstr>4;#SPDC|23beb92e-0881-442d-bf47-76acfd1190c8</vt:lpwstr>
  </property>
  <property fmtid="{D5CDD505-2E9C-101B-9397-08002B2CF9AE}" pid="8" name="Shell SharePoint SAEF BusinessUnitRegion">
    <vt:lpwstr>2;#Sub-Saharan Africa|9d13514c-804d-40ff-8e8a-f6825f62fb70</vt:lpwstr>
  </property>
  <property fmtid="{D5CDD505-2E9C-101B-9397-08002B2CF9AE}" pid="9" name="Shell SharePoint SAEF GlobalFunction">
    <vt:lpwstr>3;#Not Applicable|ddce64fb-3cb8-4cd9-8e3d-0fe554247fd1</vt:lpwstr>
  </property>
  <property fmtid="{D5CDD505-2E9C-101B-9397-08002B2CF9AE}" pid="10" name="Shell SharePoint SAEF WorkgroupID">
    <vt:lpwstr>5;#Upstream _ Single File Plan - 22022|d3ed65c1-761d-4a84-a678-924ffd6ed182</vt:lpwstr>
  </property>
  <property fmtid="{D5CDD505-2E9C-101B-9397-08002B2CF9AE}" pid="11" name="Shell SharePoint SAEF CountryOfJurisdiction">
    <vt:lpwstr>7;#NIGERIA|973e3eb3-a5f9-4712-a628-787e048af9f3</vt:lpwstr>
  </property>
  <property fmtid="{D5CDD505-2E9C-101B-9397-08002B2CF9AE}" pid="12" name="Shell SharePoint SAEF ExportControlClassification">
    <vt:lpwstr>9;#Non-US content - Non Controlled|2ac8835e-0587-4096-a6e2-1f68da1e6cb3</vt:lpwstr>
  </property>
  <property fmtid="{D5CDD505-2E9C-101B-9397-08002B2CF9AE}" pid="13" name="Shell SharePoint SAEF DocumentStatus">
    <vt:lpwstr>26;#Approved|83963bcf-013c-479f-9fed-585d0506254b</vt:lpwstr>
  </property>
  <property fmtid="{D5CDD505-2E9C-101B-9397-08002B2CF9AE}" pid="14" name="Shell SharePoint SAEF Language">
    <vt:lpwstr>6;#English|bd3ad5ee-f0c3-40aa-8cc8-36ef09940af3</vt:lpwstr>
  </property>
  <property fmtid="{D5CDD505-2E9C-101B-9397-08002B2CF9AE}" pid="15" name="Shell SharePoint SAEF Business">
    <vt:lpwstr>1;#Projects &amp; Technology|71ef976b-0896-446b-8541-fe6e77f226a6</vt:lpwstr>
  </property>
  <property fmtid="{D5CDD505-2E9C-101B-9397-08002B2CF9AE}" pid="16" name="Shell SharePoint SAEF BusinessProcess">
    <vt:lpwstr>10;#All - Non Business Process, Managed Collection, WorkGroup Fileplan and Other|11fe3673-f831-4081-aef0-d53cc062a3b9</vt:lpwstr>
  </property>
  <property fmtid="{D5CDD505-2E9C-101B-9397-08002B2CF9AE}" pid="17" name="Shell SharePoint SAEF DocumentType">
    <vt:lpwstr>33;#ZZZ - Migrated - To be Selected|351b291e-ff2f-4b76-8218-db8700439cbc</vt:lpwstr>
  </property>
</Properties>
</file>