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6"/>
  </p:notesMasterIdLst>
  <p:sldIdLst>
    <p:sldId id="2145705964" r:id="rId5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D16D63-DE2A-44B1-AE43-22CDA47811A2}">
          <p14:sldIdLst>
            <p14:sldId id="2145705964"/>
          </p14:sldIdLst>
        </p14:section>
        <p14:section name="Gbaran" id="{2D881051-5AC4-4AC7-BC41-E69DF6F864B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eozor, Stephen C SPDC-UPC/G/USL" initials="ISCS" lastIdx="1" clrIdx="0">
    <p:extLst>
      <p:ext uri="{19B8F6BF-5375-455C-9EA6-DF929625EA0E}">
        <p15:presenceInfo xmlns:p15="http://schemas.microsoft.com/office/powerpoint/2012/main" userId="S::Stephen.Iheozor@Shell.com::db758989-0d69-4688-9bdc-b00d7b5c69d8" providerId="AD"/>
      </p:ext>
    </p:extLst>
  </p:cmAuthor>
  <p:cmAuthor id="2" name="Uduka, Okoro SPDC-UPC/G/UST" initials="UOS" lastIdx="59" clrIdx="1">
    <p:extLst>
      <p:ext uri="{19B8F6BF-5375-455C-9EA6-DF929625EA0E}">
        <p15:presenceInfo xmlns:p15="http://schemas.microsoft.com/office/powerpoint/2012/main" userId="S::Okoro.Uduka@shell.com::b0e9546e-85e3-4b58-b115-7d731b9b73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87" autoAdjust="0"/>
    <p:restoredTop sz="92749" autoAdjust="0"/>
  </p:normalViewPr>
  <p:slideViewPr>
    <p:cSldViewPr snapToGrid="0">
      <p:cViewPr varScale="1">
        <p:scale>
          <a:sx n="68" d="100"/>
          <a:sy n="68" d="100"/>
        </p:scale>
        <p:origin x="388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20732-9ECA-4884-8F9E-25DFCC9B42E7}" type="datetimeFigureOut">
              <a:rPr lang="en-GB" smtClean="0"/>
              <a:t>18/08/2024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C886-2D0F-4956-84BF-5C46729723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4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C886-2D0F-4956-84BF-5C46729723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9685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F9595BA-1206-4525-B928-419479393F84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51982219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72A9285-3755-448F-A2DE-1173A33EC29A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6919365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8B5059A-37DE-44D5-BB16-2160212E2C33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7499849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AB743BB-D0A5-42D9-90B1-8042C0DC41DE}" type="datetime1">
              <a:rPr lang="en-US" noProof="1" smtClean="0"/>
              <a:t>8/18/2024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2419360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1A586DB-B582-41C4-9077-E62D2981D03B}" type="datetime1">
              <a:rPr lang="en-US" noProof="1" smtClean="0"/>
              <a:t>8/18/2024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0523606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EA50498-E1FB-428D-89C9-F56B33FA2121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3546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EC435FF-ADBD-4D89-A479-2C620FF18CBB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779134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31BAD34-CBF2-43F4-97D4-EC3150907704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6997182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1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02E8A52-18DB-4B97-840C-19F77639F091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1798579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5EC7B69-6EF9-4881-AF15-C2090B58D03A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6891420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737779C-76E9-4E5F-A9EF-4C438BDF6230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8395811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71DD8A1-D9E4-4C69-A25B-937E9EF5319B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168847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2776D34-DFEB-486D-8665-D2F93A2D05CA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4718146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53D1B8B-A4EE-46A8-8D5E-0D01F97484AC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6868151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2BE9952-271B-42E3-9BC1-ADE27E2E6E46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993332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13CCCCC-F2C6-47B6-B0A7-B41A55C62A5E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95945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0BA69E9-66FD-4050-AB7F-3A478BD7BA93}" type="datetime1">
              <a:rPr lang="en-US" noProof="1" smtClean="0"/>
              <a:t>8/18/2024</a:t>
            </a:fld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252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20" y="148961"/>
            <a:ext cx="12007625" cy="564913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b="1" dirty="0">
                <a:latin typeface="ShellBold" panose="00000800000000000000" pitchFamily="50" charset="0"/>
              </a:rPr>
              <a:t>  Portfolio Capex East Asset</a:t>
            </a:r>
            <a:endParaRPr lang="en-US" sz="1400" b="1" i="1" dirty="0">
              <a:solidFill>
                <a:srgbClr val="404040"/>
              </a:solidFill>
              <a:latin typeface="ShellBold" panose="00000800000000000000" pitchFamily="50" charset="0"/>
              <a:ea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79741" y="6587998"/>
            <a:ext cx="355564" cy="237600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033530-C7DC-46C0-AEC2-4B55B4D2201D}"/>
              </a:ext>
            </a:extLst>
          </p:cNvPr>
          <p:cNvSpPr/>
          <p:nvPr/>
        </p:nvSpPr>
        <p:spPr>
          <a:xfrm>
            <a:off x="512259" y="713874"/>
            <a:ext cx="8360819" cy="685718"/>
          </a:xfrm>
          <a:prstGeom prst="rect">
            <a:avLst/>
          </a:prstGeom>
          <a:solidFill>
            <a:srgbClr val="F1A5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TITLE: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+mn-ea"/>
                <a:cs typeface="+mn-cs"/>
              </a:rPr>
              <a:t>PROVISION OF MOBILE SEWAGE TREATMENT PLANT AT RUMUAHIA</a:t>
            </a:r>
            <a:endParaRPr kumimoji="0" lang="en-GB" sz="16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0A4AA0-6CD3-43BC-AF83-B9BC71C47FB6}"/>
              </a:ext>
            </a:extLst>
          </p:cNvPr>
          <p:cNvSpPr/>
          <p:nvPr/>
        </p:nvSpPr>
        <p:spPr>
          <a:xfrm>
            <a:off x="512258" y="2331598"/>
            <a:ext cx="11125789" cy="1097402"/>
          </a:xfrm>
          <a:prstGeom prst="rect">
            <a:avLst/>
          </a:prstGeom>
          <a:solidFill>
            <a:srgbClr val="003C8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pPr>
              <a:defRPr/>
            </a:pPr>
            <a:r>
              <a:rPr lang="en-US" sz="1600" dirty="0">
                <a:solidFill>
                  <a:schemeClr val="bg1"/>
                </a:solidFill>
              </a:rPr>
              <a:t>Activity Summary: </a:t>
            </a:r>
          </a:p>
          <a:p>
            <a:pPr>
              <a:defRPr/>
            </a:pPr>
            <a:r>
              <a:rPr lang="en-US" sz="1100" dirty="0"/>
              <a:t>Procure Mobile STP from OEM rep via Procurement Function and Install via Minor contract, </a:t>
            </a:r>
            <a:r>
              <a:rPr lang="en-US" altLang="en-US" sz="1400" dirty="0">
                <a:solidFill>
                  <a:schemeClr val="bg1"/>
                </a:solidFill>
              </a:rPr>
              <a:t>Pre-commissioning checks, Commissioning, Start-up and Demobilization.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70110-4484-4A5D-91CC-30F216297B4A}"/>
              </a:ext>
            </a:extLst>
          </p:cNvPr>
          <p:cNvSpPr/>
          <p:nvPr/>
        </p:nvSpPr>
        <p:spPr>
          <a:xfrm>
            <a:off x="533105" y="5354362"/>
            <a:ext cx="5562895" cy="1324593"/>
          </a:xfrm>
          <a:prstGeom prst="rect">
            <a:avLst/>
          </a:prstGeom>
          <a:solidFill>
            <a:srgbClr val="E3D5E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t"/>
          <a:lstStyle/>
          <a:p>
            <a:r>
              <a:rPr lang="en-US" sz="1600" u="sng" dirty="0">
                <a:solidFill>
                  <a:srgbClr val="000000"/>
                </a:solidFill>
              </a:rPr>
              <a:t>Key Risk</a:t>
            </a: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rgbClr val="000000"/>
                </a:solidFill>
                <a:latin typeface="Futura Medium"/>
              </a:rPr>
              <a:t>Regulatory non-compliance</a:t>
            </a:r>
          </a:p>
          <a:p>
            <a:pPr marL="342900" indent="-342900">
              <a:buAutoNum type="arabicPeriod"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Health an</a:t>
            </a:r>
            <a:r>
              <a:rPr lang="en-US" sz="1600" dirty="0">
                <a:solidFill>
                  <a:srgbClr val="000000"/>
                </a:solidFill>
                <a:latin typeface="Futura Medium"/>
              </a:rPr>
              <a:t>d safety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925795-BD64-4437-9068-2131EFA0104F}"/>
              </a:ext>
            </a:extLst>
          </p:cNvPr>
          <p:cNvSpPr/>
          <p:nvPr/>
        </p:nvSpPr>
        <p:spPr>
          <a:xfrm>
            <a:off x="8873079" y="713873"/>
            <a:ext cx="2764970" cy="685718"/>
          </a:xfrm>
          <a:prstGeom prst="rect">
            <a:avLst/>
          </a:prstGeom>
          <a:solidFill>
            <a:srgbClr val="F1A5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Priority </a:t>
            </a:r>
            <a:r>
              <a: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Ranking:TBA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C37161-788F-4CDF-BA0D-9A85AB3F6235}"/>
              </a:ext>
            </a:extLst>
          </p:cNvPr>
          <p:cNvSpPr/>
          <p:nvPr/>
        </p:nvSpPr>
        <p:spPr>
          <a:xfrm>
            <a:off x="512258" y="3552144"/>
            <a:ext cx="2797924" cy="6857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Contract status:</a:t>
            </a:r>
          </a:p>
          <a:p>
            <a:r>
              <a:rPr lang="en-GB" sz="1200" dirty="0">
                <a:solidFill>
                  <a:schemeClr val="bg1"/>
                </a:solidFill>
              </a:rPr>
              <a:t>Will commence after budget approval</a:t>
            </a:r>
            <a:endParaRPr lang="en-GB" sz="8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51C9DE-5DF2-4DB5-B70D-1ABCEA0AD95B}"/>
              </a:ext>
            </a:extLst>
          </p:cNvPr>
          <p:cNvSpPr/>
          <p:nvPr/>
        </p:nvSpPr>
        <p:spPr>
          <a:xfrm>
            <a:off x="3310182" y="3552144"/>
            <a:ext cx="2764970" cy="6857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Execution party:</a:t>
            </a:r>
          </a:p>
          <a:p>
            <a:r>
              <a:rPr lang="en-GB" sz="1400" dirty="0"/>
              <a:t>Waste Management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422824-DAB1-48C7-860F-E1A140B0FF30}"/>
              </a:ext>
            </a:extLst>
          </p:cNvPr>
          <p:cNvSpPr/>
          <p:nvPr/>
        </p:nvSpPr>
        <p:spPr>
          <a:xfrm>
            <a:off x="6075152" y="3552144"/>
            <a:ext cx="2797924" cy="6857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Logistics Support:</a:t>
            </a:r>
          </a:p>
          <a:p>
            <a:r>
              <a:rPr lang="en-GB" sz="1200" dirty="0"/>
              <a:t>(Accommodation,)</a:t>
            </a:r>
          </a:p>
          <a:p>
            <a:endParaRPr lang="en-GB" sz="16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39249A-EB4E-4C54-B4DF-E9D99AE8C06A}"/>
              </a:ext>
            </a:extLst>
          </p:cNvPr>
          <p:cNvSpPr/>
          <p:nvPr/>
        </p:nvSpPr>
        <p:spPr>
          <a:xfrm>
            <a:off x="8873076" y="3552144"/>
            <a:ext cx="2764970" cy="6857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NAPIMS approval:</a:t>
            </a:r>
          </a:p>
          <a:p>
            <a:r>
              <a:rPr lang="en-GB" sz="1200" dirty="0"/>
              <a:t>N/A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D797BD-CC90-4CF2-BC85-AF5CAA08727A}"/>
              </a:ext>
            </a:extLst>
          </p:cNvPr>
          <p:cNvSpPr/>
          <p:nvPr/>
        </p:nvSpPr>
        <p:spPr>
          <a:xfrm>
            <a:off x="533105" y="4361006"/>
            <a:ext cx="5562896" cy="8702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Execution status: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chemeClr val="tx1"/>
                </a:solidFill>
              </a:rPr>
              <a:t>Awaiting budget availability</a:t>
            </a:r>
            <a:r>
              <a:rPr lang="en-GB" sz="1200" dirty="0"/>
              <a:t>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A707B3-678C-4016-9082-6C6E5CD3B06C}"/>
              </a:ext>
            </a:extLst>
          </p:cNvPr>
          <p:cNvSpPr/>
          <p:nvPr/>
        </p:nvSpPr>
        <p:spPr>
          <a:xfrm>
            <a:off x="6075151" y="5354362"/>
            <a:ext cx="5562895" cy="1324593"/>
          </a:xfrm>
          <a:prstGeom prst="rect">
            <a:avLst/>
          </a:prstGeom>
          <a:solidFill>
            <a:srgbClr val="E3D5E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rgbClr val="000000"/>
                </a:solidFill>
              </a:rPr>
              <a:t>Mitigation/Support required:</a:t>
            </a:r>
          </a:p>
          <a:p>
            <a:endParaRPr lang="en-GB" sz="1600" dirty="0">
              <a:solidFill>
                <a:srgbClr val="000000"/>
              </a:solidFill>
            </a:endParaRPr>
          </a:p>
          <a:p>
            <a:r>
              <a:rPr lang="en-GB" sz="1600" dirty="0">
                <a:solidFill>
                  <a:srgbClr val="000000"/>
                </a:solidFill>
              </a:rPr>
              <a:t>Budget Approval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D8DA0-FEFD-4B41-8B9F-AECBB433BFEA}"/>
              </a:ext>
            </a:extLst>
          </p:cNvPr>
          <p:cNvSpPr/>
          <p:nvPr/>
        </p:nvSpPr>
        <p:spPr>
          <a:xfrm>
            <a:off x="6096001" y="4361005"/>
            <a:ext cx="5562896" cy="870214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b="1" dirty="0">
                <a:solidFill>
                  <a:schemeClr val="tx1"/>
                </a:solidFill>
              </a:rPr>
              <a:t>Materials status: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Not Applicable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C991C8D-CFBB-4B7E-9157-516A2E8D78EE}"/>
              </a:ext>
            </a:extLst>
          </p:cNvPr>
          <p:cNvSpPr/>
          <p:nvPr/>
        </p:nvSpPr>
        <p:spPr>
          <a:xfrm>
            <a:off x="512260" y="1522736"/>
            <a:ext cx="2269040" cy="685718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RAM:E3D</a:t>
            </a:r>
            <a:endParaRPr lang="en-GB" sz="10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8BD9E3-8F68-442D-BE55-5EC567810E50}"/>
              </a:ext>
            </a:extLst>
          </p:cNvPr>
          <p:cNvSpPr/>
          <p:nvPr/>
        </p:nvSpPr>
        <p:spPr>
          <a:xfrm>
            <a:off x="2781300" y="1522736"/>
            <a:ext cx="2971800" cy="685718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Cost: FUSD 950k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D5A029-D723-4C2B-974A-1577694D05CC}"/>
              </a:ext>
            </a:extLst>
          </p:cNvPr>
          <p:cNvSpPr/>
          <p:nvPr/>
        </p:nvSpPr>
        <p:spPr>
          <a:xfrm>
            <a:off x="5753100" y="1522736"/>
            <a:ext cx="3119978" cy="685718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pl-PL" sz="1400" dirty="0"/>
              <a:t>MTO ranking:</a:t>
            </a:r>
            <a:endParaRPr lang="en-GB" sz="16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89086D-2AAC-48FE-9802-5BD4392215B2}"/>
              </a:ext>
            </a:extLst>
          </p:cNvPr>
          <p:cNvSpPr/>
          <p:nvPr/>
        </p:nvSpPr>
        <p:spPr>
          <a:xfrm>
            <a:off x="8873078" y="1522736"/>
            <a:ext cx="2764970" cy="685718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/>
              <a:t>HBA </a:t>
            </a:r>
            <a:r>
              <a:rPr lang="en-GB" sz="1600" dirty="0" err="1"/>
              <a:t>Risk:n</a:t>
            </a:r>
            <a:r>
              <a:rPr lang="en-GB" sz="1600" dirty="0"/>
              <a:t>/a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07046729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Shell layouts with footer">
  <a:themeElements>
    <a:clrScheme name="Custom 71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404040"/>
      </a:hlink>
      <a:folHlink>
        <a:srgbClr val="A6A6A6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Use WizKit for your Shell presentations (003).potx [Read-Only]" id="{421757DC-3024-4E27-B65C-C45B1A005685}" vid="{6A274529-3431-4656-9196-C4C6FBB316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3B0C72AF943C9B4199DC851682CDF607" ma:contentTypeVersion="12" ma:contentTypeDescription="Shell Document Content Type" ma:contentTypeScope="" ma:versionID="e08b3bb95dd0524e0efeb85f56f59b52">
  <xsd:schema xmlns:xsd="http://www.w3.org/2001/XMLSchema" xmlns:xs="http://www.w3.org/2001/XMLSchema" xmlns:p="http://schemas.microsoft.com/office/2006/metadata/properties" xmlns:ns1="http://schemas.microsoft.com/sharepoint/v3" xmlns:ns2="110cfd17-913b-49f5-8244-b6fde542267f" xmlns:ns3="758fd663-8ac0-447f-8d9c-d0f6fe9769c8" targetNamespace="http://schemas.microsoft.com/office/2006/metadata/properties" ma:root="true" ma:fieldsID="fdfac6946a3061d1756e0d7fd71ad1b8" ns1:_="" ns2:_="" ns3:_="">
    <xsd:import namespace="http://schemas.microsoft.com/sharepoint/v3"/>
    <xsd:import namespace="110cfd17-913b-49f5-8244-b6fde542267f"/>
    <xsd:import namespace="758fd663-8ac0-447f-8d9c-d0f6fe9769c8"/>
    <xsd:element name="properties">
      <xsd:complexType>
        <xsd:sequence>
          <xsd:element name="documentManagement">
            <xsd:complexType>
              <xsd:all>
                <xsd:element ref="ns1:SAEFSecurityClassificationTaxHTField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8" ma:taxonomy="true" ma:internalName="SAEFSecurityClassificationTaxHTField0" ma:taxonomyFieldName="SAEFSecurityClassification" ma:displayName="Security Classification" ma:default="1;#Confidential|e4bc29b2-6e76-48cc-b090-8b544c0802ae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0cfd17-913b-49f5-8244-b6fde542267f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ece9c2b7-d516-4274-a596-8388dfa87abc}" ma:internalName="TaxCatchAll" ma:showField="CatchAllData" ma:web="110cfd17-913b-49f5-8244-b6fde5422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ece9c2b7-d516-4274-a596-8388dfa87abc}" ma:internalName="TaxCatchAllLabel" ma:readOnly="true" ma:showField="CatchAllDataLabel" ma:web="110cfd17-913b-49f5-8244-b6fde54226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fd663-8ac0-447f-8d9c-d0f6fe9769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10cfd17-913b-49f5-8244-b6fde542267f">
      <Value>1</Value>
    </TaxCatchAll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</TermName>
          <TermId xmlns="http://schemas.microsoft.com/office/infopath/2007/PartnerControls">e4bc29b2-6e76-48cc-b090-8b544c0802ae</TermId>
        </TermInfo>
      </Terms>
    </SAEFSecurityClassificationTaxHTField0>
  </documentManagement>
</p:properties>
</file>

<file path=customXml/itemProps1.xml><?xml version="1.0" encoding="utf-8"?>
<ds:datastoreItem xmlns:ds="http://schemas.openxmlformats.org/officeDocument/2006/customXml" ds:itemID="{968866EF-047F-4156-BDA8-D34FA5E9531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110cfd17-913b-49f5-8244-b6fde542267f"/>
    <ds:schemaRef ds:uri="758fd663-8ac0-447f-8d9c-d0f6fe9769c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7F1FE33-B740-4F1A-982F-A04C00DD0C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E45795-F2FD-4B36-A366-DCD2C3199875}">
  <ds:schemaRefs>
    <ds:schemaRef ds:uri="http://purl.org/dc/terms/"/>
    <ds:schemaRef ds:uri="110cfd17-913b-49f5-8244-b6fde542267f"/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758fd663-8ac0-447f-8d9c-d0f6fe9769c8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purl.org/dc/elements/1.1/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40558</TotalTime>
  <Words>115</Words>
  <Application>Microsoft Office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Bold</vt:lpstr>
      <vt:lpstr>Futura Medium</vt:lpstr>
      <vt:lpstr>ShellBold</vt:lpstr>
      <vt:lpstr>Wingdings</vt:lpstr>
      <vt:lpstr>1_Shell layouts with footer</vt:lpstr>
      <vt:lpstr>  Portfolio Capex East Asset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hghgjagjh</dc:title>
  <dc:creator>Peter.Akpokodje</dc:creator>
  <cp:lastModifiedBy>Ogbonnaya, Ariwodo P SPDC-IUC/G/UCR</cp:lastModifiedBy>
  <cp:revision>1301</cp:revision>
  <dcterms:created xsi:type="dcterms:W3CDTF">2018-01-16T10:15:47Z</dcterms:created>
  <dcterms:modified xsi:type="dcterms:W3CDTF">2024-08-18T13:58:09Z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  <property fmtid="{D5CDD505-2E9C-101B-9397-08002B2CF9AE}" pid="4" name="ContentTypeId">
    <vt:lpwstr>0x0101006F0A470EEB1140E7AA14F4CE8A50B54C0001CB1477F4DD432AA86DD56CC3887AF4003B0C72AF943C9B4199DC851682CDF607</vt:lpwstr>
  </property>
  <property fmtid="{D5CDD505-2E9C-101B-9397-08002B2CF9AE}" pid="5" name="SAEFSecurityClassification">
    <vt:lpwstr>1;#Confidential|e4bc29b2-6e76-48cc-b090-8b544c0802ae</vt:lpwstr>
  </property>
</Properties>
</file>