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FF5E-B42E-48D5-BC82-6E03756C114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5E975-123F-4938-8BA8-97401FE3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8500"/>
            <a:ext cx="4646613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4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1614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742481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35026734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70"/>
            <a:ext cx="4157288" cy="158455"/>
          </a:xfrm>
        </p:spPr>
        <p:txBody>
          <a:bodyPr wrap="square">
            <a:noAutofit/>
          </a:bodyPr>
          <a:lstStyle>
            <a:lvl1pPr>
              <a:defRPr sz="638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381000" y="4199575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0" y="3864611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81000" y="4141370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0" y="4456230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5966640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381000" y="1863727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0" y="1528763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81000" y="1805523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0" y="2120383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81000" y="3732357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661298" y="4199575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298" y="3864611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61298" y="4141387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298" y="4456230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661298" y="5966658"/>
            <a:ext cx="409813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661298" y="1863727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298" y="1528763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661298" y="1805539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298" y="2120383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66832" y="3730543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11497163"/>
      </p:ext>
    </p:extLst>
  </p:cSld>
  <p:clrMapOvr>
    <a:masterClrMapping/>
  </p:clrMapOvr>
  <p:transition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2401" y="2636981"/>
            <a:ext cx="479808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98088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52125" y="1924113"/>
            <a:ext cx="320613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914378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816" algn="l"/>
              </a:tabLst>
              <a:defRPr lang="en-GB" sz="15000" kern="10000" spc="-75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53114838"/>
      </p:ext>
    </p:extLst>
  </p:cSld>
  <p:clrMapOvr>
    <a:masterClrMapping/>
  </p:clrMapOvr>
  <p:transition/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71495" y="3556003"/>
            <a:ext cx="51435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376205" y="488936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406" y="4028766"/>
            <a:ext cx="4633317" cy="865472"/>
          </a:xfrm>
          <a:noFill/>
        </p:spPr>
        <p:txBody>
          <a:bodyPr lIns="0" tIns="0" rIns="0"/>
          <a:lstStyle>
            <a:lvl1pPr>
              <a:defRPr sz="18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406" y="5092242"/>
            <a:ext cx="4633317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000725547"/>
      </p:ext>
    </p:extLst>
  </p:cSld>
  <p:clrMapOvr>
    <a:masterClrMapping/>
  </p:clrMapOvr>
  <p:transition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78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340132459"/>
      </p:ext>
    </p:extLst>
  </p:cSld>
  <p:clrMapOvr>
    <a:masterClrMapping/>
  </p:clrMapOvr>
  <p:transition/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85" y="1438480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55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719120"/>
      </p:ext>
    </p:extLst>
  </p:cSld>
  <p:clrMapOvr>
    <a:masterClrMapping/>
  </p:clrMapOvr>
  <p:transition/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2400" y="263698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0" y="1696947"/>
            <a:ext cx="478182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4837510" y="2557463"/>
            <a:ext cx="389810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3448160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130053382"/>
      </p:ext>
    </p:extLst>
  </p:cSld>
  <p:clrMapOvr>
    <a:masterClrMapping/>
  </p:clrMapOvr>
  <p:transition/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1257010"/>
            <a:ext cx="32373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8352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1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0400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362349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3653193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3653193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136314" y="2795384"/>
            <a:ext cx="3623114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60841447"/>
      </p:ext>
    </p:extLst>
  </p:cSld>
  <p:clrMapOvr>
    <a:masterClrMapping/>
  </p:clrMapOvr>
  <p:transition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697"/>
            <a:ext cx="3884804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74081626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200"/>
            <a:ext cx="3884804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25427890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71825730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4101704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368381860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0"/>
            <a:ext cx="837842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050"/>
            </a:lvl1pPr>
            <a:lvl2pPr marL="132300" indent="-132300" defTabSz="268281">
              <a:lnSpc>
                <a:spcPct val="140000"/>
              </a:lnSpc>
              <a:spcBef>
                <a:spcPts val="0"/>
              </a:spcBef>
              <a:defRPr sz="1050"/>
            </a:lvl2pPr>
            <a:lvl3pPr marL="26565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3pPr>
            <a:lvl4pPr marL="39900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4pPr>
            <a:lvl5pPr marL="513300" indent="-1143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900"/>
            </a:lvl5pPr>
            <a:lvl6pPr marL="618075" indent="-104775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5664837"/>
      </p:ext>
    </p:extLst>
  </p:cSld>
  <p:clrMapOvr>
    <a:masterClrMapping/>
  </p:clrMapOvr>
  <p:transition/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5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308611941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4"/>
            <a:ext cx="409813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3pPr>
            <a:lvl4pPr marL="39900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50"/>
            </a:lvl3pPr>
            <a:lvl4pPr marL="39900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33859559"/>
      </p:ext>
    </p:extLst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8763"/>
            <a:ext cx="837842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381008" y="5080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600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sldNum="0" hdr="0" ft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2800" indent="-1728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4425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1570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68100" indent="-1524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82400" indent="-1143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85" y="662237"/>
            <a:ext cx="8530829" cy="4054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1500" b="1" dirty="0">
                <a:latin typeface="Futura Medium" panose="00000400000000000000" pitchFamily="2" charset="0"/>
              </a:rPr>
              <a:t>Project Title: Powering Forcados Crude Loading Platform via Solar panels by November 2021. </a:t>
            </a:r>
          </a:p>
        </p:txBody>
      </p:sp>
      <p:sp>
        <p:nvSpPr>
          <p:cNvPr id="13" name="Text Placeholder 2 rename 1"/>
          <p:cNvSpPr txBox="1">
            <a:spLocks/>
          </p:cNvSpPr>
          <p:nvPr/>
        </p:nvSpPr>
        <p:spPr>
          <a:xfrm>
            <a:off x="3116474" y="3332284"/>
            <a:ext cx="3624263" cy="1388801"/>
          </a:xfrm>
          <a:prstGeom prst="rect">
            <a:avLst/>
          </a:prstGeom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Project Scope/Actions : </a:t>
            </a:r>
            <a:endParaRPr lang="en-GB" sz="105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dirty="0"/>
              <a:t>Discuss with asset leadership and secure buy-in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dirty="0"/>
              <a:t>Conduct feasibility studies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dirty="0"/>
              <a:t>Raise MOC for approval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dirty="0"/>
              <a:t>Budget request and approval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Implementation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Commissioning and handover </a:t>
            </a:r>
            <a:endParaRPr lang="en-GB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0" name="Text Placeholder 2 rename 2"/>
          <p:cNvSpPr txBox="1">
            <a:spLocks/>
          </p:cNvSpPr>
          <p:nvPr/>
        </p:nvSpPr>
        <p:spPr>
          <a:xfrm>
            <a:off x="3098406" y="4837519"/>
            <a:ext cx="3624263" cy="1478908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High-level Timeline:</a:t>
            </a:r>
            <a:endParaRPr lang="en-GB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buFont typeface="Wingdings" panose="05000000000000000000" pitchFamily="2" charset="2"/>
              <a:buChar char="n"/>
              <a:defRPr/>
            </a:pPr>
            <a:r>
              <a:rPr lang="en-GB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L0-L1: FEB 2021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L2: MAR 2021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L3: MAR 2021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L4: NOVEMBER 202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L5 NOVEMBER 2020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Initiative End</a:t>
            </a:r>
            <a:endParaRPr lang="en-GB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 rename 3"/>
          <p:cNvSpPr txBox="1">
            <a:spLocks/>
          </p:cNvSpPr>
          <p:nvPr/>
        </p:nvSpPr>
        <p:spPr>
          <a:xfrm>
            <a:off x="6867645" y="3332284"/>
            <a:ext cx="2146912" cy="1379173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/>
              <a:t>C&amp;P follow up for material delivery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/>
              <a:t>TA support for MOC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/>
              <a:t>Maintenance execution </a:t>
            </a:r>
          </a:p>
          <a:p>
            <a:endParaRPr lang="en-US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 rename 4"/>
          <p:cNvSpPr txBox="1">
            <a:spLocks/>
          </p:cNvSpPr>
          <p:nvPr/>
        </p:nvSpPr>
        <p:spPr>
          <a:xfrm>
            <a:off x="132461" y="3340059"/>
            <a:ext cx="2876744" cy="1388802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Cost savings of </a:t>
            </a:r>
            <a:r>
              <a:rPr lang="en-US" sz="1050" dirty="0"/>
              <a:t>$25,000</a:t>
            </a:r>
            <a:r>
              <a:rPr lang="en-US" sz="1050" b="1" dirty="0">
                <a:solidFill>
                  <a:srgbClr val="FF0000"/>
                </a:solidFill>
              </a:rPr>
              <a:t> 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Utilization of current technologies 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Showcasing Shell’s green assets 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Reduction in FOT’s GHG emissions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9720" y="335403"/>
            <a:ext cx="1422762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00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B1023-1DB2-4E63-B7C4-EB80418B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1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15" name="Text Placeholder 2 rename 5"/>
          <p:cNvSpPr txBox="1">
            <a:spLocks/>
          </p:cNvSpPr>
          <p:nvPr/>
        </p:nvSpPr>
        <p:spPr>
          <a:xfrm>
            <a:off x="6856918" y="4850874"/>
            <a:ext cx="2168366" cy="1478908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defTabSz="914378">
              <a:spcBef>
                <a:spcPts val="225"/>
              </a:spcBef>
            </a:pPr>
            <a:r>
              <a:rPr lang="en-US" sz="1050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Project Sponsor: Anny Acholonu</a:t>
            </a:r>
          </a:p>
          <a:p>
            <a:pPr defTabSz="914378">
              <a:spcBef>
                <a:spcPts val="225"/>
              </a:spcBef>
            </a:pPr>
            <a:r>
              <a:rPr lang="en-US" sz="1050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Project Team: Maintenance team </a:t>
            </a:r>
            <a:endParaRPr lang="en-GB" sz="1050" dirty="0">
              <a:solidFill>
                <a:srgbClr val="404040"/>
              </a:solidFill>
              <a:latin typeface="Times New Roman"/>
              <a:ea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437" y="1121128"/>
            <a:ext cx="8920163" cy="2094721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050" b="1" dirty="0">
                <a:solidFill>
                  <a:srgbClr val="404040"/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r>
              <a:rPr lang="en-US" sz="1050" dirty="0"/>
              <a:t>In Forcados Terminal, we have a Crude Loading Platform located 27km into the high sea. The platform is responsible for the final export operations to the tanker. This platform is unmanned and is powered by 2 </a:t>
            </a:r>
            <a:r>
              <a:rPr lang="en-US" sz="1050" dirty="0" err="1"/>
              <a:t>nos</a:t>
            </a:r>
            <a:r>
              <a:rPr lang="en-US" sz="1050" dirty="0"/>
              <a:t> Diesel generators running 24/7 (one at a time). The platform has a living quarter, Motorized operated valves, Sumo Pumps, cranes, platform lighting and IT equipment.</a:t>
            </a:r>
          </a:p>
          <a:p>
            <a:r>
              <a:rPr lang="en-US" sz="1050" dirty="0"/>
              <a:t>This project seeks to power the CLP via Solar panels and reduce the diesel consumption by 75% and making FOT CLP a green asset which is in line with </a:t>
            </a:r>
            <a:r>
              <a:rPr lang="en-US" sz="1050" dirty="0" err="1"/>
              <a:t>SCiN’s</a:t>
            </a:r>
            <a:r>
              <a:rPr lang="en-US" sz="1050" dirty="0"/>
              <a:t> ambition of GHG reduction.</a:t>
            </a:r>
          </a:p>
          <a:p>
            <a:r>
              <a:rPr lang="en-US" sz="1050" dirty="0"/>
              <a:t>Solar Panels are known to power loads of up to 220V and typically on the platform we have more loads utilizing between 24v – 440v. The loads greater than 220V are the cranes which are not in use always, and the generator can be used if required. </a:t>
            </a:r>
          </a:p>
          <a:p>
            <a:r>
              <a:rPr lang="en-US" sz="1050" dirty="0"/>
              <a:t>The running diesel cost alone for the generators is about $30,000 per annum (~150litres per day) including maintenance costs of both generators at approximately $100k annually (4k inspection, top overhaul, Major overhaul, routine servicing incl oil and filters change out </a:t>
            </a:r>
            <a:r>
              <a:rPr lang="en-US" sz="1050" dirty="0" err="1"/>
              <a:t>etc</a:t>
            </a:r>
            <a:r>
              <a:rPr lang="en-US" sz="1050" dirty="0"/>
              <a:t>) Both units are currently due for overhaul (quotation from </a:t>
            </a:r>
            <a:r>
              <a:rPr lang="en-US" sz="1050" dirty="0" err="1"/>
              <a:t>Mtc</a:t>
            </a:r>
            <a:r>
              <a:rPr lang="en-US" sz="1050" dirty="0"/>
              <a:t> exec </a:t>
            </a:r>
            <a:r>
              <a:rPr lang="en-US" sz="1050"/>
              <a:t>total $39k) </a:t>
            </a:r>
            <a:r>
              <a:rPr lang="en-US" sz="1050" dirty="0"/>
              <a:t>. Cost of installation of the solar panels for CLP is estimated around NGN5 million (annual maintenance put at $1k per year). </a:t>
            </a: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12D2936B-ECEB-48BC-96D4-167E39C69A90}" vid="{F6A45887-BFEC-4A05-8CA7-4E4BA58EA7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</TotalTime>
  <Words>375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Futura Bold</vt:lpstr>
      <vt:lpstr>Futura Medium</vt:lpstr>
      <vt:lpstr>Times New Roman</vt:lpstr>
      <vt:lpstr>Wingdings</vt:lpstr>
      <vt:lpstr>Shell layouts with footer</vt:lpstr>
      <vt:lpstr>Project Title: Powering Forcados Crude Loading Platform via Solar panels by November 2021.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UTILIZE MOTION-SENSITIVE LIGHTING SYSTEMS AND CONSOLIDATE OFFICE SPACE DURING OFF-PERIODS</dc:title>
  <dc:creator>SPDC LEH IMOR OH SPDC-UPO/G/PLI</dc:creator>
  <cp:lastModifiedBy>Obioha, Obinna O SPDC-UPC/G/UWT</cp:lastModifiedBy>
  <cp:revision>122</cp:revision>
  <dcterms:created xsi:type="dcterms:W3CDTF">2006-08-16T00:00:00Z</dcterms:created>
  <dcterms:modified xsi:type="dcterms:W3CDTF">2021-01-18T11:30:44Z</dcterms:modified>
</cp:coreProperties>
</file>