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6" autoAdjust="0"/>
    <p:restoredTop sz="94660"/>
  </p:normalViewPr>
  <p:slideViewPr>
    <p:cSldViewPr>
      <p:cViewPr varScale="1">
        <p:scale>
          <a:sx n="116" d="100"/>
          <a:sy n="116" d="100"/>
        </p:scale>
        <p:origin x="172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855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488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0573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695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63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943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3558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1731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5829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30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2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564961-91B0-450C-B89A-F54E73FD2CE2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F24113-02A1-454D-B814-D6FE4A7CFA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92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533400"/>
            <a:ext cx="8763000" cy="533400"/>
          </a:xfrm>
          <a:solidFill>
            <a:srgbClr val="FFFF00"/>
          </a:solidFill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l"/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Title:</a:t>
            </a:r>
            <a:r>
              <a:rPr lang="en-US" sz="900" b="1" dirty="0">
                <a:solidFill>
                  <a:prstClr val="black"/>
                </a:solidFill>
                <a:latin typeface="Futura Medium" panose="00000400000000000000" pitchFamily="2" charset="0"/>
              </a:rPr>
              <a:t> </a:t>
            </a:r>
            <a:r>
              <a:rPr lang="en-US" sz="1800" i="1" dirty="0">
                <a:solidFill>
                  <a:srgbClr val="CCCCCC">
                    <a:lumMod val="10000"/>
                  </a:srgbClr>
                </a:solidFill>
                <a:latin typeface="Futura Medium" panose="00000400000000000000" pitchFamily="2" charset="0"/>
                <a:cs typeface="Arial" pitchFamily="34" charset="0"/>
              </a:rPr>
              <a:t>Improving Quality of Diesel supplied by Community Vendors</a:t>
            </a:r>
            <a:endParaRPr lang="en-GB" sz="2000" dirty="0"/>
          </a:p>
        </p:txBody>
      </p:sp>
      <p:sp>
        <p:nvSpPr>
          <p:cNvPr id="4" name="Rectangle 3"/>
          <p:cNvSpPr/>
          <p:nvPr/>
        </p:nvSpPr>
        <p:spPr>
          <a:xfrm>
            <a:off x="250190" y="1026965"/>
            <a:ext cx="8665210" cy="1984133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fontAlgn="base">
              <a:spcBef>
                <a:spcPts val="300"/>
              </a:spcBef>
              <a:spcAft>
                <a:spcPct val="30000"/>
              </a:spcAft>
            </a:pPr>
            <a:r>
              <a:rPr lang="en-GB" sz="1200" b="1" u="sng" dirty="0">
                <a:solidFill>
                  <a:schemeClr val="tx1"/>
                </a:solidFill>
                <a:latin typeface="Futura Medium" panose="00000400000000000000" pitchFamily="2" charset="0"/>
              </a:rPr>
              <a:t>Business Case/Objectives</a:t>
            </a:r>
            <a:r>
              <a:rPr lang="en-GB" sz="1200" b="1" dirty="0">
                <a:solidFill>
                  <a:schemeClr val="tx1"/>
                </a:solidFill>
                <a:latin typeface="Futura Medium" pitchFamily="2" charset="0"/>
                <a:cs typeface="Arial" charset="0"/>
              </a:rPr>
              <a:t>:</a:t>
            </a:r>
          </a:p>
          <a:p>
            <a:pPr algn="just">
              <a:spcAft>
                <a:spcPts val="50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Futura Medium" panose="00000400000000000000" pitchFamily="2" charset="0"/>
              </a:rPr>
              <a:t>The West asset produces 250-300kbopd gross Oil daily through the Trans </a:t>
            </a:r>
            <a:r>
              <a:rPr lang="en-US" sz="1100" dirty="0" err="1">
                <a:solidFill>
                  <a:schemeClr val="tx1"/>
                </a:solidFill>
                <a:latin typeface="Futura Medium" panose="00000400000000000000" pitchFamily="2" charset="0"/>
              </a:rPr>
              <a:t>Escravos</a:t>
            </a:r>
            <a:r>
              <a:rPr lang="en-US" sz="1100" dirty="0">
                <a:solidFill>
                  <a:schemeClr val="tx1"/>
                </a:solidFill>
                <a:latin typeface="Futura Medium" panose="00000400000000000000" pitchFamily="2" charset="0"/>
              </a:rPr>
              <a:t> Pipelines(TEP) and Trans Ramos Pipeline (TRP) to </a:t>
            </a:r>
            <a:r>
              <a:rPr lang="en-US" sz="1100" dirty="0" err="1">
                <a:solidFill>
                  <a:schemeClr val="tx1"/>
                </a:solidFill>
                <a:latin typeface="Futura Medium" panose="00000400000000000000" pitchFamily="2" charset="0"/>
              </a:rPr>
              <a:t>Forcados</a:t>
            </a:r>
            <a:r>
              <a:rPr lang="en-US" sz="1100" dirty="0">
                <a:solidFill>
                  <a:schemeClr val="tx1"/>
                </a:solidFill>
                <a:latin typeface="Futura Medium" panose="00000400000000000000" pitchFamily="2" charset="0"/>
              </a:rPr>
              <a:t> terminal. Diesel supply is considered FTO/local content, hence contract of supply of Diesel  for the swamp west facilities are given to the community vendors. </a:t>
            </a:r>
          </a:p>
          <a:p>
            <a:pPr algn="just">
              <a:spcAft>
                <a:spcPts val="50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Futura Medium" panose="00000400000000000000" pitchFamily="2" charset="0"/>
              </a:rPr>
              <a:t>There has been several cases of Diesel Generator and Service boat  failures in 2017/2018 due to the low quality of Diesel supplied, to the extent, that service boat operators protested the use of this Diesel. There has also been a rise in 3</a:t>
            </a:r>
            <a:r>
              <a:rPr lang="en-US" sz="1100" baseline="30000" dirty="0">
                <a:solidFill>
                  <a:schemeClr val="tx1"/>
                </a:solidFill>
                <a:latin typeface="Futura Medium" panose="00000400000000000000" pitchFamily="2" charset="0"/>
              </a:rPr>
              <a:t>rd</a:t>
            </a:r>
            <a:r>
              <a:rPr lang="en-US" sz="1100" dirty="0">
                <a:solidFill>
                  <a:schemeClr val="tx1"/>
                </a:solidFill>
                <a:latin typeface="Futura Medium" panose="00000400000000000000" pitchFamily="2" charset="0"/>
              </a:rPr>
              <a:t> party incursions on our TEP and TRP and subsequently lots of leaks and repairs on the Pipeline, which maybe as a result of illegal refining of these diesel supplied to us.  </a:t>
            </a:r>
          </a:p>
          <a:p>
            <a:pPr algn="just">
              <a:spcAft>
                <a:spcPts val="50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Futura Medium" panose="00000400000000000000" pitchFamily="2" charset="0"/>
              </a:rPr>
              <a:t>This initiative is to ensure we have a recognized source of Diesel supply by the community vendors to ensure we do not encourage these local refining in the creeks which is seriously impacting on our Pipeline availability , Maintenance costs of our Diesel Units/Operational boats and ultimately on our Oil Production in Swamp West.</a:t>
            </a:r>
          </a:p>
        </p:txBody>
      </p:sp>
      <p:sp>
        <p:nvSpPr>
          <p:cNvPr id="6" name="Rectangle 5"/>
          <p:cNvSpPr/>
          <p:nvPr/>
        </p:nvSpPr>
        <p:spPr>
          <a:xfrm>
            <a:off x="228600" y="3424708"/>
            <a:ext cx="3200400" cy="2033890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200" b="1" u="sng" dirty="0">
                <a:solidFill>
                  <a:schemeClr val="tx1"/>
                </a:solidFill>
                <a:latin typeface="Futura Medium" panose="00000400000000000000" pitchFamily="2" charset="0"/>
              </a:rPr>
              <a:t>Potential Benefits &amp; Measurement: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000" dirty="0">
                <a:latin typeface="Futura Medium" panose="00000400000000000000" pitchFamily="2" charset="0"/>
              </a:rPr>
              <a:t>Stop the current trend of equipment breakdown due to poor quality Diesel.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000" dirty="0">
                <a:latin typeface="Futura Medium" panose="00000400000000000000" pitchFamily="2" charset="0"/>
              </a:rPr>
              <a:t>Reduce the potential market for illegally refined crude and hence reduce third party bunkering of crude from our pipelines and associated oil spills/pipeline repair cost.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000" dirty="0">
                <a:latin typeface="Futura Medium" panose="00000400000000000000" pitchFamily="2" charset="0"/>
              </a:rPr>
              <a:t>Reduce deferment caused by shutdowns for repairs to </a:t>
            </a:r>
            <a:r>
              <a:rPr lang="en-GB" sz="1000" dirty="0" err="1">
                <a:latin typeface="Futura Medium" panose="00000400000000000000" pitchFamily="2" charset="0"/>
              </a:rPr>
              <a:t>trunkline</a:t>
            </a:r>
            <a:r>
              <a:rPr lang="en-GB" sz="1000" dirty="0">
                <a:latin typeface="Futura Medium" panose="00000400000000000000" pitchFamily="2" charset="0"/>
              </a:rPr>
              <a:t> due to the activities of illegal Refineries.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000" dirty="0">
                <a:latin typeface="Futura Medium" panose="00000400000000000000" pitchFamily="2" charset="0"/>
              </a:rPr>
              <a:t>Reduce reconciliation deferment between values produced at the facilities and what is received In </a:t>
            </a:r>
            <a:r>
              <a:rPr lang="en-GB" sz="1000" dirty="0" err="1">
                <a:latin typeface="Futura Medium" panose="00000400000000000000" pitchFamily="2" charset="0"/>
              </a:rPr>
              <a:t>Forcados</a:t>
            </a:r>
            <a:r>
              <a:rPr lang="en-GB" sz="1000" dirty="0">
                <a:latin typeface="Futura Medium" panose="00000400000000000000" pitchFamily="2" charset="0"/>
              </a:rPr>
              <a:t>.</a:t>
            </a:r>
          </a:p>
        </p:txBody>
      </p:sp>
      <p:sp>
        <p:nvSpPr>
          <p:cNvPr id="8" name="Rectangle 7"/>
          <p:cNvSpPr/>
          <p:nvPr/>
        </p:nvSpPr>
        <p:spPr>
          <a:xfrm>
            <a:off x="3497580" y="3393931"/>
            <a:ext cx="2598420" cy="1633781"/>
          </a:xfrm>
          <a:prstGeom prst="rect">
            <a:avLst/>
          </a:prstGeom>
          <a:ln w="952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200" b="1" u="sng" dirty="0">
                <a:latin typeface="Futura Medium" panose="00000400000000000000" pitchFamily="2" charset="0"/>
              </a:rPr>
              <a:t>Project Scope/Actions : 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000" dirty="0">
                <a:latin typeface="Futura Medium" panose="00000400000000000000" pitchFamily="2" charset="0"/>
              </a:rPr>
              <a:t>Review current situation with a view to understanding causes of poor quality supply from community vendors.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000" dirty="0">
                <a:latin typeface="Futura Medium" panose="00000400000000000000" pitchFamily="2" charset="0"/>
              </a:rPr>
              <a:t>Recommend how good quality supply can be assured.</a:t>
            </a:r>
            <a:endParaRPr lang="en-US" sz="1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US" sz="1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US" sz="10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US" sz="1400" dirty="0">
              <a:solidFill>
                <a:srgbClr val="EEECE1">
                  <a:lumMod val="50000"/>
                </a:srgbClr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72200" y="3502397"/>
            <a:ext cx="2819400" cy="114133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400" b="1" u="sng" dirty="0">
                <a:latin typeface="Futura Medium" panose="00000400000000000000" pitchFamily="2" charset="0"/>
              </a:rPr>
              <a:t>Critical Success Factors:</a:t>
            </a:r>
            <a:endParaRPr lang="en-GB" sz="1400" b="1" dirty="0"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000" dirty="0">
                <a:latin typeface="Futura Medium" panose="00000400000000000000" pitchFamily="2" charset="0"/>
              </a:rPr>
              <a:t>Access to current contract and vendors for interview.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US" sz="1000" dirty="0">
                <a:latin typeface="Futura Medium" panose="00000400000000000000" pitchFamily="2" charset="0"/>
              </a:rPr>
              <a:t>Effective Collaboration with ER and C&amp;P teams to give the require focus to the project.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endParaRPr lang="en-US" sz="1000" dirty="0">
              <a:latin typeface="Futura Medium" panose="00000400000000000000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189406" y="5218471"/>
            <a:ext cx="2819400" cy="1054135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17145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altLang="en-US" sz="1100" dirty="0">
                <a:latin typeface="Futura Medium" panose="00000400000000000000" pitchFamily="2" charset="0"/>
              </a:rPr>
              <a:t>Project Sponsor: Mesh Maichibi </a:t>
            </a:r>
          </a:p>
          <a:p>
            <a:pPr marL="17145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altLang="en-US" sz="1100" dirty="0">
                <a:latin typeface="Futura Medium" panose="00000400000000000000" pitchFamily="2" charset="0"/>
              </a:rPr>
              <a:t>Implementation Lead: </a:t>
            </a:r>
            <a:r>
              <a:rPr lang="en-US" sz="1100" dirty="0">
                <a:latin typeface="Futura Medium" panose="00000400000000000000" pitchFamily="2" charset="0"/>
              </a:rPr>
              <a:t> Effiong Usin.</a:t>
            </a:r>
            <a:endParaRPr lang="en-US" altLang="en-US" sz="1100" dirty="0">
              <a:latin typeface="Futura Medium" panose="00000400000000000000" pitchFamily="2" charset="0"/>
            </a:endParaRPr>
          </a:p>
          <a:p>
            <a:pPr marL="171450" lvl="1" indent="-171450">
              <a:spcBef>
                <a:spcPts val="300"/>
              </a:spcBef>
              <a:spcAft>
                <a:spcPct val="0"/>
              </a:spcAft>
              <a:buFont typeface="Wingdings" pitchFamily="2" charset="2"/>
              <a:buChar char="§"/>
              <a:defRPr/>
            </a:pPr>
            <a:r>
              <a:rPr lang="en-US" altLang="en-US" sz="1100" dirty="0">
                <a:latin typeface="Futura Medium" panose="00000400000000000000" pitchFamily="2" charset="0"/>
              </a:rPr>
              <a:t>Project Team: Pat Egbe, Agberia, Ehi Emokpae, Tolu Adedeji</a:t>
            </a:r>
            <a:endParaRPr lang="en-US" sz="1100" dirty="0">
              <a:latin typeface="Futura Medium" panose="00000400000000000000" pitchFamily="2" charset="0"/>
            </a:endParaRPr>
          </a:p>
          <a:p>
            <a:pPr marL="0" lvl="1">
              <a:spcBef>
                <a:spcPts val="300"/>
              </a:spcBef>
              <a:spcAft>
                <a:spcPct val="0"/>
              </a:spcAft>
              <a:defRPr/>
            </a:pPr>
            <a:endParaRPr lang="en-US" altLang="en-US" sz="1100" dirty="0"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486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2807</TotalTime>
  <Words>371</Words>
  <Application>Microsoft Office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Wingdings</vt:lpstr>
      <vt:lpstr>Office Theme</vt:lpstr>
      <vt:lpstr>Project Title: Improving Quality of Diesel supplied by Community Vendors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Odega, Israel SPDC-UPO/G/UW</dc:creator>
  <cp:lastModifiedBy>Odega, Israel SPDC-UPO/G/UW</cp:lastModifiedBy>
  <cp:revision>65</cp:revision>
  <cp:lastPrinted>2018-10-09T17:13:44Z</cp:lastPrinted>
  <dcterms:created xsi:type="dcterms:W3CDTF">2017-05-03T18:36:11Z</dcterms:created>
  <dcterms:modified xsi:type="dcterms:W3CDTF">2019-03-25T10:00:04Z</dcterms:modified>
</cp:coreProperties>
</file>