
<file path=[Content_Types].xml><?xml version="1.0" encoding="utf-8"?>
<Types xmlns="http://schemas.openxmlformats.org/package/2006/content-types">
  <Default Extension="fntdata" ContentType="application/x-fontdata"/>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6"/>
  </p:sldMasterIdLst>
  <p:notesMasterIdLst>
    <p:notesMasterId r:id="rId8"/>
  </p:notesMasterIdLst>
  <p:handoutMasterIdLst>
    <p:handoutMasterId r:id="rId9"/>
  </p:handoutMasterIdLst>
  <p:sldIdLst>
    <p:sldId id="318" r:id="rId7"/>
  </p:sldIdLst>
  <p:sldSz cx="12192000" cy="6858000"/>
  <p:notesSz cx="7010400" cy="9296400"/>
  <p:embeddedFontLst>
    <p:embeddedFont>
      <p:font typeface="Calibri" panose="020F0502020204030204" pitchFamily="34" charset="0"/>
      <p:regular r:id="rId10"/>
      <p:bold r:id="rId11"/>
      <p:italic r:id="rId12"/>
      <p:boldItalic r:id="rId13"/>
    </p:embeddedFont>
    <p:embeddedFont>
      <p:font typeface="Futura Light" panose="00000400000000000000" pitchFamily="2" charset="0"/>
      <p:regular r:id="rId14"/>
    </p:embeddedFont>
    <p:embeddedFont>
      <p:font typeface="Futura Medium" panose="00000400000000000000" pitchFamily="2"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44" userDrawn="1">
          <p15:clr>
            <a:srgbClr val="A4A3A4"/>
          </p15:clr>
        </p15:guide>
        <p15:guide id="2" orient="horz" pos="149" userDrawn="1">
          <p15:clr>
            <a:srgbClr val="A4A3A4"/>
          </p15:clr>
        </p15:guide>
        <p15:guide id="3" orient="horz" pos="831" userDrawn="1">
          <p15:clr>
            <a:srgbClr val="A4A3A4"/>
          </p15:clr>
        </p15:guide>
        <p15:guide id="4" orient="horz" pos="465" userDrawn="1">
          <p15:clr>
            <a:srgbClr val="A4A3A4"/>
          </p15:clr>
        </p15:guide>
        <p15:guide id="5" orient="horz" pos="4021" userDrawn="1">
          <p15:clr>
            <a:srgbClr val="A4A3A4"/>
          </p15:clr>
        </p15:guide>
        <p15:guide id="6" orient="horz" pos="2095" userDrawn="1">
          <p15:clr>
            <a:srgbClr val="A4A3A4"/>
          </p15:clr>
        </p15:guide>
        <p15:guide id="7" orient="horz" pos="2976" userDrawn="1">
          <p15:clr>
            <a:srgbClr val="A4A3A4"/>
          </p15:clr>
        </p15:guide>
        <p15:guide id="8" pos="765" userDrawn="1">
          <p15:clr>
            <a:srgbClr val="A4A3A4"/>
          </p15:clr>
        </p15:guide>
        <p15:guide id="9" pos="7287" userDrawn="1">
          <p15:clr>
            <a:srgbClr val="A4A3A4"/>
          </p15:clr>
        </p15:guide>
        <p15:guide id="10" pos="3907" userDrawn="1">
          <p15:clr>
            <a:srgbClr val="A4A3A4"/>
          </p15:clr>
        </p15:guide>
        <p15:guide id="11" pos="393" userDrawn="1">
          <p15:clr>
            <a:srgbClr val="A4A3A4"/>
          </p15:clr>
        </p15:guide>
        <p15:guide id="12" pos="4171" userDrawn="1">
          <p15:clr>
            <a:srgbClr val="A4A3A4"/>
          </p15:clr>
        </p15:guide>
        <p15:guide id="13" orient="horz" pos="4128" userDrawn="1">
          <p15:clr>
            <a:srgbClr val="A4A3A4"/>
          </p15:clr>
        </p15:guide>
        <p15:guide id="14" pos="192"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 Veen, Angela SIPC-ITD" initials="vVA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7D117"/>
    <a:srgbClr val="339966"/>
    <a:srgbClr val="FDEFED"/>
    <a:srgbClr val="FEF5F4"/>
    <a:srgbClr val="666699"/>
    <a:srgbClr val="008080"/>
    <a:srgbClr val="FFFF99"/>
    <a:srgbClr val="F9DB45"/>
    <a:srgbClr val="FEAA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25" autoAdjust="0"/>
    <p:restoredTop sz="96357" autoAdjust="0"/>
  </p:normalViewPr>
  <p:slideViewPr>
    <p:cSldViewPr showGuides="1">
      <p:cViewPr varScale="1">
        <p:scale>
          <a:sx n="81" d="100"/>
          <a:sy n="81" d="100"/>
        </p:scale>
        <p:origin x="132" y="90"/>
      </p:cViewPr>
      <p:guideLst>
        <p:guide orient="horz" pos="4144"/>
        <p:guide orient="horz" pos="149"/>
        <p:guide orient="horz" pos="831"/>
        <p:guide orient="horz" pos="465"/>
        <p:guide orient="horz" pos="4021"/>
        <p:guide orient="horz" pos="2095"/>
        <p:guide orient="horz" pos="2976"/>
        <p:guide pos="765"/>
        <p:guide pos="7287"/>
        <p:guide pos="3907"/>
        <p:guide pos="393"/>
        <p:guide pos="4171"/>
        <p:guide orient="horz" pos="4128"/>
        <p:guide pos="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79" d="100"/>
          <a:sy n="79" d="100"/>
        </p:scale>
        <p:origin x="-195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font" Target="fonts/font2.fntdata"/><Relationship Id="rId5" Type="http://schemas.openxmlformats.org/officeDocument/2006/relationships/customXml" Target="../customXml/item5.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11/04/2022</a:t>
            </a:fld>
            <a:endParaRPr lang="en-GB" dirty="0">
              <a:latin typeface="Futura Medium" pitchFamily="2" charset="0"/>
            </a:endParaRPr>
          </a:p>
        </p:txBody>
      </p:sp>
      <p:sp>
        <p:nvSpPr>
          <p:cNvPr id="4" name="Footer Placeholder 3"/>
          <p:cNvSpPr>
            <a:spLocks noGrp="1"/>
          </p:cNvSpPr>
          <p:nvPr>
            <p:ph type="ftr" sz="quarter" idx="2"/>
          </p:nvPr>
        </p:nvSpPr>
        <p:spPr>
          <a:xfrm>
            <a:off x="0" y="8829966"/>
            <a:ext cx="3037840" cy="464820"/>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970938" y="8829966"/>
            <a:ext cx="3037840" cy="464820"/>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136216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11/04/2022</a:t>
            </a:fld>
            <a:endParaRPr lang="en-GB"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8829966"/>
            <a:ext cx="3037840" cy="464820"/>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270964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Medium" pitchFamily="2" charset="0"/>
        <a:ea typeface="+mn-ea"/>
        <a:cs typeface="+mn-cs"/>
      </a:defRPr>
    </a:lvl1pPr>
    <a:lvl2pPr marL="457200" algn="l" defTabSz="914400" rtl="0" eaLnBrk="1" latinLnBrk="0" hangingPunct="1">
      <a:defRPr sz="1200" kern="1200">
        <a:solidFill>
          <a:schemeClr val="tx1"/>
        </a:solidFill>
        <a:latin typeface="Futura Medium"/>
        <a:ea typeface="+mn-ea"/>
        <a:cs typeface="+mn-cs"/>
      </a:defRPr>
    </a:lvl2pPr>
    <a:lvl3pPr marL="914400" algn="l" defTabSz="914400" rtl="0" eaLnBrk="1" latinLnBrk="0" hangingPunct="1">
      <a:defRPr sz="1200" kern="1200">
        <a:solidFill>
          <a:schemeClr val="tx1"/>
        </a:solidFill>
        <a:latin typeface="Futura Medium"/>
        <a:ea typeface="+mn-ea"/>
        <a:cs typeface="+mn-cs"/>
      </a:defRPr>
    </a:lvl3pPr>
    <a:lvl4pPr marL="1371600" algn="l" defTabSz="914400" rtl="0" eaLnBrk="1" latinLnBrk="0" hangingPunct="1">
      <a:defRPr sz="1200" kern="1200">
        <a:solidFill>
          <a:schemeClr val="tx1"/>
        </a:solidFill>
        <a:latin typeface="Futura Medium"/>
        <a:ea typeface="+mn-ea"/>
        <a:cs typeface="+mn-cs"/>
      </a:defRPr>
    </a:lvl4pPr>
    <a:lvl5pPr marL="1828800" algn="l" defTabSz="914400" rtl="0" eaLnBrk="1" latinLnBrk="0" hangingPunct="1">
      <a:defRPr sz="1200" kern="1200">
        <a:solidFill>
          <a:schemeClr val="tx1"/>
        </a:solidFill>
        <a:latin typeface="Futura Medium"/>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p:cNvGrpSpPr/>
          <p:nvPr userDrawn="1"/>
        </p:nvGrpSpPr>
        <p:grpSpPr>
          <a:xfrm>
            <a:off x="624418" y="226142"/>
            <a:ext cx="10945281" cy="6167226"/>
            <a:chOff x="468313" y="226142"/>
            <a:chExt cx="8208961" cy="6167226"/>
          </a:xfrm>
        </p:grpSpPr>
        <p:sp>
          <p:nvSpPr>
            <p:cNvPr id="15" name="Rectangle 4"/>
            <p:cNvSpPr>
              <a:spLocks noChangeArrowheads="1"/>
            </p:cNvSpPr>
            <p:nvPr/>
          </p:nvSpPr>
          <p:spPr bwMode="auto">
            <a:xfrm flipH="1">
              <a:off x="468313" y="1307018"/>
              <a:ext cx="7020000" cy="5086350"/>
            </a:xfrm>
            <a:prstGeom prst="rect">
              <a:avLst/>
            </a:prstGeom>
            <a:solidFill>
              <a:schemeClr val="accent1">
                <a:lumMod val="40000"/>
                <a:lumOff val="60000"/>
              </a:schemeClr>
            </a:solidFill>
            <a:ln w="9525">
              <a:noFill/>
              <a:miter lim="800000"/>
              <a:headEnd/>
              <a:tailEnd/>
            </a:ln>
            <a:effectLst/>
          </p:spPr>
          <p:txBody>
            <a:bodyPr wrap="none" anchor="ctr"/>
            <a:lstStyle/>
            <a:p>
              <a:r>
                <a:rPr lang="en-GB" sz="1800"/>
                <a:t> </a:t>
              </a:r>
              <a:endParaRPr lang="en-GB" sz="1800" dirty="0"/>
            </a:p>
          </p:txBody>
        </p:sp>
        <p:sp>
          <p:nvSpPr>
            <p:cNvPr id="16" name="Rectangle 4"/>
            <p:cNvSpPr>
              <a:spLocks noChangeArrowheads="1"/>
            </p:cNvSpPr>
            <p:nvPr/>
          </p:nvSpPr>
          <p:spPr bwMode="auto">
            <a:xfrm flipH="1">
              <a:off x="1548071" y="226142"/>
              <a:ext cx="7129203" cy="5040000"/>
            </a:xfrm>
            <a:prstGeom prst="rect">
              <a:avLst/>
            </a:prstGeom>
            <a:solidFill>
              <a:schemeClr val="accent1">
                <a:lumMod val="60000"/>
                <a:lumOff val="40000"/>
              </a:schemeClr>
            </a:solidFill>
            <a:ln w="9525">
              <a:noFill/>
              <a:miter lim="800000"/>
              <a:headEnd/>
              <a:tailEnd/>
            </a:ln>
            <a:effectLst/>
          </p:spPr>
          <p:txBody>
            <a:bodyPr wrap="none" anchor="ctr"/>
            <a:lstStyle/>
            <a:p>
              <a:endParaRPr lang="en-GB" sz="1800"/>
            </a:p>
          </p:txBody>
        </p:sp>
        <p:sp>
          <p:nvSpPr>
            <p:cNvPr id="17"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endParaRPr lang="en-GB" sz="1800"/>
            </a:p>
          </p:txBody>
        </p:sp>
        <p:pic>
          <p:nvPicPr>
            <p:cNvPr id="23" name="Picture 22" descr="Shell-2010-Pecten-RGBpc.wmf"/>
            <p:cNvPicPr>
              <a:picLocks noChangeAspect="1"/>
            </p:cNvPicPr>
            <p:nvPr/>
          </p:nvPicPr>
          <p:blipFill>
            <a:blip r:embed="rId2" cstate="print"/>
            <a:stretch>
              <a:fillRect/>
            </a:stretch>
          </p:blipFill>
          <p:spPr>
            <a:xfrm flipH="1">
              <a:off x="468313" y="290934"/>
              <a:ext cx="720000" cy="667868"/>
            </a:xfrm>
            <a:prstGeom prst="rect">
              <a:avLst/>
            </a:prstGeom>
            <a:noFill/>
          </p:spPr>
        </p:pic>
      </p:grpSp>
      <p:sp>
        <p:nvSpPr>
          <p:cNvPr id="28" name="Rectangle 2"/>
          <p:cNvSpPr>
            <a:spLocks noGrp="1" noChangeArrowheads="1"/>
          </p:cNvSpPr>
          <p:nvPr userDrawn="1">
            <p:ph type="ctrTitle"/>
          </p:nvPr>
        </p:nvSpPr>
        <p:spPr>
          <a:xfrm>
            <a:off x="2263709" y="1400847"/>
            <a:ext cx="7592715" cy="1206000"/>
          </a:xfrm>
          <a:noFill/>
        </p:spPr>
        <p:txBody>
          <a:bodyPr lIns="0" tIns="0" rIns="0"/>
          <a:lstStyle>
            <a:lvl1pPr>
              <a:defRPr kern="1200" cap="all" spc="0" baseline="0">
                <a:solidFill>
                  <a:schemeClr val="accent2"/>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2263709" y="2851200"/>
            <a:ext cx="36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2104085" y="5402512"/>
            <a:ext cx="7810528" cy="196455"/>
          </a:xfrm>
        </p:spPr>
        <p:txBody>
          <a:bodyPr anchor="t" anchorCtr="0"/>
          <a:lstStyle>
            <a:lvl1pPr>
              <a:buNone/>
              <a:defRPr sz="1200">
                <a:latin typeface="+mn-lt"/>
              </a:defRPr>
            </a:lvl1pPr>
          </a:lstStyle>
          <a:p>
            <a:pPr lvl="0"/>
            <a:r>
              <a:rPr lang="en-GB"/>
              <a:t>Click to insert Author’s Name</a:t>
            </a:r>
            <a:endParaRPr lang="en-GB" dirty="0"/>
          </a:p>
        </p:txBody>
      </p:sp>
      <p:sp>
        <p:nvSpPr>
          <p:cNvPr id="33" name="Text Placeholder 31"/>
          <p:cNvSpPr>
            <a:spLocks noGrp="1"/>
          </p:cNvSpPr>
          <p:nvPr userDrawn="1">
            <p:ph type="body" sz="quarter" idx="11" hasCustomPrompt="1"/>
          </p:nvPr>
        </p:nvSpPr>
        <p:spPr>
          <a:xfrm>
            <a:off x="2104085" y="5627541"/>
            <a:ext cx="7810528" cy="196455"/>
          </a:xfrm>
        </p:spPr>
        <p:txBody>
          <a:bodyPr anchor="t" anchorCtr="0"/>
          <a:lstStyle>
            <a:lvl1pPr>
              <a:buNone/>
              <a:defRPr sz="1200">
                <a:latin typeface="+mn-lt"/>
              </a:defRPr>
            </a:lvl1pPr>
          </a:lstStyle>
          <a:p>
            <a:pPr lvl="0"/>
            <a:r>
              <a:rPr lang="en-GB"/>
              <a:t>Click to insert Role in Organisation</a:t>
            </a:r>
            <a:endParaRPr lang="en-GB" dirty="0"/>
          </a:p>
        </p:txBody>
      </p:sp>
      <p:sp>
        <p:nvSpPr>
          <p:cNvPr id="24" name="Text Box 11" descr="Text Box 11"/>
          <p:cNvSpPr txBox="1">
            <a:spLocks noChangeArrowheads="1"/>
          </p:cNvSpPr>
          <p:nvPr userDrawn="1"/>
        </p:nvSpPr>
        <p:spPr bwMode="auto">
          <a:xfrm>
            <a:off x="624000" y="6470359"/>
            <a:ext cx="3360000" cy="324000"/>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25"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6" name="Rectangle 4" descr="Rectangle 4"/>
          <p:cNvSpPr>
            <a:spLocks noGrp="1" noChangeArrowheads="1"/>
          </p:cNvSpPr>
          <p:nvPr>
            <p:ph type="dt" sz="half" idx="2"/>
          </p:nvPr>
        </p:nvSpPr>
        <p:spPr bwMode="auto">
          <a:xfrm>
            <a:off x="9494399" y="6469200"/>
            <a:ext cx="144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endParaRPr lang="en-GB" dirty="0"/>
          </a:p>
        </p:txBody>
      </p:sp>
      <p:sp>
        <p:nvSpPr>
          <p:cNvPr id="27" name="Rectangle 5"/>
          <p:cNvSpPr>
            <a:spLocks noGrp="1" noChangeArrowheads="1"/>
          </p:cNvSpPr>
          <p:nvPr>
            <p:ph type="ftr" sz="quarter" idx="3"/>
          </p:nvPr>
        </p:nvSpPr>
        <p:spPr bwMode="auto">
          <a:xfrm>
            <a:off x="4219200" y="6469199"/>
            <a:ext cx="336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endParaRPr lang="en-GB"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MY"/>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MY"/>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A5DAFF3-D8AD-4446-BB8A-0917341FD398}" type="slidenum">
              <a:rPr lang="en-MY" smtClean="0"/>
              <a:pPr/>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MY"/>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MY"/>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MY"/>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A5DAFF3-D8AD-4446-BB8A-0917341FD398}" type="slidenum">
              <a:rPr lang="en-MY" smtClean="0"/>
              <a:pPr/>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0" y="228599"/>
            <a:ext cx="11567584"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2"/>
              </a:solidFill>
              <a:effectLst/>
              <a:latin typeface="Futura Medium" pitchFamily="18" charset="0"/>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accent2"/>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1208682" y="1312201"/>
            <a:ext cx="10361017" cy="5071137"/>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Box 11" descr="Text Box 11"/>
          <p:cNvSpPr txBox="1">
            <a:spLocks noChangeArrowheads="1"/>
          </p:cNvSpPr>
          <p:nvPr userDrawn="1"/>
        </p:nvSpPr>
        <p:spPr bwMode="auto">
          <a:xfrm>
            <a:off x="1214967" y="6470359"/>
            <a:ext cx="3360000" cy="324000"/>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11"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9670343" y="6469200"/>
            <a:ext cx="144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endParaRPr lang="en-GB" dirty="0"/>
          </a:p>
        </p:txBody>
      </p:sp>
      <p:sp>
        <p:nvSpPr>
          <p:cNvPr id="16" name="Rectangle 5"/>
          <p:cNvSpPr>
            <a:spLocks noGrp="1" noChangeArrowheads="1"/>
          </p:cNvSpPr>
          <p:nvPr>
            <p:ph type="ftr" sz="quarter" idx="3"/>
          </p:nvPr>
        </p:nvSpPr>
        <p:spPr bwMode="auto">
          <a:xfrm>
            <a:off x="4673425" y="6469199"/>
            <a:ext cx="336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4"/>
          <p:cNvSpPr>
            <a:spLocks noChangeArrowheads="1"/>
          </p:cNvSpPr>
          <p:nvPr userDrawn="1"/>
        </p:nvSpPr>
        <p:spPr bwMode="auto">
          <a:xfrm>
            <a:off x="0" y="228599"/>
            <a:ext cx="11567584"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2"/>
              </a:solidFill>
              <a:effectLst/>
              <a:latin typeface="Futura Medium" pitchFamily="18" charset="0"/>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6593417" y="1310400"/>
            <a:ext cx="4976284" cy="5072400"/>
          </a:xfrm>
        </p:spPr>
        <p:txBody>
          <a:bodyPr/>
          <a:lstStyle>
            <a:lvl1pPr marL="0" indent="0">
              <a:spcAft>
                <a:spcPts val="600"/>
              </a:spcAft>
              <a:buClr>
                <a:schemeClr val="accent2"/>
              </a:buClr>
              <a:buSzPct val="85000"/>
              <a:buFont typeface="Wingdings" pitchFamily="2" charset="2"/>
              <a:buNone/>
              <a:defRPr/>
            </a:lvl1pPr>
            <a:lvl2pPr marL="269875" indent="-269875">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
              <a:defRPr sz="2000"/>
            </a:lvl3pPr>
            <a:lvl4pPr marL="635000" indent="-17462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1200790" y="1310400"/>
            <a:ext cx="4984751"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7675" indent="-171450">
              <a:spcAft>
                <a:spcPts val="600"/>
              </a:spcAft>
              <a:buClr>
                <a:schemeClr val="tx1"/>
              </a:buClr>
              <a:buFont typeface="Wingdings" pitchFamily="2" charset="2"/>
              <a:buChar char=""/>
              <a:defRPr sz="2000"/>
            </a:lvl3pPr>
            <a:lvl4pPr marL="635000" indent="-18097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Box 11" descr="Text Box 11"/>
          <p:cNvSpPr txBox="1">
            <a:spLocks noChangeArrowheads="1"/>
          </p:cNvSpPr>
          <p:nvPr userDrawn="1"/>
        </p:nvSpPr>
        <p:spPr bwMode="auto">
          <a:xfrm>
            <a:off x="1214967" y="6470359"/>
            <a:ext cx="3360000" cy="324000"/>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14"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9670343" y="6469200"/>
            <a:ext cx="144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endParaRPr lang="en-GB" dirty="0"/>
          </a:p>
        </p:txBody>
      </p:sp>
      <p:sp>
        <p:nvSpPr>
          <p:cNvPr id="19" name="Rectangle 5"/>
          <p:cNvSpPr>
            <a:spLocks noGrp="1" noChangeArrowheads="1"/>
          </p:cNvSpPr>
          <p:nvPr>
            <p:ph type="ftr" sz="quarter" idx="3"/>
          </p:nvPr>
        </p:nvSpPr>
        <p:spPr bwMode="auto">
          <a:xfrm>
            <a:off x="4673425" y="6469199"/>
            <a:ext cx="336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1205430" y="6267689"/>
            <a:ext cx="4996405" cy="99509"/>
          </a:xfrm>
        </p:spPr>
        <p:txBody>
          <a:bodyPr wrap="square">
            <a:noAutofit/>
          </a:bodyPr>
          <a:lstStyle>
            <a:lvl1pPr>
              <a:defRPr sz="700">
                <a:solidFill>
                  <a:schemeClr val="tx1"/>
                </a:solidFill>
                <a:latin typeface="+mn-lt"/>
              </a:defRPr>
            </a:lvl1pPr>
          </a:lstStyle>
          <a:p>
            <a:pPr lvl="0"/>
            <a:r>
              <a:rPr lang="en-US" dirty="0"/>
              <a:t>CLICK TO EDIT SOURCE</a:t>
            </a:r>
            <a:endParaRPr lang="nl-NL" dirty="0"/>
          </a:p>
        </p:txBody>
      </p:sp>
      <p:sp>
        <p:nvSpPr>
          <p:cNvPr id="31" name="Rectangle 4"/>
          <p:cNvSpPr>
            <a:spLocks noChangeArrowheads="1"/>
          </p:cNvSpPr>
          <p:nvPr userDrawn="1"/>
        </p:nvSpPr>
        <p:spPr bwMode="auto">
          <a:xfrm>
            <a:off x="0" y="228599"/>
            <a:ext cx="11567584"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2"/>
              </a:solidFill>
              <a:effectLst/>
              <a:latin typeface="Futura Medium" pitchFamily="18" charset="0"/>
            </a:endParaRPr>
          </a:p>
        </p:txBody>
      </p:sp>
      <p:sp>
        <p:nvSpPr>
          <p:cNvPr id="32"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accent2"/>
                </a:solidFill>
              </a:defRPr>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1214967" y="4179607"/>
            <a:ext cx="4929600" cy="20403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Click to edit Unit of measure</a:t>
            </a:r>
            <a:endParaRPr lang="nl-NL" dirty="0"/>
          </a:p>
        </p:txBody>
      </p:sp>
      <p:sp>
        <p:nvSpPr>
          <p:cNvPr id="40" name="Content Placeholder 51"/>
          <p:cNvSpPr>
            <a:spLocks noGrp="1"/>
          </p:cNvSpPr>
          <p:nvPr>
            <p:ph sz="quarter" idx="46" hasCustomPrompt="1"/>
          </p:nvPr>
        </p:nvSpPr>
        <p:spPr>
          <a:xfrm>
            <a:off x="1214967" y="3844644"/>
            <a:ext cx="4929600" cy="20403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CHART TITLE APPEARS HERE</a:t>
            </a:r>
            <a:endParaRPr lang="nl-NL" dirty="0"/>
          </a:p>
        </p:txBody>
      </p:sp>
      <p:cxnSp>
        <p:nvCxnSpPr>
          <p:cNvPr id="41" name="Straight Connector 40"/>
          <p:cNvCxnSpPr/>
          <p:nvPr userDrawn="1"/>
        </p:nvCxnSpPr>
        <p:spPr>
          <a:xfrm flipV="1">
            <a:off x="1214967" y="4122457"/>
            <a:ext cx="49296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1214967" y="4436263"/>
            <a:ext cx="4929600" cy="1703279"/>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a:off x="1205428" y="5944860"/>
            <a:ext cx="49296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1214967" y="1654176"/>
            <a:ext cx="4929600" cy="20403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Click to edit Unit of measure</a:t>
            </a:r>
            <a:endParaRPr lang="nl-NL" dirty="0"/>
          </a:p>
        </p:txBody>
      </p:sp>
      <p:sp>
        <p:nvSpPr>
          <p:cNvPr id="100" name="Content Placeholder 51"/>
          <p:cNvSpPr>
            <a:spLocks noGrp="1"/>
          </p:cNvSpPr>
          <p:nvPr>
            <p:ph sz="quarter" idx="55" hasCustomPrompt="1"/>
          </p:nvPr>
        </p:nvSpPr>
        <p:spPr>
          <a:xfrm>
            <a:off x="1214967" y="1319213"/>
            <a:ext cx="4929600" cy="20403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CHART TITLE APPEARS HERE</a:t>
            </a:r>
            <a:endParaRPr lang="nl-NL" dirty="0"/>
          </a:p>
        </p:txBody>
      </p:sp>
      <p:cxnSp>
        <p:nvCxnSpPr>
          <p:cNvPr id="101" name="Straight Connector 100"/>
          <p:cNvCxnSpPr/>
          <p:nvPr userDrawn="1"/>
        </p:nvCxnSpPr>
        <p:spPr>
          <a:xfrm flipV="1">
            <a:off x="1214967" y="1597026"/>
            <a:ext cx="49296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1214967" y="1910832"/>
            <a:ext cx="4929600" cy="1703279"/>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a:off x="1205428" y="3419429"/>
            <a:ext cx="49296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620933" y="4179607"/>
            <a:ext cx="4929600" cy="20403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Click to edit Unit of measure</a:t>
            </a:r>
            <a:endParaRPr lang="nl-NL" dirty="0"/>
          </a:p>
        </p:txBody>
      </p:sp>
      <p:sp>
        <p:nvSpPr>
          <p:cNvPr id="105" name="Content Placeholder 51"/>
          <p:cNvSpPr>
            <a:spLocks noGrp="1"/>
          </p:cNvSpPr>
          <p:nvPr>
            <p:ph sz="quarter" idx="58" hasCustomPrompt="1"/>
          </p:nvPr>
        </p:nvSpPr>
        <p:spPr>
          <a:xfrm>
            <a:off x="6620933" y="3844644"/>
            <a:ext cx="4929600" cy="20403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CHART TITLE APPEARS HERE</a:t>
            </a:r>
            <a:endParaRPr lang="nl-NL" dirty="0"/>
          </a:p>
        </p:txBody>
      </p:sp>
      <p:cxnSp>
        <p:nvCxnSpPr>
          <p:cNvPr id="106" name="Straight Connector 105"/>
          <p:cNvCxnSpPr/>
          <p:nvPr userDrawn="1"/>
        </p:nvCxnSpPr>
        <p:spPr>
          <a:xfrm flipV="1">
            <a:off x="6620933" y="4122457"/>
            <a:ext cx="49296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620933" y="4436263"/>
            <a:ext cx="4929600" cy="1703279"/>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a:off x="6611395" y="5944860"/>
            <a:ext cx="49296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620933" y="1654176"/>
            <a:ext cx="4929600" cy="20403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Click to edit Unit of measure</a:t>
            </a:r>
            <a:endParaRPr lang="nl-NL" dirty="0"/>
          </a:p>
        </p:txBody>
      </p:sp>
      <p:sp>
        <p:nvSpPr>
          <p:cNvPr id="110" name="Content Placeholder 51"/>
          <p:cNvSpPr>
            <a:spLocks noGrp="1"/>
          </p:cNvSpPr>
          <p:nvPr>
            <p:ph sz="quarter" idx="61" hasCustomPrompt="1"/>
          </p:nvPr>
        </p:nvSpPr>
        <p:spPr>
          <a:xfrm>
            <a:off x="6620933" y="1319213"/>
            <a:ext cx="4929600" cy="20403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CHART TITLE APPEARS HERE</a:t>
            </a:r>
            <a:endParaRPr lang="nl-NL" dirty="0"/>
          </a:p>
        </p:txBody>
      </p:sp>
      <p:cxnSp>
        <p:nvCxnSpPr>
          <p:cNvPr id="111" name="Straight Connector 110"/>
          <p:cNvCxnSpPr/>
          <p:nvPr userDrawn="1"/>
        </p:nvCxnSpPr>
        <p:spPr>
          <a:xfrm flipV="1">
            <a:off x="6620933" y="1597026"/>
            <a:ext cx="49296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620933" y="1910832"/>
            <a:ext cx="4929600" cy="1703279"/>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611395" y="3419429"/>
            <a:ext cx="49296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Box 11" descr="Text Box 11"/>
          <p:cNvSpPr txBox="1">
            <a:spLocks noChangeArrowheads="1"/>
          </p:cNvSpPr>
          <p:nvPr userDrawn="1"/>
        </p:nvSpPr>
        <p:spPr bwMode="auto">
          <a:xfrm>
            <a:off x="1214967" y="6470359"/>
            <a:ext cx="3360000" cy="324000"/>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34"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5" name="Rectangle 4" descr="Rectangle 4"/>
          <p:cNvSpPr>
            <a:spLocks noGrp="1" noChangeArrowheads="1"/>
          </p:cNvSpPr>
          <p:nvPr>
            <p:ph type="dt" sz="half" idx="2"/>
          </p:nvPr>
        </p:nvSpPr>
        <p:spPr bwMode="auto">
          <a:xfrm>
            <a:off x="9670343" y="6469200"/>
            <a:ext cx="144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endParaRPr lang="en-GB" dirty="0"/>
          </a:p>
        </p:txBody>
      </p:sp>
      <p:sp>
        <p:nvSpPr>
          <p:cNvPr id="37" name="Rectangle 5"/>
          <p:cNvSpPr>
            <a:spLocks noGrp="1" noChangeArrowheads="1"/>
          </p:cNvSpPr>
          <p:nvPr>
            <p:ph type="ftr" sz="quarter" idx="3"/>
          </p:nvPr>
        </p:nvSpPr>
        <p:spPr bwMode="auto">
          <a:xfrm>
            <a:off x="4673425" y="6469199"/>
            <a:ext cx="336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p:cNvGrpSpPr/>
          <p:nvPr userDrawn="1"/>
        </p:nvGrpSpPr>
        <p:grpSpPr>
          <a:xfrm>
            <a:off x="1200000" y="648001"/>
            <a:ext cx="9840000" cy="5633999"/>
            <a:chOff x="900000" y="648000"/>
            <a:chExt cx="7380000" cy="5633999"/>
          </a:xfrm>
        </p:grpSpPr>
        <p:sp>
          <p:nvSpPr>
            <p:cNvPr id="15" name="Rectangle 4"/>
            <p:cNvSpPr>
              <a:spLocks noChangeArrowheads="1"/>
            </p:cNvSpPr>
            <p:nvPr userDrawn="1"/>
          </p:nvSpPr>
          <p:spPr bwMode="auto">
            <a:xfrm flipH="1">
              <a:off x="900000" y="1367999"/>
              <a:ext cx="6661152" cy="4914000"/>
            </a:xfrm>
            <a:prstGeom prst="rect">
              <a:avLst/>
            </a:prstGeom>
            <a:solidFill>
              <a:schemeClr val="accent1">
                <a:lumMod val="40000"/>
                <a:lumOff val="60000"/>
              </a:schemeClr>
            </a:solidFill>
            <a:ln w="9525">
              <a:noFill/>
              <a:miter lim="800000"/>
              <a:headEnd/>
              <a:tailEnd/>
            </a:ln>
            <a:effectLst/>
          </p:spPr>
          <p:txBody>
            <a:bodyPr wrap="none" anchor="ctr"/>
            <a:lstStyle/>
            <a:p>
              <a:endParaRPr lang="en-GB" sz="1800" noProof="0"/>
            </a:p>
          </p:txBody>
        </p:sp>
        <p:sp>
          <p:nvSpPr>
            <p:cNvPr id="21" name="Rectangle 4"/>
            <p:cNvSpPr>
              <a:spLocks noChangeArrowheads="1"/>
            </p:cNvSpPr>
            <p:nvPr userDrawn="1"/>
          </p:nvSpPr>
          <p:spPr bwMode="auto">
            <a:xfrm flipH="1">
              <a:off x="1620000" y="648000"/>
              <a:ext cx="6660000" cy="4914000"/>
            </a:xfrm>
            <a:prstGeom prst="rect">
              <a:avLst/>
            </a:prstGeom>
            <a:solidFill>
              <a:schemeClr val="accent1">
                <a:lumMod val="60000"/>
                <a:lumOff val="40000"/>
              </a:schemeClr>
            </a:solidFill>
            <a:ln w="9525">
              <a:noFill/>
              <a:miter lim="800000"/>
              <a:headEnd/>
              <a:tailEnd/>
            </a:ln>
            <a:effectLst/>
          </p:spPr>
          <p:txBody>
            <a:bodyPr wrap="none" anchor="ctr"/>
            <a:lstStyle/>
            <a:p>
              <a:endParaRPr lang="en-GB" sz="1800" noProof="0"/>
            </a:p>
          </p:txBody>
        </p:sp>
        <p:sp>
          <p:nvSpPr>
            <p:cNvPr id="22"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endParaRPr lang="en-GB" sz="1800" noProof="0"/>
            </a:p>
          </p:txBody>
        </p:sp>
      </p:grpSp>
      <p:sp>
        <p:nvSpPr>
          <p:cNvPr id="18" name="Title 1"/>
          <p:cNvSpPr>
            <a:spLocks noGrp="1"/>
          </p:cNvSpPr>
          <p:nvPr>
            <p:ph type="title"/>
          </p:nvPr>
        </p:nvSpPr>
        <p:spPr>
          <a:xfrm>
            <a:off x="2376093" y="3198784"/>
            <a:ext cx="7471291" cy="1362075"/>
          </a:xfrm>
          <a:prstGeom prst="rect">
            <a:avLst/>
          </a:prstGeom>
        </p:spPr>
        <p:txBody>
          <a:bodyPr lIns="0" tIns="0" rIns="0" bIns="0"/>
          <a:lstStyle>
            <a:lvl1pPr algn="l">
              <a:defRPr sz="1600" b="0" cap="none" baseline="0">
                <a:solidFill>
                  <a:schemeClr val="tx1"/>
                </a:solidFill>
                <a:latin typeface="+mn-lt"/>
              </a:defRPr>
            </a:lvl1pPr>
          </a:lstStyle>
          <a:p>
            <a:r>
              <a:rPr lang="en-US"/>
              <a:t>Click to edit Master title style</a:t>
            </a:r>
            <a:endParaRPr lang="en-MY" dirty="0"/>
          </a:p>
        </p:txBody>
      </p:sp>
      <p:sp>
        <p:nvSpPr>
          <p:cNvPr id="25" name="Text Placeholder 2"/>
          <p:cNvSpPr>
            <a:spLocks noGrp="1"/>
          </p:cNvSpPr>
          <p:nvPr>
            <p:ph type="body" idx="1"/>
          </p:nvPr>
        </p:nvSpPr>
        <p:spPr>
          <a:xfrm>
            <a:off x="2376093" y="2379407"/>
            <a:ext cx="7471291" cy="741600"/>
          </a:xfrm>
          <a:prstGeom prst="rect">
            <a:avLst/>
          </a:prstGeom>
        </p:spPr>
        <p:txBody>
          <a:bodyPr lIns="0" tIns="0" rIns="0" bIns="0" anchor="t" anchorCtr="0"/>
          <a:lstStyle>
            <a:lvl1pPr marL="0" indent="0">
              <a:buNone/>
              <a:defRPr sz="2400" b="1" cap="all" baseline="0">
                <a:solidFill>
                  <a:schemeClr val="accent2"/>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34" name="Text Placeholder 13"/>
          <p:cNvSpPr>
            <a:spLocks noGrp="1"/>
          </p:cNvSpPr>
          <p:nvPr>
            <p:ph type="body" sz="quarter" idx="13" hasCustomPrompt="1"/>
          </p:nvPr>
        </p:nvSpPr>
        <p:spPr>
          <a:xfrm>
            <a:off x="2376094" y="1415008"/>
            <a:ext cx="2990836"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a:t>0.0</a:t>
            </a:r>
          </a:p>
        </p:txBody>
      </p:sp>
      <p:sp>
        <p:nvSpPr>
          <p:cNvPr id="12" name="Text Box 11" descr="Text Box 11"/>
          <p:cNvSpPr txBox="1">
            <a:spLocks noChangeArrowheads="1"/>
          </p:cNvSpPr>
          <p:nvPr userDrawn="1"/>
        </p:nvSpPr>
        <p:spPr bwMode="auto">
          <a:xfrm>
            <a:off x="1214967" y="6470359"/>
            <a:ext cx="3360000" cy="324000"/>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16"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4" descr="Rectangle 4"/>
          <p:cNvSpPr>
            <a:spLocks noGrp="1" noChangeArrowheads="1"/>
          </p:cNvSpPr>
          <p:nvPr>
            <p:ph type="dt" sz="half" idx="2"/>
          </p:nvPr>
        </p:nvSpPr>
        <p:spPr bwMode="auto">
          <a:xfrm>
            <a:off x="9670343" y="6469200"/>
            <a:ext cx="144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endParaRPr lang="en-GB" dirty="0"/>
          </a:p>
        </p:txBody>
      </p:sp>
      <p:sp>
        <p:nvSpPr>
          <p:cNvPr id="20" name="Rectangle 5"/>
          <p:cNvSpPr>
            <a:spLocks noGrp="1" noChangeArrowheads="1"/>
          </p:cNvSpPr>
          <p:nvPr>
            <p:ph type="ftr" sz="quarter" idx="3"/>
          </p:nvPr>
        </p:nvSpPr>
        <p:spPr bwMode="auto">
          <a:xfrm>
            <a:off x="4673425" y="6469199"/>
            <a:ext cx="336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0" y="228599"/>
            <a:ext cx="12192000" cy="516467"/>
          </a:xfrm>
          <a:prstGeom prst="rect">
            <a:avLst/>
          </a:prstGeom>
          <a:no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2"/>
              </a:solidFill>
              <a:effectLst/>
              <a:latin typeface="Futura Medium" pitchFamily="18" charset="0"/>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accent2"/>
                </a:solidFill>
              </a:defRPr>
            </a:lvl1pPr>
          </a:lstStyle>
          <a:p>
            <a:pPr lvl="0"/>
            <a:r>
              <a:rPr lang="en-US"/>
              <a:t>Click to edit Master title style</a:t>
            </a:r>
            <a:endParaRPr lang="en-US" dirty="0"/>
          </a:p>
        </p:txBody>
      </p:sp>
      <p:sp>
        <p:nvSpPr>
          <p:cNvPr id="8" name="Text Box 11" descr="Text Box 11"/>
          <p:cNvSpPr txBox="1">
            <a:spLocks noChangeArrowheads="1"/>
          </p:cNvSpPr>
          <p:nvPr userDrawn="1"/>
        </p:nvSpPr>
        <p:spPr bwMode="auto">
          <a:xfrm>
            <a:off x="1214967" y="6470359"/>
            <a:ext cx="3360000" cy="324000"/>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9"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Rectangle 4" descr="Rectangle 4"/>
          <p:cNvSpPr>
            <a:spLocks noGrp="1" noChangeArrowheads="1"/>
          </p:cNvSpPr>
          <p:nvPr>
            <p:ph type="dt" sz="half" idx="2"/>
          </p:nvPr>
        </p:nvSpPr>
        <p:spPr bwMode="auto">
          <a:xfrm>
            <a:off x="9670343" y="6469200"/>
            <a:ext cx="144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endParaRPr lang="en-GB" dirty="0"/>
          </a:p>
        </p:txBody>
      </p:sp>
      <p:sp>
        <p:nvSpPr>
          <p:cNvPr id="15" name="Rectangle 5"/>
          <p:cNvSpPr>
            <a:spLocks noGrp="1" noChangeArrowheads="1"/>
          </p:cNvSpPr>
          <p:nvPr>
            <p:ph type="ftr" sz="quarter" idx="3"/>
          </p:nvPr>
        </p:nvSpPr>
        <p:spPr bwMode="auto">
          <a:xfrm>
            <a:off x="4673425" y="6469199"/>
            <a:ext cx="336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1" name="Group 10"/>
          <p:cNvGrpSpPr/>
          <p:nvPr userDrawn="1"/>
        </p:nvGrpSpPr>
        <p:grpSpPr>
          <a:xfrm>
            <a:off x="1200000" y="648001"/>
            <a:ext cx="9840000" cy="5633999"/>
            <a:chOff x="900000" y="648000"/>
            <a:chExt cx="7380000" cy="5633999"/>
          </a:xfrm>
        </p:grpSpPr>
        <p:sp>
          <p:nvSpPr>
            <p:cNvPr id="12" name="Rectangle 4"/>
            <p:cNvSpPr>
              <a:spLocks noChangeArrowheads="1"/>
            </p:cNvSpPr>
            <p:nvPr userDrawn="1"/>
          </p:nvSpPr>
          <p:spPr bwMode="auto">
            <a:xfrm flipH="1">
              <a:off x="900000" y="1367999"/>
              <a:ext cx="6661152" cy="4914000"/>
            </a:xfrm>
            <a:prstGeom prst="rect">
              <a:avLst/>
            </a:prstGeom>
            <a:solidFill>
              <a:srgbClr val="FCEC8B"/>
            </a:solidFill>
            <a:ln w="9525">
              <a:noFill/>
              <a:miter lim="800000"/>
              <a:headEnd/>
              <a:tailEnd/>
            </a:ln>
            <a:effectLst/>
          </p:spPr>
          <p:txBody>
            <a:bodyPr wrap="none" anchor="ctr"/>
            <a:lstStyle/>
            <a:p>
              <a:endParaRPr lang="en-MY" sz="1800"/>
            </a:p>
          </p:txBody>
        </p:sp>
        <p:sp>
          <p:nvSpPr>
            <p:cNvPr id="16" name="Rectangle 4"/>
            <p:cNvSpPr>
              <a:spLocks noChangeArrowheads="1"/>
            </p:cNvSpPr>
            <p:nvPr userDrawn="1"/>
          </p:nvSpPr>
          <p:spPr bwMode="auto">
            <a:xfrm flipH="1">
              <a:off x="1620000" y="648000"/>
              <a:ext cx="6660000" cy="4914000"/>
            </a:xfrm>
            <a:prstGeom prst="rect">
              <a:avLst/>
            </a:prstGeom>
            <a:solidFill>
              <a:srgbClr val="FAE374"/>
            </a:solidFill>
            <a:ln w="9525">
              <a:noFill/>
              <a:miter lim="800000"/>
              <a:headEnd/>
              <a:tailEnd/>
            </a:ln>
            <a:effectLst/>
          </p:spPr>
          <p:txBody>
            <a:bodyPr wrap="none" anchor="ctr"/>
            <a:lstStyle/>
            <a:p>
              <a:endParaRPr lang="en-MY" sz="1800"/>
            </a:p>
          </p:txBody>
        </p:sp>
        <p:sp>
          <p:nvSpPr>
            <p:cNvPr id="18"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endParaRPr lang="en-MY" sz="1800"/>
            </a:p>
          </p:txBody>
        </p:sp>
      </p:grpSp>
      <p:sp>
        <p:nvSpPr>
          <p:cNvPr id="34" name="Text Placeholder 13"/>
          <p:cNvSpPr>
            <a:spLocks noGrp="1"/>
          </p:cNvSpPr>
          <p:nvPr>
            <p:ph type="body" sz="quarter" idx="13" hasCustomPrompt="1"/>
          </p:nvPr>
        </p:nvSpPr>
        <p:spPr>
          <a:xfrm>
            <a:off x="2376094" y="1415008"/>
            <a:ext cx="2990836"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a:t>Q &amp; A</a:t>
            </a:r>
          </a:p>
        </p:txBody>
      </p:sp>
      <p:sp>
        <p:nvSpPr>
          <p:cNvPr id="10" name="Text Box 11" descr="Text Box 11"/>
          <p:cNvSpPr txBox="1">
            <a:spLocks noChangeArrowheads="1"/>
          </p:cNvSpPr>
          <p:nvPr userDrawn="1"/>
        </p:nvSpPr>
        <p:spPr bwMode="auto">
          <a:xfrm>
            <a:off x="1214967" y="6470359"/>
            <a:ext cx="3360000" cy="324000"/>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14"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9670343" y="6469200"/>
            <a:ext cx="144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endParaRPr lang="en-GB" dirty="0"/>
          </a:p>
        </p:txBody>
      </p:sp>
      <p:sp>
        <p:nvSpPr>
          <p:cNvPr id="17" name="Rectangle 5"/>
          <p:cNvSpPr>
            <a:spLocks noGrp="1" noChangeArrowheads="1"/>
          </p:cNvSpPr>
          <p:nvPr>
            <p:ph type="ftr" sz="quarter" idx="3"/>
          </p:nvPr>
        </p:nvSpPr>
        <p:spPr bwMode="auto">
          <a:xfrm>
            <a:off x="4673425" y="6469199"/>
            <a:ext cx="336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Box 11" descr="Text Box 11"/>
          <p:cNvSpPr txBox="1">
            <a:spLocks noChangeArrowheads="1"/>
          </p:cNvSpPr>
          <p:nvPr userDrawn="1"/>
        </p:nvSpPr>
        <p:spPr bwMode="auto">
          <a:xfrm>
            <a:off x="1214967" y="6470359"/>
            <a:ext cx="3360000" cy="324000"/>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10"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9670343" y="6469200"/>
            <a:ext cx="144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endParaRPr lang="en-GB" dirty="0"/>
          </a:p>
        </p:txBody>
      </p:sp>
      <p:sp>
        <p:nvSpPr>
          <p:cNvPr id="12" name="Rectangle 5"/>
          <p:cNvSpPr>
            <a:spLocks noGrp="1" noChangeArrowheads="1"/>
          </p:cNvSpPr>
          <p:nvPr>
            <p:ph type="ftr" sz="quarter" idx="3"/>
          </p:nvPr>
        </p:nvSpPr>
        <p:spPr bwMode="auto">
          <a:xfrm>
            <a:off x="4673425" y="6469199"/>
            <a:ext cx="336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Mandatory)">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9144000" cy="685800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3" name="Picture 2" descr="Shell-2010-Pecten-RGBpc.wmf"/>
            <p:cNvPicPr>
              <a:picLocks noChangeAspect="1"/>
            </p:cNvPicPr>
            <p:nvPr userDrawn="1"/>
          </p:nvPicPr>
          <p:blipFill>
            <a:blip r:embed="rId2" cstate="print"/>
            <a:stretch>
              <a:fillRect/>
            </a:stretch>
          </p:blipFill>
          <p:spPr>
            <a:xfrm>
              <a:off x="3418626" y="2285524"/>
              <a:ext cx="2340000" cy="2170570"/>
            </a:xfrm>
            <a:prstGeom prst="rect">
              <a:avLst/>
            </a:prstGeom>
          </p:spPr>
        </p:pic>
      </p:gr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1212939" y="1310400"/>
            <a:ext cx="10329568" cy="50713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p:txBody>
      </p:sp>
      <p:sp>
        <p:nvSpPr>
          <p:cNvPr id="16" name="Rectangle 2"/>
          <p:cNvSpPr>
            <a:spLocks noGrp="1" noChangeArrowheads="1"/>
          </p:cNvSpPr>
          <p:nvPr>
            <p:ph type="title"/>
          </p:nvPr>
        </p:nvSpPr>
        <p:spPr bwMode="auto">
          <a:xfrm>
            <a:off x="1200150" y="295254"/>
            <a:ext cx="10267951" cy="41910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93" r:id="rId2"/>
    <p:sldLayoutId id="2147483667" r:id="rId3"/>
    <p:sldLayoutId id="2147483694" r:id="rId4"/>
    <p:sldLayoutId id="2147483680" r:id="rId5"/>
    <p:sldLayoutId id="2147483678" r:id="rId6"/>
    <p:sldLayoutId id="2147483681" r:id="rId7"/>
    <p:sldLayoutId id="2147483682" r:id="rId8"/>
    <p:sldLayoutId id="2147483683" r:id="rId9"/>
    <p:sldLayoutId id="2147483695" r:id="rId10"/>
    <p:sldLayoutId id="2147483696" r:id="rId11"/>
  </p:sldLayoutIdLst>
  <p:transition>
    <p:fade/>
  </p:transition>
  <p:hf hdr="0" ftr="0" dt="0"/>
  <p:txStyles>
    <p:titleStyle>
      <a:lvl1pPr algn="l" defTabSz="914400" rtl="0" eaLnBrk="1" latinLnBrk="0" hangingPunct="1">
        <a:spcBef>
          <a:spcPct val="0"/>
        </a:spcBef>
        <a:buNone/>
        <a:defRPr sz="2400" b="1" kern="1200" cap="none" baseline="0">
          <a:solidFill>
            <a:schemeClr val="accent2"/>
          </a:solidFill>
          <a:latin typeface="+mj-lt"/>
          <a:ea typeface="+mj-ea"/>
          <a:cs typeface="+mj-cs"/>
        </a:defRPr>
      </a:lvl1pPr>
    </p:titleStyle>
    <p:bodyStyle>
      <a:lvl1pPr marL="0" indent="0" algn="l" defTabSz="268288" rtl="0" eaLnBrk="1" latinLnBrk="0" hangingPunct="1">
        <a:lnSpc>
          <a:spcPct val="120000"/>
        </a:lnSpc>
        <a:spcBef>
          <a:spcPts val="0"/>
        </a:spcBef>
        <a:spcAft>
          <a:spcPts val="600"/>
        </a:spcAft>
        <a:buClr>
          <a:schemeClr val="accent2"/>
        </a:buClr>
        <a:buSzPct val="85000"/>
        <a:buFont typeface="Wingdings" pitchFamily="2" charset="2"/>
        <a:buNone/>
        <a:defRPr sz="2000" kern="1200" baseline="0">
          <a:solidFill>
            <a:schemeClr val="tx1"/>
          </a:solidFill>
          <a:latin typeface="+mn-lt"/>
          <a:ea typeface="+mn-ea"/>
          <a:cs typeface="+mn-cs"/>
        </a:defRPr>
      </a:lvl1pPr>
      <a:lvl2pPr marL="269875" indent="-269875" algn="l" defTabSz="268288" rtl="0" eaLnBrk="1" latinLnBrk="0" hangingPunct="1">
        <a:lnSpc>
          <a:spcPct val="120000"/>
        </a:lnSpc>
        <a:spcBef>
          <a:spcPts val="0"/>
        </a:spcBef>
        <a:spcAft>
          <a:spcPts val="600"/>
        </a:spcAft>
        <a:buClr>
          <a:schemeClr val="accent2"/>
        </a:buClr>
        <a:buSzPct val="85000"/>
        <a:buFont typeface="Wingdings" pitchFamily="2" charset="2"/>
        <a:buChar char="n"/>
        <a:defRPr sz="2000" b="0" kern="1200">
          <a:solidFill>
            <a:schemeClr val="tx1"/>
          </a:solidFill>
          <a:latin typeface="+mn-lt"/>
          <a:ea typeface="+mn-ea"/>
          <a:cs typeface="+mn-cs"/>
        </a:defRPr>
      </a:lvl2pPr>
      <a:lvl3pPr marL="454025" indent="-184150" algn="l" defTabSz="268288" rtl="0" eaLnBrk="1" latinLnBrk="0" hangingPunct="1">
        <a:lnSpc>
          <a:spcPct val="120000"/>
        </a:lnSpc>
        <a:spcBef>
          <a:spcPts val="0"/>
        </a:spcBef>
        <a:spcAft>
          <a:spcPts val="600"/>
        </a:spcAft>
        <a:buClr>
          <a:schemeClr val="tx1"/>
        </a:buClr>
        <a:buSzPct val="75000"/>
        <a:buFont typeface="Wingdings" pitchFamily="2" charset="2"/>
        <a:buChar char=""/>
        <a:defRPr sz="2000" b="0" kern="1200">
          <a:solidFill>
            <a:schemeClr val="tx1"/>
          </a:solidFill>
          <a:latin typeface="+mn-lt"/>
          <a:ea typeface="+mn-ea"/>
          <a:cs typeface="+mn-cs"/>
        </a:defRPr>
      </a:lvl3pPr>
      <a:lvl4pPr marL="631825"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600" b="0" kern="1200" baseline="0">
          <a:solidFill>
            <a:schemeClr val="tx1"/>
          </a:solidFill>
          <a:latin typeface="+mn-lt"/>
          <a:ea typeface="+mn-ea"/>
          <a:cs typeface="+mn-cs"/>
        </a:defRPr>
      </a:lvl4pPr>
      <a:lvl5pPr marL="811213" indent="-173038" algn="l" defTabSz="268288" rtl="0" eaLnBrk="1" latinLnBrk="0" hangingPunct="1">
        <a:lnSpc>
          <a:spcPct val="120000"/>
        </a:lnSpc>
        <a:spcBef>
          <a:spcPts val="0"/>
        </a:spcBef>
        <a:spcAft>
          <a:spcPts val="600"/>
        </a:spcAft>
        <a:buClr>
          <a:schemeClr val="tx1"/>
        </a:buClr>
        <a:buSzPct val="75000"/>
        <a:buFont typeface="Wingdings" pitchFamily="2" charset="2"/>
        <a:buChar char=""/>
        <a:defRPr sz="1400" kern="1200">
          <a:solidFill>
            <a:schemeClr val="tx1"/>
          </a:solidFill>
          <a:latin typeface="+mn-lt"/>
          <a:ea typeface="+mn-ea"/>
          <a:cs typeface="+mn-cs"/>
        </a:defRPr>
      </a:lvl5pPr>
      <a:lvl6pPr marL="989013"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2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78" y="28096"/>
            <a:ext cx="15955622" cy="380999"/>
          </a:xfrm>
        </p:spPr>
        <p:txBody>
          <a:bodyPr/>
          <a:lstStyle/>
          <a:p>
            <a:r>
              <a:rPr lang="en-US" dirty="0">
                <a:solidFill>
                  <a:schemeClr val="dk1"/>
                </a:solidFill>
                <a:latin typeface="Calibri" pitchFamily="34" charset="0"/>
              </a:rPr>
              <a:t>Project Name: Increase PHC RA Occupancy </a:t>
            </a:r>
            <a:endParaRPr lang="en-GB" dirty="0">
              <a:solidFill>
                <a:schemeClr val="tx1">
                  <a:lumMod val="75000"/>
                </a:schemeClr>
              </a:solidFill>
              <a:latin typeface="Calibri" pitchFamily="34" charset="0"/>
            </a:endParaRPr>
          </a:p>
        </p:txBody>
      </p:sp>
      <p:sp>
        <p:nvSpPr>
          <p:cNvPr id="3" name="Slide Number Placeholder 2"/>
          <p:cNvSpPr>
            <a:spLocks noGrp="1"/>
          </p:cNvSpPr>
          <p:nvPr>
            <p:ph type="sldNum" sz="quarter" idx="4"/>
          </p:nvPr>
        </p:nvSpPr>
        <p:spPr>
          <a:xfrm>
            <a:off x="11172351" y="6165558"/>
            <a:ext cx="355564" cy="169277"/>
          </a:xfrm>
        </p:spPr>
        <p:txBody>
          <a:bodyPr/>
          <a:lstStyle/>
          <a:p>
            <a:fld id="{D32BAE6A-B452-4007-8177-56DD051636F9}" type="slidenum">
              <a:rPr lang="en-GB" smtClean="0"/>
              <a:pPr/>
              <a:t>1</a:t>
            </a:fld>
            <a:endParaRPr lang="en-GB" dirty="0"/>
          </a:p>
        </p:txBody>
      </p:sp>
      <p:sp>
        <p:nvSpPr>
          <p:cNvPr id="11" name="Title 1">
            <a:extLst>
              <a:ext uri="{FF2B5EF4-FFF2-40B4-BE49-F238E27FC236}">
                <a16:creationId xmlns:a16="http://schemas.microsoft.com/office/drawing/2014/main" id="{5632AE45-ACB9-4580-8C91-71B9F522709B}"/>
              </a:ext>
            </a:extLst>
          </p:cNvPr>
          <p:cNvSpPr txBox="1">
            <a:spLocks/>
          </p:cNvSpPr>
          <p:nvPr/>
        </p:nvSpPr>
        <p:spPr bwMode="auto">
          <a:xfrm>
            <a:off x="8306935" y="28096"/>
            <a:ext cx="3838687" cy="33289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sz="2400" b="1" kern="1200" cap="none" baseline="0">
                <a:solidFill>
                  <a:schemeClr val="accent2"/>
                </a:solidFill>
                <a:latin typeface="+mj-lt"/>
                <a:ea typeface="+mj-ea"/>
                <a:cs typeface="+mj-cs"/>
              </a:defRPr>
            </a:lvl1pPr>
          </a:lstStyle>
          <a:p>
            <a:pPr algn="r"/>
            <a:r>
              <a:rPr lang="en-MY" sz="1200" dirty="0">
                <a:solidFill>
                  <a:schemeClr val="tx1">
                    <a:lumMod val="75000"/>
                  </a:schemeClr>
                </a:solidFill>
                <a:latin typeface="Calibri" pitchFamily="34" charset="0"/>
              </a:rPr>
              <a:t>Demand:   </a:t>
            </a:r>
          </a:p>
          <a:p>
            <a:pPr algn="r"/>
            <a:r>
              <a:rPr lang="en-MY" sz="1200" dirty="0">
                <a:solidFill>
                  <a:schemeClr val="tx1">
                    <a:lumMod val="75000"/>
                  </a:schemeClr>
                </a:solidFill>
                <a:latin typeface="Calibri" pitchFamily="34" charset="0"/>
              </a:rPr>
              <a:t>Project:</a:t>
            </a:r>
            <a:endParaRPr lang="en-GB" sz="1200" dirty="0">
              <a:solidFill>
                <a:schemeClr val="tx1">
                  <a:lumMod val="75000"/>
                </a:schemeClr>
              </a:solidFill>
              <a:latin typeface="Calibri" pitchFamily="34" charset="0"/>
            </a:endParaRPr>
          </a:p>
        </p:txBody>
      </p:sp>
      <p:graphicFrame>
        <p:nvGraphicFramePr>
          <p:cNvPr id="9" name="Table 8">
            <a:extLst>
              <a:ext uri="{FF2B5EF4-FFF2-40B4-BE49-F238E27FC236}">
                <a16:creationId xmlns:a16="http://schemas.microsoft.com/office/drawing/2014/main" id="{20273E2A-635E-4743-9523-7BF4694727A3}"/>
              </a:ext>
            </a:extLst>
          </p:cNvPr>
          <p:cNvGraphicFramePr>
            <a:graphicFrameLocks noGrp="1"/>
          </p:cNvGraphicFramePr>
          <p:nvPr>
            <p:extLst>
              <p:ext uri="{D42A27DB-BD31-4B8C-83A1-F6EECF244321}">
                <p14:modId xmlns:p14="http://schemas.microsoft.com/office/powerpoint/2010/main" val="4053219967"/>
              </p:ext>
            </p:extLst>
          </p:nvPr>
        </p:nvGraphicFramePr>
        <p:xfrm>
          <a:off x="68531" y="409094"/>
          <a:ext cx="3943794" cy="5726848"/>
        </p:xfrm>
        <a:graphic>
          <a:graphicData uri="http://schemas.openxmlformats.org/drawingml/2006/table">
            <a:tbl>
              <a:tblPr firstRow="1" bandRow="1">
                <a:tableStyleId>{5C22544A-7EE6-4342-B048-85BDC9FD1C3A}</a:tableStyleId>
              </a:tblPr>
              <a:tblGrid>
                <a:gridCol w="3943794">
                  <a:extLst>
                    <a:ext uri="{9D8B030D-6E8A-4147-A177-3AD203B41FA5}">
                      <a16:colId xmlns:a16="http://schemas.microsoft.com/office/drawing/2014/main" val="20000"/>
                    </a:ext>
                  </a:extLst>
                </a:gridCol>
              </a:tblGrid>
              <a:tr h="267637">
                <a:tc>
                  <a:txBody>
                    <a:bodyPr/>
                    <a:lstStyle/>
                    <a:p>
                      <a:pPr algn="just"/>
                      <a:r>
                        <a:rPr lang="en-GB" sz="1200" dirty="0">
                          <a:solidFill>
                            <a:schemeClr val="tx1">
                              <a:lumMod val="75000"/>
                            </a:schemeClr>
                          </a:solidFill>
                          <a:latin typeface="Calibri" pitchFamily="34" charset="0"/>
                          <a:cs typeface="Arial" pitchFamily="34" charset="0"/>
                        </a:rPr>
                        <a:t>BACKGROUND</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12700" cap="flat" cmpd="sng" algn="ctr">
                      <a:solidFill>
                        <a:srgbClr val="F7D117"/>
                      </a:solidFill>
                      <a:prstDash val="solid"/>
                      <a:round/>
                      <a:headEnd type="none" w="med" len="med"/>
                      <a:tailEnd type="none" w="med" len="med"/>
                    </a:lnT>
                    <a:lnB w="12700" cap="flat" cmpd="sng" algn="ctr">
                      <a:solidFill>
                        <a:srgbClr val="F7D117"/>
                      </a:solidFill>
                      <a:prstDash val="solid"/>
                      <a:round/>
                      <a:headEnd type="none" w="med" len="med"/>
                      <a:tailEnd type="none" w="med" len="med"/>
                    </a:lnB>
                  </a:tcPr>
                </a:tc>
                <a:extLst>
                  <a:ext uri="{0D108BD9-81ED-4DB2-BD59-A6C34878D82A}">
                    <a16:rowId xmlns:a16="http://schemas.microsoft.com/office/drawing/2014/main" val="10000"/>
                  </a:ext>
                </a:extLst>
              </a:tr>
              <a:tr h="2364586">
                <a:tc>
                  <a:txBody>
                    <a:bodyPr/>
                    <a:lstStyle/>
                    <a:p>
                      <a:pPr algn="just">
                        <a:spcAft>
                          <a:spcPts val="500"/>
                        </a:spcAft>
                        <a:defRPr/>
                      </a:pPr>
                      <a:r>
                        <a:rPr lang="en-US" sz="1200" dirty="0">
                          <a:cs typeface="Arial" charset="0"/>
                        </a:rPr>
                        <a:t>The occupancy levels in the RA have declined significantly over the years, reaching low levels of 50% as at January 2021. Although there have been attempts to improve the RA occupancy by attracting 3</a:t>
                      </a:r>
                      <a:r>
                        <a:rPr lang="en-US" sz="1200" baseline="30000" dirty="0">
                          <a:cs typeface="Arial" charset="0"/>
                        </a:rPr>
                        <a:t>rd</a:t>
                      </a:r>
                      <a:r>
                        <a:rPr lang="en-US" sz="1200" dirty="0">
                          <a:cs typeface="Arial" charset="0"/>
                        </a:rPr>
                        <a:t> party residents, there is a company view to focus more on SPDC staff. An initial cross functional teamwork began in 2020 led by early career professionals across SPDC and the recommendations were approved </a:t>
                      </a:r>
                      <a:endParaRPr lang="en-GB" sz="1200" dirty="0">
                        <a:cs typeface="Arial" charset="0"/>
                      </a:endParaRPr>
                    </a:p>
                    <a:p>
                      <a:pPr algn="just">
                        <a:spcAft>
                          <a:spcPts val="500"/>
                        </a:spcAft>
                        <a:defRPr/>
                      </a:pPr>
                      <a:r>
                        <a:rPr lang="en-GB" sz="1200" dirty="0">
                          <a:cs typeface="Arial" charset="0"/>
                        </a:rPr>
                        <a:t>There is an opportunity to generate increased revenue for the RA by implementing recommendations on the RA occupancy improvement project and increasing occupancy in the RA by at least USD 0.3 mln by end year 2022.</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12700" cap="flat" cmpd="sng" algn="ctr">
                      <a:solidFill>
                        <a:srgbClr val="F7D117"/>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1013">
                <a:tc>
                  <a:txBody>
                    <a:bodyPr/>
                    <a:lstStyle/>
                    <a:p>
                      <a:pPr algn="l"/>
                      <a:r>
                        <a:rPr lang="en-GB" sz="1200" b="1" kern="1200" dirty="0">
                          <a:solidFill>
                            <a:schemeClr val="tx1">
                              <a:lumMod val="75000"/>
                            </a:schemeClr>
                          </a:solidFill>
                          <a:latin typeface="Calibri" pitchFamily="34" charset="0"/>
                          <a:ea typeface="+mn-ea"/>
                          <a:cs typeface="Arial" pitchFamily="34" charset="0"/>
                        </a:rPr>
                        <a:t>OBJECTIVES</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D117"/>
                    </a:solidFill>
                  </a:tcPr>
                </a:tc>
                <a:extLst>
                  <a:ext uri="{0D108BD9-81ED-4DB2-BD59-A6C34878D82A}">
                    <a16:rowId xmlns:a16="http://schemas.microsoft.com/office/drawing/2014/main" val="10002"/>
                  </a:ext>
                </a:extLst>
              </a:tr>
              <a:tr h="1360490">
                <a:tc>
                  <a:txBody>
                    <a:bodyPr/>
                    <a:lstStyle/>
                    <a:p>
                      <a:pPr marL="0" lvl="1" indent="-171450" algn="just" defTabSz="914400" rtl="0" eaLnBrk="1" latinLnBrk="0" hangingPunct="1">
                        <a:spcAft>
                          <a:spcPts val="500"/>
                        </a:spcAft>
                        <a:buFont typeface="Wingdings" pitchFamily="2" charset="2"/>
                        <a:buChar char="§"/>
                        <a:defRPr/>
                      </a:pPr>
                      <a:r>
                        <a:rPr lang="en-US" sz="1200" kern="1200" dirty="0">
                          <a:solidFill>
                            <a:schemeClr val="dk1"/>
                          </a:solidFill>
                          <a:latin typeface="+mn-lt"/>
                          <a:ea typeface="+mn-ea"/>
                          <a:cs typeface="Arial" charset="0"/>
                        </a:rPr>
                        <a:t>Improve occupancy of the RA up to 70% and more specifically, improve staff occupancy by up to 25%</a:t>
                      </a:r>
                    </a:p>
                    <a:p>
                      <a:pPr marL="0" lvl="1" indent="-171450" algn="just" defTabSz="914400" rtl="0" eaLnBrk="1" latinLnBrk="0" hangingPunct="1">
                        <a:spcAft>
                          <a:spcPts val="500"/>
                        </a:spcAft>
                        <a:buFont typeface="Wingdings" pitchFamily="2" charset="2"/>
                        <a:buChar char="§"/>
                        <a:defRPr/>
                      </a:pPr>
                      <a:r>
                        <a:rPr lang="en-US" sz="1200" kern="1200" dirty="0">
                          <a:solidFill>
                            <a:schemeClr val="dk1"/>
                          </a:solidFill>
                          <a:latin typeface="+mn-lt"/>
                          <a:ea typeface="+mn-ea"/>
                          <a:cs typeface="Arial" charset="0"/>
                        </a:rPr>
                        <a:t>Increase rental receipts for the RA</a:t>
                      </a:r>
                    </a:p>
                    <a:p>
                      <a:pPr marL="0" lvl="1" indent="-171450" algn="just" defTabSz="914400" rtl="0" eaLnBrk="1" latinLnBrk="0" hangingPunct="1">
                        <a:spcAft>
                          <a:spcPts val="500"/>
                        </a:spcAft>
                        <a:buFont typeface="Wingdings" pitchFamily="2" charset="2"/>
                        <a:buChar char="§"/>
                        <a:defRPr/>
                      </a:pPr>
                      <a:r>
                        <a:rPr lang="en-US" sz="1200" kern="1200" dirty="0">
                          <a:solidFill>
                            <a:schemeClr val="dk1"/>
                          </a:solidFill>
                          <a:latin typeface="+mn-lt"/>
                          <a:ea typeface="+mn-ea"/>
                          <a:cs typeface="Arial" charset="0"/>
                        </a:rPr>
                        <a:t>Identify opportunities for reduction in RA operational cost</a:t>
                      </a:r>
                    </a:p>
                    <a:p>
                      <a:pPr marL="0" lvl="1" indent="-171450" algn="just" defTabSz="914400" rtl="0" eaLnBrk="1" latinLnBrk="0" hangingPunct="1">
                        <a:spcAft>
                          <a:spcPts val="500"/>
                        </a:spcAft>
                        <a:buFont typeface="Wingdings" pitchFamily="2" charset="2"/>
                        <a:buChar char="§"/>
                        <a:defRPr/>
                      </a:pPr>
                      <a:endParaRPr lang="en-US" sz="1200" kern="1200" dirty="0">
                        <a:solidFill>
                          <a:schemeClr val="dk1"/>
                        </a:solidFill>
                        <a:latin typeface="+mn-lt"/>
                        <a:ea typeface="+mn-ea"/>
                        <a:cs typeface="Arial" charset="0"/>
                      </a:endParaRP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2662">
                <a:tc>
                  <a:txBody>
                    <a:bodyPr/>
                    <a:lstStyle/>
                    <a:p>
                      <a:pPr algn="just"/>
                      <a:r>
                        <a:rPr lang="en-GB" sz="1200" b="1" kern="1200" dirty="0">
                          <a:solidFill>
                            <a:schemeClr val="tx1">
                              <a:lumMod val="75000"/>
                            </a:schemeClr>
                          </a:solidFill>
                          <a:latin typeface="Calibri" pitchFamily="34" charset="0"/>
                          <a:ea typeface="+mn-ea"/>
                          <a:cs typeface="Arial" pitchFamily="34" charset="0"/>
                        </a:rPr>
                        <a:t>BENEFITS</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D117"/>
                    </a:solidFill>
                  </a:tcPr>
                </a:tc>
                <a:extLst>
                  <a:ext uri="{0D108BD9-81ED-4DB2-BD59-A6C34878D82A}">
                    <a16:rowId xmlns:a16="http://schemas.microsoft.com/office/drawing/2014/main" val="10004"/>
                  </a:ext>
                </a:extLst>
              </a:tr>
              <a:tr h="1041749">
                <a:tc>
                  <a:txBody>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Arial" charset="0"/>
                        </a:rPr>
                        <a:t>Clear process for admittance of 3</a:t>
                      </a:r>
                      <a:r>
                        <a:rPr lang="en-US" sz="1200" kern="1200" baseline="30000" dirty="0">
                          <a:solidFill>
                            <a:schemeClr val="dk1"/>
                          </a:solidFill>
                          <a:latin typeface="+mn-lt"/>
                          <a:ea typeface="+mn-ea"/>
                          <a:cs typeface="Arial" charset="0"/>
                        </a:rPr>
                        <a:t>rd</a:t>
                      </a:r>
                      <a:r>
                        <a:rPr lang="en-US" sz="1200" kern="1200" dirty="0">
                          <a:solidFill>
                            <a:schemeClr val="dk1"/>
                          </a:solidFill>
                          <a:latin typeface="+mn-lt"/>
                          <a:ea typeface="+mn-ea"/>
                          <a:cs typeface="Arial" charset="0"/>
                        </a:rPr>
                        <a:t> party into the RA</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Arial" charset="0"/>
                        </a:rPr>
                        <a:t>Up to </a:t>
                      </a:r>
                      <a:r>
                        <a:rPr lang="en-US" sz="1200" kern="1200">
                          <a:solidFill>
                            <a:schemeClr val="dk1"/>
                          </a:solidFill>
                          <a:latin typeface="+mn-lt"/>
                          <a:ea typeface="+mn-ea"/>
                          <a:cs typeface="Arial" charset="0"/>
                        </a:rPr>
                        <a:t>USD 300k </a:t>
                      </a:r>
                      <a:r>
                        <a:rPr lang="en-US" sz="1200" kern="1200" dirty="0">
                          <a:solidFill>
                            <a:schemeClr val="dk1"/>
                          </a:solidFill>
                          <a:latin typeface="+mn-lt"/>
                          <a:ea typeface="+mn-ea"/>
                          <a:cs typeface="Arial" charset="0"/>
                        </a:rPr>
                        <a:t>additional annual rental income</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Arial" charset="0"/>
                        </a:rPr>
                        <a:t>Improved occupancy in the RA, creating more vibrancy &amp; sense of community within the RA</a:t>
                      </a:r>
                      <a:endParaRPr lang="en-US" sz="950" b="0" i="0" kern="1200" dirty="0">
                        <a:solidFill>
                          <a:schemeClr val="tx1"/>
                        </a:solidFill>
                        <a:effectLst/>
                        <a:latin typeface="Calibri" pitchFamily="34" charset="0"/>
                        <a:ea typeface="+mn-ea"/>
                        <a:cs typeface="Arial" panose="020B0604020202020204" pitchFamily="34" charset="0"/>
                      </a:endParaRP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rgbClr val="F7D11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0101970"/>
                  </a:ext>
                </a:extLst>
              </a:tr>
            </a:tbl>
          </a:graphicData>
        </a:graphic>
      </p:graphicFrame>
      <p:graphicFrame>
        <p:nvGraphicFramePr>
          <p:cNvPr id="14" name="Table 13">
            <a:extLst>
              <a:ext uri="{FF2B5EF4-FFF2-40B4-BE49-F238E27FC236}">
                <a16:creationId xmlns:a16="http://schemas.microsoft.com/office/drawing/2014/main" id="{1DF9930D-BB9C-4204-AC34-16E96A58047F}"/>
              </a:ext>
            </a:extLst>
          </p:cNvPr>
          <p:cNvGraphicFramePr>
            <a:graphicFrameLocks noGrp="1"/>
          </p:cNvGraphicFramePr>
          <p:nvPr>
            <p:extLst>
              <p:ext uri="{D42A27DB-BD31-4B8C-83A1-F6EECF244321}">
                <p14:modId xmlns:p14="http://schemas.microsoft.com/office/powerpoint/2010/main" val="1988352177"/>
              </p:ext>
            </p:extLst>
          </p:nvPr>
        </p:nvGraphicFramePr>
        <p:xfrm>
          <a:off x="4038601" y="409094"/>
          <a:ext cx="3955774" cy="5726848"/>
        </p:xfrm>
        <a:graphic>
          <a:graphicData uri="http://schemas.openxmlformats.org/drawingml/2006/table">
            <a:tbl>
              <a:tblPr firstRow="1" bandRow="1">
                <a:tableStyleId>{5C22544A-7EE6-4342-B048-85BDC9FD1C3A}</a:tableStyleId>
              </a:tblPr>
              <a:tblGrid>
                <a:gridCol w="3955774">
                  <a:extLst>
                    <a:ext uri="{9D8B030D-6E8A-4147-A177-3AD203B41FA5}">
                      <a16:colId xmlns:a16="http://schemas.microsoft.com/office/drawing/2014/main" val="20000"/>
                    </a:ext>
                  </a:extLst>
                </a:gridCol>
              </a:tblGrid>
              <a:tr h="277424">
                <a:tc>
                  <a:txBody>
                    <a:bodyPr/>
                    <a:lstStyle/>
                    <a:p>
                      <a:r>
                        <a:rPr lang="en-GB" sz="1200" dirty="0">
                          <a:solidFill>
                            <a:schemeClr val="tx1">
                              <a:lumMod val="75000"/>
                            </a:schemeClr>
                          </a:solidFill>
                          <a:latin typeface="Calibri" pitchFamily="34" charset="0"/>
                          <a:cs typeface="Arial" pitchFamily="34" charset="0"/>
                        </a:rPr>
                        <a:t>SCOPE</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12700" cap="flat" cmpd="sng" algn="ctr">
                      <a:solidFill>
                        <a:srgbClr val="F7D117"/>
                      </a:solidFill>
                      <a:prstDash val="solid"/>
                      <a:round/>
                      <a:headEnd type="none" w="med" len="med"/>
                      <a:tailEnd type="none" w="med" len="med"/>
                    </a:lnT>
                    <a:lnB w="12700" cap="flat" cmpd="sng" algn="ctr">
                      <a:solidFill>
                        <a:srgbClr val="F7D117"/>
                      </a:solidFill>
                      <a:prstDash val="solid"/>
                      <a:round/>
                      <a:headEnd type="none" w="med" len="med"/>
                      <a:tailEnd type="none" w="med" len="med"/>
                    </a:lnB>
                  </a:tcPr>
                </a:tc>
                <a:extLst>
                  <a:ext uri="{0D108BD9-81ED-4DB2-BD59-A6C34878D82A}">
                    <a16:rowId xmlns:a16="http://schemas.microsoft.com/office/drawing/2014/main" val="10000"/>
                  </a:ext>
                </a:extLst>
              </a:tr>
              <a:tr h="1911495">
                <a:tc>
                  <a:txBody>
                    <a:bodyPr/>
                    <a:lstStyle/>
                    <a:p>
                      <a:pPr marL="323748" lvl="0" indent="-171450">
                        <a:buFont typeface="Wingdings" pitchFamily="2" charset="2"/>
                        <a:buChar char="§"/>
                        <a:defRPr/>
                      </a:pPr>
                      <a:r>
                        <a:rPr lang="en-US" sz="1200" kern="1200" dirty="0">
                          <a:solidFill>
                            <a:schemeClr val="dk1"/>
                          </a:solidFill>
                          <a:latin typeface="+mn-lt"/>
                          <a:ea typeface="+mn-ea"/>
                          <a:cs typeface="Arial" charset="0"/>
                        </a:rPr>
                        <a:t>Marketing/Stakeholder plans to generate more staff and 3</a:t>
                      </a:r>
                      <a:r>
                        <a:rPr lang="en-US" sz="1200" kern="1200" baseline="30000" dirty="0">
                          <a:solidFill>
                            <a:schemeClr val="dk1"/>
                          </a:solidFill>
                          <a:latin typeface="+mn-lt"/>
                          <a:ea typeface="+mn-ea"/>
                          <a:cs typeface="Arial" charset="0"/>
                        </a:rPr>
                        <a:t>rd</a:t>
                      </a:r>
                      <a:r>
                        <a:rPr lang="en-US" sz="1200" kern="1200" dirty="0">
                          <a:solidFill>
                            <a:schemeClr val="dk1"/>
                          </a:solidFill>
                          <a:latin typeface="+mn-lt"/>
                          <a:ea typeface="+mn-ea"/>
                          <a:cs typeface="Arial" charset="0"/>
                        </a:rPr>
                        <a:t> party interests</a:t>
                      </a:r>
                    </a:p>
                    <a:p>
                      <a:pPr marL="323748" lvl="0" indent="-171450">
                        <a:buFont typeface="Wingdings" pitchFamily="2" charset="2"/>
                        <a:buChar char="§"/>
                        <a:defRPr/>
                      </a:pPr>
                      <a:r>
                        <a:rPr lang="en-US" sz="1200" kern="1200" dirty="0">
                          <a:solidFill>
                            <a:schemeClr val="dk1"/>
                          </a:solidFill>
                          <a:latin typeface="+mn-lt"/>
                          <a:ea typeface="+mn-ea"/>
                          <a:cs typeface="Arial" charset="0"/>
                        </a:rPr>
                        <a:t>Development of a framework for selection of 3</a:t>
                      </a:r>
                      <a:r>
                        <a:rPr lang="en-US" sz="1200" kern="1200" baseline="30000" dirty="0">
                          <a:solidFill>
                            <a:schemeClr val="dk1"/>
                          </a:solidFill>
                          <a:latin typeface="+mn-lt"/>
                          <a:ea typeface="+mn-ea"/>
                          <a:cs typeface="Arial" charset="0"/>
                        </a:rPr>
                        <a:t>rd</a:t>
                      </a:r>
                      <a:r>
                        <a:rPr lang="en-US" sz="1200" kern="1200" dirty="0">
                          <a:solidFill>
                            <a:schemeClr val="dk1"/>
                          </a:solidFill>
                          <a:latin typeface="+mn-lt"/>
                          <a:ea typeface="+mn-ea"/>
                          <a:cs typeface="Arial" charset="0"/>
                        </a:rPr>
                        <a:t> party residents</a:t>
                      </a:r>
                    </a:p>
                    <a:p>
                      <a:pPr marL="323748" lvl="0" indent="-171450">
                        <a:buFont typeface="Wingdings" pitchFamily="2" charset="2"/>
                        <a:buChar char="§"/>
                        <a:defRPr/>
                      </a:pPr>
                      <a:r>
                        <a:rPr lang="en-US" sz="1200" kern="1200" dirty="0">
                          <a:solidFill>
                            <a:schemeClr val="dk1"/>
                          </a:solidFill>
                          <a:latin typeface="+mn-lt"/>
                          <a:ea typeface="+mn-ea"/>
                          <a:cs typeface="Arial" charset="0"/>
                        </a:rPr>
                        <a:t>Identification of opportunities for OPEX reduction</a:t>
                      </a:r>
                    </a:p>
                    <a:p>
                      <a:pPr marL="323748" lvl="0" indent="-171450">
                        <a:buFont typeface="Wingdings" pitchFamily="2" charset="2"/>
                        <a:buChar char="§"/>
                        <a:defRPr/>
                      </a:pPr>
                      <a:r>
                        <a:rPr lang="en-US" sz="1200" kern="1200" dirty="0">
                          <a:solidFill>
                            <a:schemeClr val="dk1"/>
                          </a:solidFill>
                          <a:latin typeface="+mn-lt"/>
                          <a:ea typeface="+mn-ea"/>
                          <a:cs typeface="Arial" charset="0"/>
                        </a:rPr>
                        <a:t>Identification of other opportunities for reducing OPEX and improving occupancy (e.g. sharing, </a:t>
                      </a:r>
                      <a:r>
                        <a:rPr lang="en-US" sz="1200" kern="1200" dirty="0" err="1">
                          <a:solidFill>
                            <a:schemeClr val="dk1"/>
                          </a:solidFill>
                          <a:latin typeface="+mn-lt"/>
                          <a:ea typeface="+mn-ea"/>
                          <a:cs typeface="Arial" charset="0"/>
                        </a:rPr>
                        <a:t>etc</a:t>
                      </a:r>
                      <a:r>
                        <a:rPr lang="en-US" sz="1200" kern="1200" dirty="0">
                          <a:solidFill>
                            <a:schemeClr val="dk1"/>
                          </a:solidFill>
                          <a:latin typeface="+mn-lt"/>
                          <a:ea typeface="+mn-ea"/>
                          <a:cs typeface="Arial" charset="0"/>
                        </a:rPr>
                        <a:t>)</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12700" cap="flat" cmpd="sng" algn="ctr">
                      <a:solidFill>
                        <a:srgbClr val="F7D117"/>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7424">
                <a:tc>
                  <a:txBody>
                    <a:bodyPr/>
                    <a:lstStyle/>
                    <a:p>
                      <a:r>
                        <a:rPr lang="en-GB" sz="1200" b="1" kern="1200" dirty="0">
                          <a:solidFill>
                            <a:schemeClr val="tx1">
                              <a:lumMod val="75000"/>
                            </a:schemeClr>
                          </a:solidFill>
                          <a:latin typeface="Calibri" pitchFamily="34" charset="0"/>
                          <a:ea typeface="+mn-ea"/>
                          <a:cs typeface="Arial" pitchFamily="34" charset="0"/>
                        </a:rPr>
                        <a:t>DELIVERABLES</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D117"/>
                    </a:solidFill>
                  </a:tcPr>
                </a:tc>
                <a:extLst>
                  <a:ext uri="{0D108BD9-81ED-4DB2-BD59-A6C34878D82A}">
                    <a16:rowId xmlns:a16="http://schemas.microsoft.com/office/drawing/2014/main" val="10002"/>
                  </a:ext>
                </a:extLst>
              </a:tr>
              <a:tr h="1527658">
                <a:tc>
                  <a:txBody>
                    <a:bodyPr/>
                    <a:lstStyle/>
                    <a:p>
                      <a:pPr marL="323748" marR="0" lvl="0" indent="-171450" algn="l" defTabSz="914400" rtl="0" eaLnBrk="1" fontAlgn="auto" latinLnBrk="0" hangingPunct="1">
                        <a:lnSpc>
                          <a:spcPct val="150000"/>
                        </a:lnSpc>
                        <a:spcBef>
                          <a:spcPts val="0"/>
                        </a:spcBef>
                        <a:spcAft>
                          <a:spcPts val="0"/>
                        </a:spcAft>
                        <a:buClrTx/>
                        <a:buSzTx/>
                        <a:buFont typeface="Wingdings" pitchFamily="2" charset="2"/>
                        <a:buChar char="§"/>
                        <a:tabLst/>
                        <a:defRPr/>
                      </a:pPr>
                      <a:r>
                        <a:rPr lang="en-US" sz="1200" kern="1200" noProof="0" dirty="0">
                          <a:solidFill>
                            <a:schemeClr val="dk1"/>
                          </a:solidFill>
                          <a:latin typeface="+mn-lt"/>
                          <a:ea typeface="+mn-ea"/>
                          <a:cs typeface="Arial" charset="0"/>
                        </a:rPr>
                        <a:t>Framework for selection of 3rd Party residents</a:t>
                      </a:r>
                    </a:p>
                    <a:p>
                      <a:pPr marL="323748" marR="0" lvl="0" indent="-171450" algn="l" defTabSz="914400" rtl="0" eaLnBrk="1" fontAlgn="auto" latinLnBrk="0" hangingPunct="1">
                        <a:lnSpc>
                          <a:spcPct val="150000"/>
                        </a:lnSpc>
                        <a:spcBef>
                          <a:spcPts val="0"/>
                        </a:spcBef>
                        <a:spcAft>
                          <a:spcPts val="0"/>
                        </a:spcAft>
                        <a:buClrTx/>
                        <a:buSzTx/>
                        <a:buFont typeface="Wingdings" pitchFamily="2" charset="2"/>
                        <a:buChar char="§"/>
                        <a:tabLst/>
                        <a:defRPr/>
                      </a:pPr>
                      <a:r>
                        <a:rPr lang="en-US" sz="1200" kern="1200" noProof="0" dirty="0">
                          <a:solidFill>
                            <a:schemeClr val="dk1"/>
                          </a:solidFill>
                          <a:latin typeface="+mn-lt"/>
                          <a:ea typeface="+mn-ea"/>
                          <a:cs typeface="Arial" charset="0"/>
                        </a:rPr>
                        <a:t> Modified RA residency framework to address sharing, metering of utilities, </a:t>
                      </a:r>
                      <a:r>
                        <a:rPr lang="en-US" sz="1200" kern="1200" noProof="0" dirty="0" err="1">
                          <a:solidFill>
                            <a:schemeClr val="dk1"/>
                          </a:solidFill>
                          <a:latin typeface="+mn-lt"/>
                          <a:ea typeface="+mn-ea"/>
                          <a:cs typeface="Arial" charset="0"/>
                        </a:rPr>
                        <a:t>etc</a:t>
                      </a:r>
                      <a:endParaRPr lang="en-US" sz="1200" kern="1200" noProof="0" dirty="0">
                        <a:solidFill>
                          <a:schemeClr val="dk1"/>
                        </a:solidFill>
                        <a:latin typeface="+mn-lt"/>
                        <a:ea typeface="+mn-ea"/>
                        <a:cs typeface="Arial" charset="0"/>
                      </a:endParaRPr>
                    </a:p>
                    <a:p>
                      <a:pPr marL="323748" marR="0" lvl="0" indent="-171450" algn="l" defTabSz="914400" rtl="0" eaLnBrk="1" fontAlgn="auto" latinLnBrk="0" hangingPunct="1">
                        <a:lnSpc>
                          <a:spcPct val="150000"/>
                        </a:lnSpc>
                        <a:spcBef>
                          <a:spcPts val="0"/>
                        </a:spcBef>
                        <a:spcAft>
                          <a:spcPts val="0"/>
                        </a:spcAft>
                        <a:buClrTx/>
                        <a:buSzTx/>
                        <a:buFont typeface="Wingdings" pitchFamily="2" charset="2"/>
                        <a:buChar char="§"/>
                        <a:tabLst/>
                        <a:defRPr/>
                      </a:pPr>
                      <a:endParaRPr lang="en-US" sz="1200" kern="1200" noProof="0" dirty="0">
                        <a:solidFill>
                          <a:schemeClr val="dk1"/>
                        </a:solidFill>
                        <a:latin typeface="+mn-lt"/>
                        <a:ea typeface="+mn-ea"/>
                        <a:cs typeface="Arial" charset="0"/>
                      </a:endParaRP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7424">
                <a:tc>
                  <a:txBody>
                    <a:bodyPr/>
                    <a:lstStyle/>
                    <a:p>
                      <a:r>
                        <a:rPr lang="en-GB" sz="1200" b="1" kern="1200" dirty="0">
                          <a:solidFill>
                            <a:schemeClr val="tx1">
                              <a:lumMod val="75000"/>
                            </a:schemeClr>
                          </a:solidFill>
                          <a:latin typeface="Calibri" pitchFamily="34" charset="0"/>
                          <a:ea typeface="+mn-ea"/>
                          <a:cs typeface="Arial" pitchFamily="34" charset="0"/>
                        </a:rPr>
                        <a:t>COST SAVING</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D117"/>
                    </a:solidFill>
                  </a:tcPr>
                </a:tc>
                <a:extLst>
                  <a:ext uri="{0D108BD9-81ED-4DB2-BD59-A6C34878D82A}">
                    <a16:rowId xmlns:a16="http://schemas.microsoft.com/office/drawing/2014/main" val="2650002082"/>
                  </a:ext>
                </a:extLst>
              </a:tr>
              <a:tr h="1455423">
                <a:tc>
                  <a:txBody>
                    <a:bodyPr/>
                    <a:lstStyle/>
                    <a:p>
                      <a:pPr marL="323748" marR="0" lvl="0" indent="-171450" algn="l" defTabSz="914400" rtl="0" eaLnBrk="1" fontAlgn="auto" latinLnBrk="0" hangingPunct="1">
                        <a:lnSpc>
                          <a:spcPct val="150000"/>
                        </a:lnSpc>
                        <a:spcBef>
                          <a:spcPts val="0"/>
                        </a:spcBef>
                        <a:spcAft>
                          <a:spcPts val="0"/>
                        </a:spcAft>
                        <a:buClrTx/>
                        <a:buSzTx/>
                        <a:buFont typeface="Wingdings" pitchFamily="2" charset="2"/>
                        <a:buChar char="§"/>
                        <a:tabLst/>
                        <a:defRPr/>
                      </a:pPr>
                      <a:r>
                        <a:rPr lang="en-GB" sz="1200" kern="1200" dirty="0">
                          <a:solidFill>
                            <a:schemeClr val="dk1"/>
                          </a:solidFill>
                          <a:latin typeface="+mn-lt"/>
                          <a:ea typeface="+mn-ea"/>
                          <a:cs typeface="Arial" charset="0"/>
                        </a:rPr>
                        <a:t>Potential Other income L0 estimate  USD 300,000</a:t>
                      </a:r>
                    </a:p>
                    <a:p>
                      <a:pPr marL="0" indent="0" algn="just">
                        <a:buFont typeface="+mj-lt"/>
                        <a:buNone/>
                      </a:pPr>
                      <a:endParaRPr lang="en-GB" sz="1200" baseline="0" dirty="0">
                        <a:latin typeface="Calibri" pitchFamily="34" charset="0"/>
                        <a:cs typeface="Arial" pitchFamily="34" charset="0"/>
                      </a:endParaRP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rgbClr val="F7D11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9513727"/>
                  </a:ext>
                </a:extLst>
              </a:tr>
            </a:tbl>
          </a:graphicData>
        </a:graphic>
      </p:graphicFrame>
      <p:graphicFrame>
        <p:nvGraphicFramePr>
          <p:cNvPr id="15" name="Table 14">
            <a:extLst>
              <a:ext uri="{FF2B5EF4-FFF2-40B4-BE49-F238E27FC236}">
                <a16:creationId xmlns:a16="http://schemas.microsoft.com/office/drawing/2014/main" id="{6475FB72-80E7-4940-BDE8-0154757C1F95}"/>
              </a:ext>
            </a:extLst>
          </p:cNvPr>
          <p:cNvGraphicFramePr>
            <a:graphicFrameLocks noGrp="1"/>
          </p:cNvGraphicFramePr>
          <p:nvPr>
            <p:extLst>
              <p:ext uri="{D42A27DB-BD31-4B8C-83A1-F6EECF244321}">
                <p14:modId xmlns:p14="http://schemas.microsoft.com/office/powerpoint/2010/main" val="1879708015"/>
              </p:ext>
            </p:extLst>
          </p:nvPr>
        </p:nvGraphicFramePr>
        <p:xfrm>
          <a:off x="8038242" y="409095"/>
          <a:ext cx="4078350" cy="5723994"/>
        </p:xfrm>
        <a:graphic>
          <a:graphicData uri="http://schemas.openxmlformats.org/drawingml/2006/table">
            <a:tbl>
              <a:tblPr firstRow="1" bandRow="1">
                <a:tableStyleId>{5C22544A-7EE6-4342-B048-85BDC9FD1C3A}</a:tableStyleId>
              </a:tblPr>
              <a:tblGrid>
                <a:gridCol w="4078350">
                  <a:extLst>
                    <a:ext uri="{9D8B030D-6E8A-4147-A177-3AD203B41FA5}">
                      <a16:colId xmlns:a16="http://schemas.microsoft.com/office/drawing/2014/main" val="20000"/>
                    </a:ext>
                  </a:extLst>
                </a:gridCol>
              </a:tblGrid>
              <a:tr h="311448">
                <a:tc>
                  <a:txBody>
                    <a:bodyPr/>
                    <a:lstStyle/>
                    <a:p>
                      <a:r>
                        <a:rPr lang="en-GB" sz="1200" dirty="0">
                          <a:solidFill>
                            <a:schemeClr val="tx1">
                              <a:lumMod val="75000"/>
                            </a:schemeClr>
                          </a:solidFill>
                          <a:latin typeface="Calibri" pitchFamily="34" charset="0"/>
                          <a:cs typeface="Arial" pitchFamily="34" charset="0"/>
                        </a:rPr>
                        <a:t> ASSUMPTIONS</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12700" cap="flat" cmpd="sng" algn="ctr">
                      <a:solidFill>
                        <a:srgbClr val="F7D117"/>
                      </a:solidFill>
                      <a:prstDash val="solid"/>
                      <a:round/>
                      <a:headEnd type="none" w="med" len="med"/>
                      <a:tailEnd type="none" w="med" len="med"/>
                    </a:lnT>
                    <a:lnB w="12700" cap="flat" cmpd="sng" algn="ctr">
                      <a:solidFill>
                        <a:srgbClr val="F7D117"/>
                      </a:solidFill>
                      <a:prstDash val="solid"/>
                      <a:round/>
                      <a:headEnd type="none" w="med" len="med"/>
                      <a:tailEnd type="none" w="med" len="med"/>
                    </a:lnB>
                  </a:tcPr>
                </a:tc>
                <a:extLst>
                  <a:ext uri="{0D108BD9-81ED-4DB2-BD59-A6C34878D82A}">
                    <a16:rowId xmlns:a16="http://schemas.microsoft.com/office/drawing/2014/main" val="10000"/>
                  </a:ext>
                </a:extLst>
              </a:tr>
              <a:tr h="1889629">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noProof="0" dirty="0">
                          <a:solidFill>
                            <a:schemeClr val="dk1"/>
                          </a:solidFill>
                          <a:latin typeface="+mn-lt"/>
                          <a:ea typeface="+mn-ea"/>
                          <a:cs typeface="Arial" charset="0"/>
                        </a:rPr>
                        <a:t>Assumptions: </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1200" noProof="0" dirty="0">
                          <a:solidFill>
                            <a:schemeClr val="dk1"/>
                          </a:solidFill>
                          <a:latin typeface="+mn-lt"/>
                          <a:ea typeface="+mn-ea"/>
                          <a:cs typeface="Arial" charset="0"/>
                        </a:rPr>
                        <a:t>Interest in the RA by staff and 3rd party persists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noProof="0" dirty="0">
                        <a:solidFill>
                          <a:schemeClr val="dk1"/>
                        </a:solidFill>
                        <a:latin typeface="+mn-lt"/>
                        <a:ea typeface="+mn-ea"/>
                        <a:cs typeface="Arial"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noProof="0" dirty="0">
                          <a:solidFill>
                            <a:schemeClr val="dk1"/>
                          </a:solidFill>
                          <a:latin typeface="+mn-lt"/>
                          <a:ea typeface="+mn-ea"/>
                          <a:cs typeface="Arial" charset="0"/>
                        </a:rPr>
                        <a:t>Risks: </a:t>
                      </a:r>
                    </a:p>
                    <a:p>
                      <a:pPr marL="171450" indent="-171450" algn="just" fontAlgn="auto">
                        <a:spcBef>
                          <a:spcPts val="0"/>
                        </a:spcBef>
                        <a:buFont typeface="Arial" panose="020B0604020202020204" pitchFamily="34" charset="0"/>
                        <a:buChar char="•"/>
                        <a:defRPr/>
                      </a:pPr>
                      <a:r>
                        <a:rPr lang="en-GB" sz="1200" kern="1200" dirty="0">
                          <a:solidFill>
                            <a:schemeClr val="dk1"/>
                          </a:solidFill>
                          <a:latin typeface="+mn-lt"/>
                          <a:ea typeface="+mn-ea"/>
                          <a:cs typeface="Arial" charset="0"/>
                        </a:rPr>
                        <a:t>Risk of overestimating staff interest (re: SPDC divestment)</a:t>
                      </a:r>
                    </a:p>
                    <a:p>
                      <a:pPr marL="171450" indent="-171450" algn="just" fontAlgn="auto">
                        <a:spcBef>
                          <a:spcPts val="0"/>
                        </a:spcBef>
                        <a:buFont typeface="Arial" panose="020B0604020202020204" pitchFamily="34" charset="0"/>
                        <a:buChar char="•"/>
                        <a:defRPr/>
                      </a:pPr>
                      <a:r>
                        <a:rPr lang="en-GB" sz="1200" kern="1200" dirty="0">
                          <a:solidFill>
                            <a:schemeClr val="dk1"/>
                          </a:solidFill>
                          <a:latin typeface="+mn-lt"/>
                          <a:ea typeface="+mn-ea"/>
                          <a:cs typeface="Arial" charset="0"/>
                        </a:rPr>
                        <a:t>Risk of refusing 3rd party requests which may help minimise occupancy gaps</a:t>
                      </a:r>
                    </a:p>
                    <a:p>
                      <a:pPr marL="171450" indent="-171450" algn="just" fontAlgn="auto">
                        <a:spcBef>
                          <a:spcPts val="0"/>
                        </a:spcBef>
                        <a:buFont typeface="Arial" panose="020B0604020202020204" pitchFamily="34" charset="0"/>
                        <a:buChar char="•"/>
                        <a:defRPr/>
                      </a:pPr>
                      <a:r>
                        <a:rPr lang="en-GB" sz="1200" kern="1200" dirty="0">
                          <a:solidFill>
                            <a:schemeClr val="dk1"/>
                          </a:solidFill>
                          <a:latin typeface="+mn-lt"/>
                          <a:ea typeface="+mn-ea"/>
                          <a:cs typeface="Arial" charset="0"/>
                        </a:rPr>
                        <a:t>Potential high CAPEX for building readiness prior to occupation</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12700" cap="flat" cmpd="sng" algn="ctr">
                      <a:solidFill>
                        <a:srgbClr val="F7D117"/>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7429">
                <a:tc>
                  <a:txBody>
                    <a:bodyPr/>
                    <a:lstStyle/>
                    <a:p>
                      <a:r>
                        <a:rPr lang="en-GB" sz="1200" b="1" kern="1200" dirty="0">
                          <a:solidFill>
                            <a:schemeClr val="tx1">
                              <a:lumMod val="75000"/>
                            </a:schemeClr>
                          </a:solidFill>
                          <a:latin typeface="Calibri" pitchFamily="34" charset="0"/>
                          <a:ea typeface="+mn-ea"/>
                          <a:cs typeface="Arial" pitchFamily="34" charset="0"/>
                        </a:rPr>
                        <a:t>KEY ACTIVITIES</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D117"/>
                    </a:solidFill>
                  </a:tcPr>
                </a:tc>
                <a:extLst>
                  <a:ext uri="{0D108BD9-81ED-4DB2-BD59-A6C34878D82A}">
                    <a16:rowId xmlns:a16="http://schemas.microsoft.com/office/drawing/2014/main" val="10002"/>
                  </a:ext>
                </a:extLst>
              </a:tr>
              <a:tr h="1509000">
                <a:tc>
                  <a:txBody>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Arial" charset="0"/>
                        </a:rPr>
                        <a:t>Revalidate staff interest in RA occupancy from 2021 – Mar 2022</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Arial" charset="0"/>
                        </a:rPr>
                        <a:t>Obtain approval for RA  3</a:t>
                      </a:r>
                      <a:r>
                        <a:rPr lang="en-US" sz="1200" kern="1200" baseline="30000" dirty="0">
                          <a:solidFill>
                            <a:schemeClr val="dk1"/>
                          </a:solidFill>
                          <a:latin typeface="+mn-lt"/>
                          <a:ea typeface="+mn-ea"/>
                          <a:cs typeface="Arial" charset="0"/>
                        </a:rPr>
                        <a:t>rd</a:t>
                      </a:r>
                      <a:r>
                        <a:rPr lang="en-US" sz="1200" kern="1200" dirty="0">
                          <a:solidFill>
                            <a:schemeClr val="dk1"/>
                          </a:solidFill>
                          <a:latin typeface="+mn-lt"/>
                          <a:ea typeface="+mn-ea"/>
                          <a:cs typeface="Arial" charset="0"/>
                        </a:rPr>
                        <a:t> party framework – Apr 2022</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Arial" charset="0"/>
                        </a:rPr>
                        <a:t>Develop modified RA residency framework – May 2022</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800" kern="1200" dirty="0">
                        <a:solidFill>
                          <a:schemeClr val="dk1"/>
                        </a:solidFill>
                        <a:latin typeface="+mn-lt"/>
                        <a:ea typeface="+mn-ea"/>
                        <a:cs typeface="Arial" charset="0"/>
                      </a:endParaRP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8686">
                <a:tc>
                  <a:txBody>
                    <a:bodyPr/>
                    <a:lstStyle/>
                    <a:p>
                      <a:r>
                        <a:rPr lang="en-GB" sz="1200" b="1" kern="1200" dirty="0">
                          <a:solidFill>
                            <a:schemeClr val="tx1">
                              <a:lumMod val="75000"/>
                            </a:schemeClr>
                          </a:solidFill>
                          <a:latin typeface="Calibri" pitchFamily="34" charset="0"/>
                          <a:ea typeface="+mn-ea"/>
                          <a:cs typeface="Arial" pitchFamily="34" charset="0"/>
                        </a:rPr>
                        <a:t>TEAM / STAKEHOLDERS</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D117"/>
                    </a:solidFill>
                  </a:tcPr>
                </a:tc>
                <a:extLst>
                  <a:ext uri="{0D108BD9-81ED-4DB2-BD59-A6C34878D82A}">
                    <a16:rowId xmlns:a16="http://schemas.microsoft.com/office/drawing/2014/main" val="10004"/>
                  </a:ext>
                </a:extLst>
              </a:tr>
              <a:tr h="1452168">
                <a:tc>
                  <a:txBody>
                    <a:bodyPr/>
                    <a:lstStyle/>
                    <a:p>
                      <a:pPr algn="just"/>
                      <a:r>
                        <a:rPr lang="en-GB" sz="1200" kern="1200" dirty="0" err="1">
                          <a:solidFill>
                            <a:schemeClr val="dk1"/>
                          </a:solidFill>
                          <a:latin typeface="+mn-lt"/>
                          <a:ea typeface="+mn-ea"/>
                          <a:cs typeface="Arial" charset="0"/>
                        </a:rPr>
                        <a:t>SteerCo</a:t>
                      </a:r>
                      <a:r>
                        <a:rPr lang="en-GB" sz="1200" kern="1200" dirty="0">
                          <a:solidFill>
                            <a:schemeClr val="dk1"/>
                          </a:solidFill>
                          <a:latin typeface="+mn-lt"/>
                          <a:ea typeface="+mn-ea"/>
                          <a:cs typeface="Arial" charset="0"/>
                        </a:rPr>
                        <a:t> : RA Steering Committee</a:t>
                      </a:r>
                    </a:p>
                    <a:p>
                      <a:pPr algn="just"/>
                      <a:r>
                        <a:rPr lang="en-GB" sz="1200" kern="1200" dirty="0">
                          <a:solidFill>
                            <a:schemeClr val="dk1"/>
                          </a:solidFill>
                          <a:latin typeface="+mn-lt"/>
                          <a:ea typeface="+mn-ea"/>
                          <a:cs typeface="Arial" charset="0"/>
                        </a:rPr>
                        <a:t>Sponsor: Dave Nosike</a:t>
                      </a:r>
                    </a:p>
                    <a:p>
                      <a:pPr algn="just"/>
                      <a:r>
                        <a:rPr lang="en-GB" sz="1200" kern="1200" dirty="0">
                          <a:solidFill>
                            <a:schemeClr val="dk1"/>
                          </a:solidFill>
                          <a:latin typeface="+mn-lt"/>
                          <a:ea typeface="+mn-ea"/>
                          <a:cs typeface="Arial" charset="0"/>
                        </a:rPr>
                        <a:t>Project BOM: Ikemefuna Okereke</a:t>
                      </a:r>
                    </a:p>
                    <a:p>
                      <a:pPr algn="just"/>
                      <a:r>
                        <a:rPr lang="en-GB" sz="1200" kern="1200" dirty="0">
                          <a:solidFill>
                            <a:schemeClr val="dk1"/>
                          </a:solidFill>
                          <a:latin typeface="+mn-lt"/>
                          <a:ea typeface="+mn-ea"/>
                          <a:cs typeface="Arial" charset="0"/>
                        </a:rPr>
                        <a:t>Implementation Lead: Chukwudi Nwanze</a:t>
                      </a:r>
                    </a:p>
                    <a:p>
                      <a:pPr algn="just"/>
                      <a:r>
                        <a:rPr lang="en-GB" sz="1200" kern="1200" dirty="0">
                          <a:solidFill>
                            <a:schemeClr val="dk1"/>
                          </a:solidFill>
                          <a:latin typeface="+mn-lt"/>
                          <a:ea typeface="+mn-ea"/>
                          <a:cs typeface="Arial" charset="0"/>
                        </a:rPr>
                        <a:t>Project Team: Chiaha Franklin, Chinyere Eze, Lloyd Mbonu</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rgbClr val="F7D11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0101970"/>
                  </a:ext>
                </a:extLst>
              </a:tr>
            </a:tbl>
          </a:graphicData>
        </a:graphic>
      </p:graphicFrame>
    </p:spTree>
    <p:extLst>
      <p:ext uri="{BB962C8B-B14F-4D97-AF65-F5344CB8AC3E}">
        <p14:creationId xmlns:p14="http://schemas.microsoft.com/office/powerpoint/2010/main" val="2552545943"/>
      </p:ext>
    </p:extLst>
  </p:cSld>
  <p:clrMapOvr>
    <a:masterClrMapping/>
  </p:clrMapOvr>
  <p:transition/>
</p:sld>
</file>

<file path=ppt/theme/theme1.xml><?xml version="1.0" encoding="utf-8"?>
<a:theme xmlns:a="http://schemas.openxmlformats.org/drawingml/2006/main" name="Donece">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Shell_x0020_SharePoint_x0020_SAEF_x0020_SiteCollectionName xmlns="http://schemas.microsoft.com/sharepoint/v3">Enterprise Services Project Services and Common Execution</Shell_x0020_SharePoint_x0020_SAEF_x0020_SiteCollectionName>
    <Shell_x0020_SharePoint_x0020_SAEF_x0020_Owner xmlns="http://schemas.microsoft.com/sharepoint/v3">Project Services</Shell_x0020_SharePoint_x0020_SAEF_x0020_Owner>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Information Technology</TermName>
          <TermId xmlns="http://schemas.microsoft.com/office/infopath/2007/PartnerControls">d388b442-0f35-4ef7-bb6d-ea4386749e1a</TermId>
        </TermInfo>
      </Terms>
    </Shell_x0020_SharePoint_x0020_SAEF_x0020_GlobalFunctionTaxHTField0>
    <_dlc_ExpireDateSaved xmlns="http://schemas.microsoft.com/sharepoint/v3" xsi:nil="true"/>
    <Shell_x0020_SharePoint_x0020_SAEF_x0020_SiteOwner xmlns="http://schemas.microsoft.com/sharepoint/v3">europe\d.greenstreet</Shell_x0020_SharePoint_x0020_SAEF_x0020_SiteOwner>
    <Shell_x0020_SharePoint_x0020_SAEF_x0020_AssetIdentifier xmlns="http://schemas.microsoft.com/sharepoint/v3" xsi:nil="true"/>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_dlc_ExpireDate xmlns="http://schemas.microsoft.com/sharepoint/v3" xsi:nil="tru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UNITED KINGDOM</TermName>
          <TermId xmlns="http://schemas.microsoft.com/office/infopath/2007/PartnerControls">a641b02c-ea62-4b2d-a926-5e7208151dda</TermId>
        </TermInfo>
      </Terms>
    </Shell_x0020_SharePoint_x0020_SAEF_x0020_CountryOfJurisdictionTaxHTField0>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Global Functions</TermName>
          <TermId xmlns="http://schemas.microsoft.com/office/infopath/2007/PartnerControls">97a538f4-23ff-40fe-9c6e-c1dbb6867298</TermId>
        </TermInfo>
      </Terms>
    </Shell_x0020_SharePoint_x0020_SAEF_x0020_BusinessUnitReg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Global Functions</TermName>
          <TermId xmlns="http://schemas.microsoft.com/office/infopath/2007/PartnerControls">97a538f4-23ff-40fe-9c6e-c1dbb6867298</TermId>
        </TermInfo>
      </Terms>
    </Shell_x0020_SharePoint_x0020_SAEF_x0020_BusinessTaxHTField0>
    <Shell_x0020_SharePoint_x0020_SAEF_x0020_Collection xmlns="http://schemas.microsoft.com/sharepoint/v3">false</Shell_x0020_SharePoint_x0020_SAEF_x0020_Collection>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Non Business Process, Managed Collection, WorkGroup Fileplan and Other</TermName>
          <TermId xmlns="http://schemas.microsoft.com/office/infopath/2007/PartnerControls">11fe3673-f831-4081-aef0-d53cc062a3b9</TermId>
        </TermInfo>
      </Terms>
    </Shell_x0020_SharePoint_x0020_SAEF_x0020_BusinessProcessTaxHTField0>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Shell Information Technology International Ltd</TermName>
          <TermId xmlns="http://schemas.microsoft.com/office/infopath/2007/PartnerControls">9070e151-d8ef-4923-bc94-5286c98d23c1</TermId>
        </TermInfo>
      </Terms>
    </Shell_x0020_SharePoint_x0020_SAEF_x0020_LegalEntityTaxHTField0>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Shell_x0020_SharePoint_x0020_SAEF_x0020_TRIMRecordNumber xmlns="http://schemas.microsoft.com/sharepoint/v3" xsi:nil="true"/>
    <Shell_x0020_SharePoint_x0020_SAEF_x0020_IsRecord xmlns="http://schemas.microsoft.com/sharepoint/v3" xsi:nil="true"/>
    <_dlc_DocId xmlns="b79248b8-f07b-4a80-9e17-b443508051f2">AAAAA4901-803440801-35</_dlc_DocId>
    <TaxCatchAll xmlns="b79248b8-f07b-4a80-9e17-b443508051f2">
      <Value>25</Value>
      <Value>24</Value>
      <Value>22</Value>
      <Value>20</Value>
      <Value>14</Value>
      <Value>13</Value>
      <Value>12</Value>
      <Value>11</Value>
      <Value>10</Value>
      <Value>8</Value>
      <Value>6</Value>
      <Value>5</Value>
      <Value>2</Value>
      <Value>1</Value>
    </TaxCatchAll>
    <_dlc_DocIdUrl xmlns="b79248b8-f07b-4a80-9e17-b443508051f2">
      <Url>https://eu001-sp.shell.com/sites/AAAAA4901/FIT_PDF/_layouts/15/DocIdRedir.aspx?ID=AAAAA4901-803440801-35</Url>
      <Description>AAAAA4901-803440801-35</Description>
    </_dlc_DocIdUrl>
    <l6cbad2a5ebe41a2a8c4b6f9a5862160 xmlns="b79248b8-f07b-4a80-9e17-b443508051f2">
      <Terms xmlns="http://schemas.microsoft.com/office/infopath/2007/PartnerControls">
        <TermInfo xmlns="http://schemas.microsoft.com/office/infopath/2007/PartnerControls">
          <TermName xmlns="http://schemas.microsoft.com/office/infopath/2007/PartnerControls">Project Delivery</TermName>
          <TermId xmlns="http://schemas.microsoft.com/office/infopath/2007/PartnerControls">c9de3b69-09e7-403f-a718-1a1fcc1dfc16</TermId>
        </TermInfo>
      </Terms>
    </l6cbad2a5ebe41a2a8c4b6f9a5862160>
    <m2c43deff46a42be8a2dd3ddfc2d9ad1 xmlns="b79248b8-f07b-4a80-9e17-b443508051f2">
      <Terms xmlns="http://schemas.microsoft.com/office/infopath/2007/PartnerControls">
        <TermInfo xmlns="http://schemas.microsoft.com/office/infopath/2007/PartnerControls">
          <TermName xmlns="http://schemas.microsoft.com/office/infopath/2007/PartnerControls">Deliver Solutions</TermName>
          <TermId xmlns="http://schemas.microsoft.com/office/infopath/2007/PartnerControls">5538e1ef-ca09-4371-b859-92a9dbd93b32</TermId>
        </TermInfo>
      </Terms>
    </m2c43deff46a42be8a2dd3ddfc2d9ad1>
    <h404df514bc7464da2c9c50343e4330d xmlns="b79248b8-f07b-4a80-9e17-b443508051f2">
      <Terms xmlns="http://schemas.microsoft.com/office/infopath/2007/PartnerControls">
        <TermInfo xmlns="http://schemas.microsoft.com/office/infopath/2007/PartnerControls">
          <TermName xmlns="http://schemas.microsoft.com/office/infopath/2007/PartnerControls">PPM Project Management</TermName>
          <TermId xmlns="http://schemas.microsoft.com/office/infopath/2007/PartnerControls">ba351f76-aa4d-4c57-8a49-3d6c02178d16</TermId>
        </TermInfo>
      </Terms>
    </h404df514bc7464da2c9c50343e4330d>
    <le02c90f3f034df3910bb66b16e6b0b8 xmlns="b79248b8-f07b-4a80-9e17-b443508051f2">
      <Terms xmlns="http://schemas.microsoft.com/office/infopath/2007/PartnerControls">
        <TermInfo xmlns="http://schemas.microsoft.com/office/infopath/2007/PartnerControls">
          <TermName xmlns="http://schemas.microsoft.com/office/infopath/2007/PartnerControls">Stage 1 (Setup)</TermName>
          <TermId xmlns="http://schemas.microsoft.com/office/infopath/2007/PartnerControls">d70e5ca5-dff3-4a31-8ebc-28eaffe7720e</TermId>
        </TermInfo>
      </Terms>
    </le02c90f3f034df3910bb66b16e6b0b8>
    <Category xmlns="866942f8-f6cf-498a-bdb4-0cbfcdd6b857">Guide Documentation</Category>
    <SharedWithUsers xmlns="75448844-cfff-4ae9-9a1d-f5cb1c4e84d1">
      <UserInfo>
        <DisplayName>Kumar, Suresh Kumar SBOBNG-ITV/ID</DisplayName>
        <AccountId>19038</AccountId>
        <AccountType/>
      </UserInfo>
      <UserInfo>
        <DisplayName>De Marco, Karrie H SCC-ITD/MS</DisplayName>
        <AccountId>3125</AccountId>
        <AccountType/>
      </UserInfo>
      <UserInfo>
        <DisplayName>Sethumadavan, Hariharasudan SBOBNG-ITPT/FD</DisplayName>
        <AccountId>22380</AccountId>
        <AccountType/>
      </UserInfo>
      <UserInfo>
        <DisplayName>Singh, Shashank SBOBNG-ITD/EB</DisplayName>
        <AccountId>8776</AccountId>
        <AccountType/>
      </UserInfo>
      <UserInfo>
        <DisplayName>Ravi, Vignesh SBOBNG-ITPT/DD</DisplayName>
        <AccountId>28649</AccountId>
        <AccountType/>
      </UserInfo>
    </SharedWithUsers>
  </documentManagement>
</p:properties>
</file>

<file path=customXml/item2.xml><?xml version="1.0" encoding="utf-8"?>
<?mso-contentType ?>
<p:Policy xmlns:p="office.server.policy" id="" local="true">
  <p:Name>Shell Document Base</p:Name>
  <p:Description/>
  <p:Statement/>
  <p:PolicyItems/>
</p:Policy>
</file>

<file path=customXml/item3.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E79CCFC84922CB45BF45809AC4F2D404" ma:contentTypeVersion="276" ma:contentTypeDescription="Shell Document Content Type" ma:contentTypeScope="" ma:versionID="ff9a53f5fd76c07d792112422da63bf0">
  <xsd:schema xmlns:xsd="http://www.w3.org/2001/XMLSchema" xmlns:xs="http://www.w3.org/2001/XMLSchema" xmlns:p="http://schemas.microsoft.com/office/2006/metadata/properties" xmlns:ns1="http://schemas.microsoft.com/sharepoint/v3" xmlns:ns2="b79248b8-f07b-4a80-9e17-b443508051f2" xmlns:ns4="866942f8-f6cf-498a-bdb4-0cbfcdd6b857" xmlns:ns5="75448844-cfff-4ae9-9a1d-f5cb1c4e84d1" targetNamespace="http://schemas.microsoft.com/office/2006/metadata/properties" ma:root="true" ma:fieldsID="f2fcb5458faaa99fdca5e033a2dbdafa" ns1:_="" ns2:_="" ns4:_="" ns5:_="">
    <xsd:import namespace="http://schemas.microsoft.com/sharepoint/v3"/>
    <xsd:import namespace="b79248b8-f07b-4a80-9e17-b443508051f2"/>
    <xsd:import namespace="866942f8-f6cf-498a-bdb4-0cbfcdd6b857"/>
    <xsd:import namespace="75448844-cfff-4ae9-9a1d-f5cb1c4e84d1"/>
    <xsd:element name="properties">
      <xsd:complexType>
        <xsd:sequence>
          <xsd:element name="documentManagement">
            <xsd:complexType>
              <xsd:all>
                <xsd:element ref="ns2:_dlc_DocIdUrl" minOccurs="0"/>
                <xsd:element ref="ns1:Shell_x0020_SharePoint_x0020_SAEF_x0020_Owner" minOccurs="0"/>
                <xsd:element ref="ns1:Shell_x0020_SharePoint_x0020_SAEF_x0020_SiteCollectionName"/>
                <xsd:element ref="ns1:Shell_x0020_SharePoint_x0020_SAEF_x0020_SiteOwner"/>
                <xsd:element ref="ns1:Shell_x0020_SharePoint_x0020_SAEF_x0020_Collection"/>
                <xsd:element ref="ns2:_dlc_DocId" minOccurs="0"/>
                <xsd:element ref="ns2:_dlc_DocIdPersistId"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h404df514bc7464da2c9c50343e4330d" minOccurs="0"/>
                <xsd:element ref="ns2:TaxCatchAll" minOccurs="0"/>
                <xsd:element ref="ns2:TaxCatchAllLabel" minOccurs="0"/>
                <xsd:element ref="ns1:Shell_x0020_SharePoint_x0020_SAEF_x0020_AssetIdentifier" minOccurs="0"/>
                <xsd:element ref="ns2:l6cbad2a5ebe41a2a8c4b6f9a5862160" minOccurs="0"/>
                <xsd:element ref="ns2:m2c43deff46a42be8a2dd3ddfc2d9ad1" minOccurs="0"/>
                <xsd:element ref="ns2:le02c90f3f034df3910bb66b16e6b0b8"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LanguageTaxHTField0" minOccurs="0"/>
                <xsd:element ref="ns1:Shell_x0020_SharePoint_x0020_SAEF_x0020_CountryOfJurisdictionTaxHTField0" minOccurs="0"/>
                <xsd:element ref="ns4:Category" minOccurs="0"/>
                <xsd:element ref="ns5:SharedWithUsers" minOccurs="0"/>
                <xsd:element ref="ns5:SharedWithDetails" minOccurs="0"/>
                <xsd:element ref="ns4:MediaServiceMetadata" minOccurs="0"/>
                <xsd:element ref="ns4:MediaServiceFastMetadata" minOccurs="0"/>
                <xsd:element ref="ns4:MediaServiceEventHashCode" minOccurs="0"/>
                <xsd:element ref="ns4: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Owner" ma:index="7" nillable="true" ma:displayName="Owner" ma:hidden="true" ma:internalName="Shell_x0020_SharePoint_x0020_SAEF_x0020_Owner">
      <xsd:simpleType>
        <xsd:restriction base="dms:Text"/>
      </xsd:simpleType>
    </xsd:element>
    <xsd:element name="Shell_x0020_SharePoint_x0020_SAEF_x0020_SiteCollectionName" ma:index="15" ma:displayName="Site Collection Name" ma:default="IT Project Delivery Communities" ma:hidden="true" ma:internalName="Shell_x0020_SharePoint_x0020_SAEF_x0020_SiteCollectionName">
      <xsd:simpleType>
        <xsd:restriction base="dms:Text"/>
      </xsd:simpleType>
    </xsd:element>
    <xsd:element name="Shell_x0020_SharePoint_x0020_SAEF_x0020_SiteOwner" ma:index="16" ma:displayName="Site Owner" ma:default="europe\d.greenstreet" ma:hidden="true" ma:internalName="Shell_x0020_SharePoint_x0020_SAEF_x0020_SiteOwner">
      <xsd:simpleType>
        <xsd:restriction base="dms:Text"/>
      </xsd:simpleType>
    </xsd:element>
    <xsd:element name="Shell_x0020_SharePoint_x0020_SAEF_x0020_Collection" ma:index="19" ma:displayName="Collection" ma:default="0" ma:hidden="true" ma:internalName="Shell_x0020_SharePoint_x0020_SAEF_x0020_Collection">
      <xsd:simpleType>
        <xsd:restriction base="dms:Boolean"/>
      </xsd:simpleType>
    </xsd:element>
    <xsd:element name="Shell_x0020_SharePoint_x0020_SAEF_x0020_IsRecord" ma:index="27" nillable="true" ma:displayName="Is Archived" ma:hidden="true" ma:internalName="Shell_x0020_SharePoint_x0020_SAEF_x0020_IsRecord">
      <xsd:simpleType>
        <xsd:restriction base="dms:Text"/>
      </xsd:simpleType>
    </xsd:element>
    <xsd:element name="Shell_x0020_SharePoint_x0020_SAEF_x0020_TRIMRecordNumber" ma:index="28" nillable="true" ma:displayName="TRIM Record Number" ma:hidden="true" ma:internalName="Shell_x0020_SharePoint_x0020_SAEF_x0020_TRIMRecordNumber">
      <xsd:simpleType>
        <xsd:restriction base="dms:Text"/>
      </xsd:simpleType>
    </xsd:element>
    <xsd:element name="_dlc_Exempt" ma:index="29" nillable="true" ma:displayName="Exempt from Policy" ma:hidden="true" ma:internalName="_dlc_Exempt" ma:readOnly="true">
      <xsd:simpleType>
        <xsd:restriction base="dms:Unknown"/>
      </xsd:simpleType>
    </xsd:element>
    <xsd:element name="_dlc_ExpireDateSaved" ma:index="30" nillable="true" ma:displayName="Original Expiration Date" ma:hidden="true" ma:internalName="_dlc_ExpireDateSaved" ma:readOnly="true">
      <xsd:simpleType>
        <xsd:restriction base="dms:DateTime"/>
      </xsd:simpleType>
    </xsd:element>
    <xsd:element name="_dlc_ExpireDate" ma:index="31" nillable="true" ma:displayName="Expiration Date" ma:hidden="true" ma:internalName="_dlc_ExpireDate" ma:readOnly="true">
      <xsd:simpleType>
        <xsd:restriction base="dms:DateTime"/>
      </xsd:simpleType>
    </xsd:element>
    <xsd:element name="Shell_x0020_SharePoint_x0020_SAEF_x0020_AssetIdentifier" ma:index="35" nillable="true" ma:displayName="Asset Identifier" ma:hidden="true" ma:internalName="Shell_x0020_SharePoint_x0020_SAEF_x0020_AssetIdentifier">
      <xsd:simpleType>
        <xsd:restriction base="dms:Text"/>
      </xsd:simpleType>
    </xsd:element>
    <xsd:element name="Shell_x0020_SharePoint_x0020_SAEF_x0020_SecurityClassificationTaxHTField0" ma:index="42" ma:taxonomy="true" ma:internalName="Shell_x0020_SharePoint_x0020_SAEF_x0020_SecurityClassificationTaxHTField0" ma:taxonomyFieldName="Shell_x0020_SharePoint_x0020_SAEF_x0020_SecurityClassification" ma:displayName="Security Classification" ma:default="22;#Restricted|21aa7f98-4035-4019-a764-107acb7269af" ma:fieldId="{2ce2f798-4e95-48f9-a317-73f854109466}" ma:sspId="e3aebf70-341c-4d91-bdd3-aba9df361687"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43" nillable="true" ma:taxonomy="true" ma:internalName="Shell_x0020_SharePoint_x0020_SAEF_x0020_ExportControlClassificationTaxHTField0" ma:taxonomyFieldName="Shell_x0020_SharePoint_x0020_SAEF_x0020_ExportControlClassification" ma:displayName="Export Control" ma:readOnly="false" ma:default="8;#Non-US content - Non Controlled|2ac8835e-0587-4096-a6e2-1f68da1e6cb3" ma:fieldId="{334f96ae-8e6f-4bca-bd92-9698e8369ad6}" ma:sspId="e3aebf70-341c-4d91-bdd3-aba9df361687"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44" ma:taxonomy="true" ma:internalName="Shell_x0020_SharePoint_x0020_SAEF_x0020_DocumentStatusTaxHTField0" ma:taxonomyFieldName="Shell_x0020_SharePoint_x0020_SAEF_x0020_DocumentStatus" ma:displayName="Document Status" ma:default="14;#Draft|1c86f377-7d91-4c95-bd5b-c18c83fe0aa5" ma:fieldId="{627a77c6-2170-43dd-a0ef-eb6a3870ea75}" ma:sspId="e3aebf70-341c-4d91-bdd3-aba9df361687"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BusinessTaxHTField0" ma:index="45" ma:taxonomy="true" ma:internalName="Shell_x0020_SharePoint_x0020_SAEF_x0020_BusinessTaxHTField0" ma:taxonomyFieldName="Shell_x0020_SharePoint_x0020_SAEF_x0020_Business" ma:displayName="Business" ma:default="1;#Global Functions|97a538f4-23ff-40fe-9c6e-c1dbb6867298" ma:fieldId="{0d7acb72-5c17-4ee6-b184-d60d15597f6a}" ma:sspId="e3aebf70-341c-4d91-bdd3-aba9df361687"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46" ma:taxonomy="true" ma:internalName="Shell_x0020_SharePoint_x0020_SAEF_x0020_BusinessUnitRegionTaxHTField0" ma:taxonomyFieldName="Shell_x0020_SharePoint_x0020_SAEF_x0020_BusinessUnitRegion" ma:displayName="Business Unit/Region" ma:default="1;#Global Functions|97a538f4-23ff-40fe-9c6e-c1dbb6867298" ma:fieldId="{98984985-015b-4079-8918-b5a01b45e4b3}" ma:sspId="e3aebf70-341c-4d91-bdd3-aba9df361687"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47" ma:taxonomy="true" ma:internalName="Shell_x0020_SharePoint_x0020_SAEF_x0020_GlobalFunctionTaxHTField0" ma:taxonomyFieldName="Shell_x0020_SharePoint_x0020_SAEF_x0020_GlobalFunction" ma:displayName="Business Function" ma:default="2;#Information Technology|d388b442-0f35-4ef7-bb6d-ea4386749e1a" ma:fieldId="{1284211f-8330-48b1-a5cc-ec1f0d9b0f7a}" ma:sspId="e3aebf70-341c-4d91-bdd3-aba9df361687"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48" nillable="true" ma:taxonomy="true" ma:internalName="Shell_x0020_SharePoint_x0020_SAEF_x0020_BusinessProcessTaxHTField0" ma:taxonomyFieldName="Shell_x0020_SharePoint_x0020_SAEF_x0020_BusinessProcess" ma:displayName="Business Process" ma:default="7;#IT - IT Project Delivery|b0369313-618e-46dc-b841-86c955d7e44c" ma:fieldId="{f7493bb9-5348-44de-a787-5c9f505950a2}" ma:sspId="e3aebf70-341c-4d91-bdd3-aba9df361687"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49" ma:taxonomy="true" ma:internalName="Shell_x0020_SharePoint_x0020_SAEF_x0020_LegalEntityTaxHTField0" ma:taxonomyFieldName="Shell_x0020_SharePoint_x0020_SAEF_x0020_LegalEntity" ma:displayName="Legal Entity" ma:default="3;#Shell Information Technology International Limited|37bd2d0f-9d1b-43d9-8180-544e607adc00" ma:fieldId="{529dd253-148e-4d10-9b8c-1444f6695d3b}" ma:sspId="e3aebf70-341c-4d91-bdd3-aba9df361687"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LanguageTaxHTField0" ma:index="50" ma:taxonomy="true" ma:internalName="Shell_x0020_SharePoint_x0020_SAEF_x0020_LanguageTaxHTField0" ma:taxonomyFieldName="Shell_x0020_SharePoint_x0020_SAEF_x0020_Language" ma:displayName="Language" ma:default="5;#English|bd3ad5ee-f0c3-40aa-8cc8-36ef09940af3" ma:fieldId="{a99e316a-5158-4b34-9a98-5674ef8a1639}" ma:sspId="e3aebf70-341c-4d91-bdd3-aba9df361687"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51" ma:taxonomy="true" ma:internalName="Shell_x0020_SharePoint_x0020_SAEF_x0020_CountryOfJurisdictionTaxHTField0" ma:taxonomyFieldName="Shell_x0020_SharePoint_x0020_SAEF_x0020_CountryOfJurisdiction" ma:displayName="Country of Jurisdiction" ma:default="6;#UNITED KINGDOM|a641b02c-ea62-4b2d-a926-5e7208151dda" ma:fieldId="{dc07035f-7987-48f5-ba88-2d29e2b62c9e}" ma:sspId="e3aebf70-341c-4d91-bdd3-aba9df361687" ma:termSetId="a560ecad-89fd-4dcd-adad-4e15e7baec58"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79248b8-f07b-4a80-9e17-b443508051f2"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4" nillable="true" ma:displayName="Document ID Value" ma:description="The value of the document ID assigned to this item." ma:internalName="_dlc_DocId" ma:readOnly="true">
      <xsd:simpleType>
        <xsd:restriction base="dms:Text"/>
      </xsd:simpleType>
    </xsd:element>
    <xsd:element name="_dlc_DocIdPersistId" ma:index="26" nillable="true" ma:displayName="Persist ID" ma:description="Keep ID on add." ma:hidden="true" ma:internalName="_dlc_DocIdPersistId" ma:readOnly="true">
      <xsd:simpleType>
        <xsd:restriction base="dms:Boolean"/>
      </xsd:simpleType>
    </xsd:element>
    <xsd:element name="h404df514bc7464da2c9c50343e4330d" ma:index="32" nillable="true" ma:taxonomy="true" ma:internalName="h404df514bc7464da2c9c50343e4330d" ma:taxonomyFieldName="Shell_x0020_SharePoint_x0020_SIS_x0020_Activity" ma:displayName="Activity" ma:default="10;#PPM Project Management|ba351f76-aa4d-4c57-8a49-3d6c02178d16" ma:fieldId="{1404df51-4bc7-464d-a2c9-c50343e4330d}" ma:sspId="e3aebf70-341c-4d91-bdd3-aba9df361687" ma:termSetId="01e782f9-cf83-4185-8cc5-d1cba418be33" ma:anchorId="6cd5ae2c-8bef-4b52-8c61-41615b0c1c50" ma:open="false" ma:isKeyword="false">
      <xsd:complexType>
        <xsd:sequence>
          <xsd:element ref="pc:Terms" minOccurs="0" maxOccurs="1"/>
        </xsd:sequence>
      </xsd:complexType>
    </xsd:element>
    <xsd:element name="TaxCatchAll" ma:index="33" nillable="true" ma:displayName="Taxonomy Catch All Column" ma:hidden="true" ma:list="{594bfa7b-29ff-46e9-9283-034517daa39c}" ma:internalName="TaxCatchAll" ma:showField="CatchAllData" ma:web="b79248b8-f07b-4a80-9e17-b443508051f2">
      <xsd:complexType>
        <xsd:complexContent>
          <xsd:extension base="dms:MultiChoiceLookup">
            <xsd:sequence>
              <xsd:element name="Value" type="dms:Lookup" maxOccurs="unbounded" minOccurs="0" nillable="true"/>
            </xsd:sequence>
          </xsd:extension>
        </xsd:complexContent>
      </xsd:complexType>
    </xsd:element>
    <xsd:element name="TaxCatchAllLabel" ma:index="34" nillable="true" ma:displayName="Taxonomy Catch All Column1" ma:hidden="true" ma:list="{594bfa7b-29ff-46e9-9283-034517daa39c}" ma:internalName="TaxCatchAllLabel" ma:readOnly="true" ma:showField="CatchAllDataLabel" ma:web="b79248b8-f07b-4a80-9e17-b443508051f2">
      <xsd:complexType>
        <xsd:complexContent>
          <xsd:extension base="dms:MultiChoiceLookup">
            <xsd:sequence>
              <xsd:element name="Value" type="dms:Lookup" maxOccurs="unbounded" minOccurs="0" nillable="true"/>
            </xsd:sequence>
          </xsd:extension>
        </xsd:complexContent>
      </xsd:complexType>
    </xsd:element>
    <xsd:element name="l6cbad2a5ebe41a2a8c4b6f9a5862160" ma:index="36" nillable="true" ma:taxonomy="true" ma:internalName="l6cbad2a5ebe41a2a8c4b6f9a5862160" ma:taxonomyFieldName="Shell_x0020_SharePoint_x0020_SIS_x0020_ITDomain" ma:displayName="IT Domain" ma:default="11;#Project Delivery|c9de3b69-09e7-403f-a718-1a1fcc1dfc16" ma:fieldId="{56cbad2a-5ebe-41a2-a8c4-b6f9a5862160}" ma:sspId="e3aebf70-341c-4d91-bdd3-aba9df361687" ma:termSetId="01e782f9-cf83-4185-8cc5-d1cba418be33" ma:anchorId="96b25db2-f870-46de-95a3-b3445cf0973d" ma:open="false" ma:isKeyword="false">
      <xsd:complexType>
        <xsd:sequence>
          <xsd:element ref="pc:Terms" minOccurs="0" maxOccurs="1"/>
        </xsd:sequence>
      </xsd:complexType>
    </xsd:element>
    <xsd:element name="m2c43deff46a42be8a2dd3ddfc2d9ad1" ma:index="38" nillable="true" ma:taxonomy="true" ma:internalName="m2c43deff46a42be8a2dd3ddfc2d9ad1" ma:taxonomyFieldName="Shell_x0020_SharePoint_x0020_SIS_x0020_ITDMProcess" ma:displayName="ITDM Process" ma:default="12;#Deliver Solutions|5538e1ef-ca09-4371-b859-92a9dbd93b32" ma:fieldId="{62c43def-f46a-42be-8a2d-d3ddfc2d9ad1}" ma:sspId="e3aebf70-341c-4d91-bdd3-aba9df361687" ma:termSetId="01e782f9-cf83-4185-8cc5-d1cba418be33" ma:anchorId="45492f64-f426-458c-8390-7e12cfda01f6" ma:open="false" ma:isKeyword="false">
      <xsd:complexType>
        <xsd:sequence>
          <xsd:element ref="pc:Terms" minOccurs="0" maxOccurs="1"/>
        </xsd:sequence>
      </xsd:complexType>
    </xsd:element>
    <xsd:element name="le02c90f3f034df3910bb66b16e6b0b8" ma:index="40" nillable="true" ma:taxonomy="true" ma:internalName="le02c90f3f034df3910bb66b16e6b0b8" ma:taxonomyFieldName="Shell_x0020_SharePoint_x0020_SIS_x0020_PDFStage" ma:displayName="PDF Stage" ma:default="13;#Stage 1 (Setup)|d70e5ca5-dff3-4a31-8ebc-28eaffe7720e" ma:fieldId="{5e02c90f-3f03-4df3-910b-b66b16e6b0b8}" ma:sspId="e3aebf70-341c-4d91-bdd3-aba9df361687" ma:termSetId="01e782f9-cf83-4185-8cc5-d1cba418be33" ma:anchorId="aacfb96a-8cf6-4b95-a014-0d0d3a7d5c5a"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66942f8-f6cf-498a-bdb4-0cbfcdd6b857" elementFormDefault="qualified">
    <xsd:import namespace="http://schemas.microsoft.com/office/2006/documentManagement/types"/>
    <xsd:import namespace="http://schemas.microsoft.com/office/infopath/2007/PartnerControls"/>
    <xsd:element name="Category" ma:index="52" nillable="true" ma:displayName="Category" ma:default="Guide Documentation" ma:format="Dropdown" ma:internalName="Category">
      <xsd:simpleType>
        <xsd:restriction base="dms:Choice">
          <xsd:enumeration value="Guide Documentation"/>
          <xsd:enumeration value="Other Supporting Documentation"/>
          <xsd:enumeration value="_Project Delivery Guides"/>
          <xsd:enumeration value="z_Learning"/>
          <xsd:enumeration value="Supporting Links"/>
          <xsd:enumeration value="New Updates - Other Supporting Documentation"/>
          <xsd:enumeration value="Sample Documents"/>
        </xsd:restriction>
      </xsd:simpleType>
    </xsd:element>
    <xsd:element name="MediaServiceMetadata" ma:index="55" nillable="true" ma:displayName="MediaServiceMetadata" ma:description="" ma:hidden="true" ma:internalName="MediaServiceMetadata" ma:readOnly="true">
      <xsd:simpleType>
        <xsd:restriction base="dms:Note"/>
      </xsd:simpleType>
    </xsd:element>
    <xsd:element name="MediaServiceFastMetadata" ma:index="56" nillable="true" ma:displayName="MediaServiceFastMetadata" ma:description="" ma:hidden="true" ma:internalName="MediaServiceFastMetadata" ma:readOnly="true">
      <xsd:simpleType>
        <xsd:restriction base="dms:Note"/>
      </xsd:simpleType>
    </xsd:element>
    <xsd:element name="MediaServiceEventHashCode" ma:index="57" nillable="true" ma:displayName="MediaServiceEventHashCode" ma:hidden="true" ma:internalName="MediaServiceEventHashCode" ma:readOnly="true">
      <xsd:simpleType>
        <xsd:restriction base="dms:Text"/>
      </xsd:simpleType>
    </xsd:element>
    <xsd:element name="MediaServiceGenerationTime" ma:index="58"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5448844-cfff-4ae9-9a1d-f5cb1c4e84d1" elementFormDefault="qualified">
    <xsd:import namespace="http://schemas.microsoft.com/office/2006/documentManagement/types"/>
    <xsd:import namespace="http://schemas.microsoft.com/office/infopath/2007/PartnerControls"/>
    <xsd:element name="SharedWithUsers" ma:index="5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54"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6" ma:displayName="Author"/>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Microsoft.Office.RecordsManagement.PolicyFeatures.ExpirationEventReceiver</Name>
    <Synchronization>Synchronous</Synchronization>
    <Type>10001</Type>
    <SequenceNumber>101</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Version=14.0.0.0, Culture=neutral, PublicKeyToken=71e9bce111e9429c</Assembly>
    <Class>Microsoft.Office.RecordsManagement.Internal.UpdateExpireDate</Class>
    <Data/>
    <Filter/>
  </Receiver>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29F335-96D0-469E-A237-E99C304DF5BF}">
  <ds:schemaRefs>
    <ds:schemaRef ds:uri="b79248b8-f07b-4a80-9e17-b443508051f2"/>
    <ds:schemaRef ds:uri="http://purl.org/dc/elements/1.1/"/>
    <ds:schemaRef ds:uri="http://schemas.microsoft.com/office/2006/metadata/properties"/>
    <ds:schemaRef ds:uri="http://schemas.microsoft.com/sharepoint/v3"/>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75448844-cfff-4ae9-9a1d-f5cb1c4e84d1"/>
    <ds:schemaRef ds:uri="866942f8-f6cf-498a-bdb4-0cbfcdd6b857"/>
    <ds:schemaRef ds:uri="http://www.w3.org/XML/1998/namespace"/>
    <ds:schemaRef ds:uri="http://purl.org/dc/dcmitype/"/>
  </ds:schemaRefs>
</ds:datastoreItem>
</file>

<file path=customXml/itemProps2.xml><?xml version="1.0" encoding="utf-8"?>
<ds:datastoreItem xmlns:ds="http://schemas.openxmlformats.org/officeDocument/2006/customXml" ds:itemID="{2EE646FC-59D7-4FFE-8AFF-17BD209BC56A}">
  <ds:schemaRefs>
    <ds:schemaRef ds:uri="office.server.policy"/>
  </ds:schemaRefs>
</ds:datastoreItem>
</file>

<file path=customXml/itemProps3.xml><?xml version="1.0" encoding="utf-8"?>
<ds:datastoreItem xmlns:ds="http://schemas.openxmlformats.org/officeDocument/2006/customXml" ds:itemID="{4F5702AB-4450-4CF0-B18F-925E569BD3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79248b8-f07b-4a80-9e17-b443508051f2"/>
    <ds:schemaRef ds:uri="866942f8-f6cf-498a-bdb4-0cbfcdd6b857"/>
    <ds:schemaRef ds:uri="75448844-cfff-4ae9-9a1d-f5cb1c4e84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E734D5B-2B27-434D-9FC4-B88DE156E4E0}">
  <ds:schemaRefs>
    <ds:schemaRef ds:uri="http://schemas.microsoft.com/sharepoint/events"/>
  </ds:schemaRefs>
</ds:datastoreItem>
</file>

<file path=customXml/itemProps5.xml><?xml version="1.0" encoding="utf-8"?>
<ds:datastoreItem xmlns:ds="http://schemas.openxmlformats.org/officeDocument/2006/customXml" ds:itemID="{847E091D-E5AE-469A-AF43-28540231CA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Donece</Template>
  <TotalTime>36464</TotalTime>
  <Words>384</Words>
  <Application>Microsoft Office PowerPoint</Application>
  <PresentationFormat>Widescreen</PresentationFormat>
  <Paragraphs>43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Futura Medium</vt:lpstr>
      <vt:lpstr>Calibri</vt:lpstr>
      <vt:lpstr>Arial</vt:lpstr>
      <vt:lpstr>Futura Light</vt:lpstr>
      <vt:lpstr>Wingdings</vt:lpstr>
      <vt:lpstr>Donece</vt:lpstr>
      <vt:lpstr>Project Name: Increase PHC RA Occupancy </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 Impact Project Charter Template</dc:title>
  <dc:creator>Value Management</dc:creator>
  <cp:lastModifiedBy>Okereke, Ikemefuna R SPDC-REE/N</cp:lastModifiedBy>
  <cp:revision>683</cp:revision>
  <cp:lastPrinted>2016-08-17T10:32:08Z</cp:lastPrinted>
  <dcterms:created xsi:type="dcterms:W3CDTF">2014-03-19T19:37:29Z</dcterms:created>
  <dcterms:modified xsi:type="dcterms:W3CDTF">2022-04-11T16:04:10Z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4</vt:i4>
  </property>
  <property fmtid="{D5CDD505-2E9C-101B-9397-08002B2CF9AE}" pid="4" name="Shell SharePoint SAEF SecurityClassification">
    <vt:lpwstr>22;#Restricted|21aa7f98-4035-4019-a764-107acb7269af</vt:lpwstr>
  </property>
  <property fmtid="{D5CDD505-2E9C-101B-9397-08002B2CF9AE}" pid="5" name="Shell SharePoint SAEF BusinessProcess">
    <vt:lpwstr>24;#All - Non Business Process, Managed Collection, WorkGroup Fileplan and Other|11fe3673-f831-4081-aef0-d53cc062a3b9</vt:lpwstr>
  </property>
  <property fmtid="{D5CDD505-2E9C-101B-9397-08002B2CF9AE}" pid="6" name="_dlc_policyId">
    <vt:lpwstr/>
  </property>
  <property fmtid="{D5CDD505-2E9C-101B-9397-08002B2CF9AE}" pid="7" name="Shell SharePoint SAEF DocumentType">
    <vt:lpwstr>20;#Other [ITPD]|5aa2db51-e0e5-4faf-bd6f-60300998e0c5</vt:lpwstr>
  </property>
  <property fmtid="{D5CDD505-2E9C-101B-9397-08002B2CF9AE}" pid="8" name="ContentTypeId">
    <vt:lpwstr>0x0101006F0A470EEB1140E7AA14F4CE8A50B54C0001CB1477F4DD432AA86DD56CC3887AF400E79CCFC84922CB45BF45809AC4F2D404</vt:lpwstr>
  </property>
  <property fmtid="{D5CDD505-2E9C-101B-9397-08002B2CF9AE}" pid="9" name="Shell SharePoint SAEF LegalEntity">
    <vt:lpwstr>25;#Shell Information Technology International Ltd|9070e151-d8ef-4923-bc94-5286c98d23c1</vt:lpwstr>
  </property>
  <property fmtid="{D5CDD505-2E9C-101B-9397-08002B2CF9AE}" pid="10" name="Shell SharePoint SAEF GlobalFunction">
    <vt:lpwstr>2;#Information Technology|d388b442-0f35-4ef7-bb6d-ea4386749e1a</vt:lpwstr>
  </property>
  <property fmtid="{D5CDD505-2E9C-101B-9397-08002B2CF9AE}" pid="11" name="Shell SharePoint SAEF BusinessUnitRegion">
    <vt:lpwstr>1;#Global Functions|97a538f4-23ff-40fe-9c6e-c1dbb6867298</vt:lpwstr>
  </property>
  <property fmtid="{D5CDD505-2E9C-101B-9397-08002B2CF9AE}" pid="12" name="Shell SharePoint SAEF WorkgroupID">
    <vt:lpwstr>4;#Not Applicable|7efdb303-c932-401b-96dd-5d8c8895f6d1</vt:lpwstr>
  </property>
  <property fmtid="{D5CDD505-2E9C-101B-9397-08002B2CF9AE}" pid="13" name="ItemRetentionFormula">
    <vt:lpwstr/>
  </property>
  <property fmtid="{D5CDD505-2E9C-101B-9397-08002B2CF9AE}" pid="14" name="Shell SharePoint SAEF CountryOfJurisdiction">
    <vt:lpwstr>6;#UNITED KINGDOM|a641b02c-ea62-4b2d-a926-5e7208151dda</vt:lpwstr>
  </property>
  <property fmtid="{D5CDD505-2E9C-101B-9397-08002B2CF9AE}" pid="15" name="Shell SharePoint SAEF ExportControlClassification">
    <vt:lpwstr>8;#Non-US content - Non Controlled|2ac8835e-0587-4096-a6e2-1f68da1e6cb3</vt:lpwstr>
  </property>
  <property fmtid="{D5CDD505-2E9C-101B-9397-08002B2CF9AE}" pid="16" name="_dlc_DocIdItemGuid">
    <vt:lpwstr>cba64a6b-a1ef-494b-abc4-821972f04750</vt:lpwstr>
  </property>
  <property fmtid="{D5CDD505-2E9C-101B-9397-08002B2CF9AE}" pid="17" name="Shell SharePoint SAEF Language">
    <vt:lpwstr>5;#English|bd3ad5ee-f0c3-40aa-8cc8-36ef09940af3</vt:lpwstr>
  </property>
  <property fmtid="{D5CDD505-2E9C-101B-9397-08002B2CF9AE}" pid="18" name="Shell SharePoint SAEF Business">
    <vt:lpwstr>1;#Global Functions|97a538f4-23ff-40fe-9c6e-c1dbb6867298</vt:lpwstr>
  </property>
  <property fmtid="{D5CDD505-2E9C-101B-9397-08002B2CF9AE}" pid="19" name="Shell SharePoint SIS ITDomain">
    <vt:lpwstr>11;#Project Delivery|c9de3b69-09e7-403f-a718-1a1fcc1dfc16</vt:lpwstr>
  </property>
  <property fmtid="{D5CDD505-2E9C-101B-9397-08002B2CF9AE}" pid="20" name="Shell SharePoint SIS PDFStage">
    <vt:lpwstr>13;#Stage 1 (Setup)|d70e5ca5-dff3-4a31-8ebc-28eaffe7720e</vt:lpwstr>
  </property>
  <property fmtid="{D5CDD505-2E9C-101B-9397-08002B2CF9AE}" pid="21" name="Shell SharePoint SAEF DocumentStatus">
    <vt:lpwstr>14;#Draft|1c86f377-7d91-4c95-bd5b-c18c83fe0aa5</vt:lpwstr>
  </property>
  <property fmtid="{D5CDD505-2E9C-101B-9397-08002B2CF9AE}" pid="22" name="Shell SharePoint SIS ITDMProcess">
    <vt:lpwstr>12;#Deliver Solutions|5538e1ef-ca09-4371-b859-92a9dbd93b32</vt:lpwstr>
  </property>
  <property fmtid="{D5CDD505-2E9C-101B-9397-08002B2CF9AE}" pid="23" name="Shell SharePoint SIS Activity">
    <vt:lpwstr>10;#PPM Project Management|ba351f76-aa4d-4c57-8a49-3d6c02178d16</vt:lpwstr>
  </property>
  <property fmtid="{D5CDD505-2E9C-101B-9397-08002B2CF9AE}" pid="24" name="Shell SharePoint SAEF DocumentTypeTaxHTField0">
    <vt:lpwstr>Other [ITPD]|5aa2db51-e0e5-4faf-bd6f-60300998e0c5</vt:lpwstr>
  </property>
  <property fmtid="{D5CDD505-2E9C-101B-9397-08002B2CF9AE}" pid="25" name="Shell SharePoint SAEF KeepFileLocal">
    <vt:bool>false</vt:bool>
  </property>
  <property fmtid="{D5CDD505-2E9C-101B-9397-08002B2CF9AE}" pid="26" name="Shell SharePoint SAEF WorkgroupIDTaxHTField0">
    <vt:lpwstr>Not Applicable|7efdb303-c932-401b-96dd-5d8c8895f6d1</vt:lpwstr>
  </property>
</Properties>
</file>