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5"/>
  </p:sldMasterIdLst>
  <p:notesMasterIdLst>
    <p:notesMasterId r:id="rId7"/>
  </p:notesMasterIdLst>
  <p:handoutMasterIdLst>
    <p:handoutMasterId r:id="rId8"/>
  </p:handoutMasterIdLst>
  <p:sldIdLst>
    <p:sldId id="467" r:id="rId6"/>
  </p:sldIdLst>
  <p:sldSz cx="12192000" cy="6858000"/>
  <p:notesSz cx="6797675" cy="9874250"/>
  <p:embeddedFontLst>
    <p:embeddedFont>
      <p:font typeface="Futura Medium" panose="00000400000000000000" pitchFamily="2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custDataLst>
    <p:tags r:id="rId17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1FFE9"/>
    <a:srgbClr val="339B6E"/>
    <a:srgbClr val="CCE9DB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3" autoAdjust="0"/>
    <p:restoredTop sz="92066" autoAdjust="0"/>
  </p:normalViewPr>
  <p:slideViewPr>
    <p:cSldViewPr showGuides="1">
      <p:cViewPr varScale="1">
        <p:scale>
          <a:sx n="77" d="100"/>
          <a:sy n="77" d="100"/>
        </p:scale>
        <p:origin x="68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3.fntdata"/><Relationship Id="rId5" Type="http://schemas.openxmlformats.org/officeDocument/2006/relationships/slideMaster" Target="slideMasters/slideMaster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01/09/2018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01/09/2018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72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9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366BC10-884D-4E57-8643-7E1FA7D1F9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9/1/2018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0EAC093-3AB5-49B9-A23D-D5B211A26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9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45" y="262340"/>
            <a:ext cx="11537072" cy="3079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b="1" dirty="0">
                <a:latin typeface="Futura Medium" panose="00000400000000000000" pitchFamily="2" charset="0"/>
              </a:rPr>
              <a:t>Project Title: </a:t>
            </a:r>
            <a:r>
              <a:rPr lang="de-DE" sz="1600" b="1" dirty="0">
                <a:latin typeface="Futura Medium" panose="00000400000000000000" pitchFamily="2" charset="0"/>
              </a:rPr>
              <a:t>IMOR CIWR (NKALI 13L/S)</a:t>
            </a:r>
            <a:r>
              <a:rPr lang="en-US" sz="2400" b="1" dirty="0">
                <a:latin typeface="Futura Medium" panose="00000400000000000000" pitchFamily="2" charset="0"/>
              </a:rPr>
              <a:t> </a:t>
            </a:r>
            <a:r>
              <a:rPr lang="en-US" sz="2400" dirty="0">
                <a:latin typeface="Futura Medium" panose="00000400000000000000" pitchFamily="2" charset="0"/>
              </a:rPr>
              <a:t>Restoration Project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263353" y="605153"/>
            <a:ext cx="11593287" cy="2077849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600" b="1" u="sng" dirty="0">
                <a:latin typeface="Futura Medium" panose="00000400000000000000" pitchFamily="2" charset="0"/>
              </a:rPr>
              <a:t>Business Case/objectives</a:t>
            </a:r>
            <a:r>
              <a:rPr lang="en-GB" sz="1600" b="1" dirty="0">
                <a:latin typeface="Futura Medium" panose="00000400000000000000" pitchFamily="2" charset="0"/>
                <a:cs typeface="Arial" charset="0"/>
              </a:rPr>
              <a:t>: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400" dirty="0">
                <a:latin typeface="Futura Medium" panose="00000400000000000000" pitchFamily="2" charset="0"/>
              </a:rPr>
              <a:t>On the 22</a:t>
            </a:r>
            <a:r>
              <a:rPr lang="en-US" sz="1400" baseline="30000" dirty="0">
                <a:latin typeface="Futura Medium" panose="00000400000000000000" pitchFamily="2" charset="0"/>
              </a:rPr>
              <a:t>nd</a:t>
            </a:r>
            <a:r>
              <a:rPr lang="en-US" sz="1400" dirty="0">
                <a:latin typeface="Futura Medium" panose="00000400000000000000" pitchFamily="2" charset="0"/>
              </a:rPr>
              <a:t> of August 2018, the Wellhead Control Unit (CCU) of </a:t>
            </a:r>
            <a:r>
              <a:rPr lang="en-US" sz="1400" dirty="0" err="1">
                <a:latin typeface="Futura Medium" panose="00000400000000000000" pitchFamily="2" charset="0"/>
              </a:rPr>
              <a:t>Nkali</a:t>
            </a:r>
            <a:r>
              <a:rPr lang="en-US" sz="1400" dirty="0">
                <a:latin typeface="Futura Medium" panose="00000400000000000000" pitchFamily="2" charset="0"/>
              </a:rPr>
              <a:t> Well 13 fence was confirmed vandalized. An</a:t>
            </a:r>
            <a:r>
              <a:rPr lang="en-GB" sz="1400" dirty="0">
                <a:latin typeface="Futura Medium" panose="00000400000000000000" pitchFamily="2" charset="0"/>
              </a:rPr>
              <a:t> opportunity to recover the deferment from this well to sustain the PU’s production IPSC by  reinstalling the vandalised items using the PU’s resources was identified. 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400" b="1" dirty="0">
                <a:latin typeface="Futura Medium" panose="00000400000000000000" pitchFamily="2" charset="0"/>
              </a:rPr>
              <a:t>CIWR </a:t>
            </a:r>
            <a:r>
              <a:rPr lang="en-GB" sz="1400" b="1" dirty="0">
                <a:latin typeface="Futura Medium" panose="00000400000000000000" pitchFamily="2" charset="0"/>
              </a:rPr>
              <a:t>opportunities of circa 0.695kbopd and 8.5mmscfd from NKALI 13L/S,</a:t>
            </a:r>
            <a:r>
              <a:rPr lang="en-GB" sz="1400" b="1" dirty="0">
                <a:solidFill>
                  <a:srgbClr val="C00000"/>
                </a:solidFill>
                <a:latin typeface="Futura Medium" panose="00000400000000000000" pitchFamily="2" charset="0"/>
              </a:rPr>
              <a:t> </a:t>
            </a:r>
            <a:r>
              <a:rPr lang="en-GB" sz="1400" dirty="0">
                <a:latin typeface="Futura Medium" panose="00000400000000000000" pitchFamily="2" charset="0"/>
              </a:rPr>
              <a:t>would require repairs of the vandalised Fence wall and re-installation of the vandalised wellhead equipment / accessories at </a:t>
            </a:r>
            <a:r>
              <a:rPr lang="en-GB" sz="1400" b="1" dirty="0">
                <a:latin typeface="Futura Medium" panose="00000400000000000000" pitchFamily="2" charset="0"/>
              </a:rPr>
              <a:t>Impact Cost Estimate of 3.5K USD; but with savings of more than 3K USD from mobilisation, spares and labour cost (Excluding the production) when work activities are carried out using own resources.</a:t>
            </a:r>
            <a:r>
              <a:rPr lang="en-GB" sz="1400" dirty="0">
                <a:latin typeface="Futura Medium" panose="00000400000000000000" pitchFamily="2" charset="0"/>
              </a:rPr>
              <a:t> 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400" dirty="0">
                <a:latin typeface="Futura Medium" panose="00000400000000000000" pitchFamily="2" charset="0"/>
              </a:rPr>
              <a:t>This project, is in a good position to mature this opportunity in a short term (STOG) with minimum cost exposures to SPDC</a:t>
            </a:r>
            <a:endParaRPr lang="en-GB" sz="1400" dirty="0">
              <a:latin typeface="Futura Medium" panose="00000400000000000000" pitchFamily="2" charset="0"/>
              <a:cs typeface="Arial" charset="0"/>
            </a:endParaRPr>
          </a:p>
          <a:p>
            <a:pPr algn="just" defTabSz="914400">
              <a:spcAft>
                <a:spcPts val="500"/>
              </a:spcAft>
              <a:defRPr/>
            </a:pPr>
            <a:r>
              <a:rPr lang="en-GB" sz="1400" dirty="0">
                <a:latin typeface="Futura Medium" panose="00000400000000000000" pitchFamily="2" charset="0"/>
                <a:cs typeface="Arial" charset="0"/>
              </a:rPr>
              <a:t>The </a:t>
            </a:r>
            <a:r>
              <a:rPr lang="en-GB" sz="1400" b="1" dirty="0">
                <a:latin typeface="Futura Medium" panose="00000400000000000000" pitchFamily="2" charset="0"/>
                <a:cs typeface="Arial" charset="0"/>
              </a:rPr>
              <a:t>objectives</a:t>
            </a:r>
            <a:r>
              <a:rPr lang="en-GB" sz="1400" dirty="0">
                <a:latin typeface="Futura Medium" panose="00000400000000000000" pitchFamily="2" charset="0"/>
                <a:cs typeface="Arial" charset="0"/>
              </a:rPr>
              <a:t> of this project is to sustain the IPSC, Deliver OP17 oil production target and meet DOM gas demand promise from the AG.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400" b="1" dirty="0">
                <a:latin typeface="Futura Medium" panose="00000400000000000000" pitchFamily="2" charset="0"/>
                <a:cs typeface="Arial" charset="0"/>
              </a:rPr>
              <a:t>  </a:t>
            </a:r>
            <a:endParaRPr lang="en-US" sz="1400" b="1" dirty="0">
              <a:latin typeface="Futura Medium" panose="00000400000000000000" pitchFamily="2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619836" y="3212976"/>
            <a:ext cx="2808311" cy="303987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600" b="1" u="sng" dirty="0">
                <a:latin typeface="Futura Medium" panose="00000400000000000000" pitchFamily="2" charset="0"/>
              </a:rPr>
              <a:t>Project Scope/Actions : 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Timeline development.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Development of work plan and scope definition.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Engage and raise the required Work Requests to action parties on need basis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Secure approvals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Mobilization of Work execution parties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Execute work activities.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Open wells for production</a:t>
            </a:r>
          </a:p>
          <a:p>
            <a:pPr marL="171450" indent="-171450" defTabSz="914400">
              <a:spcBef>
                <a:spcPts val="400"/>
              </a:spcBef>
              <a:buFont typeface="Wingdings" pitchFamily="2" charset="2"/>
              <a:buChar char="§"/>
              <a:defRPr/>
            </a:pPr>
            <a:endParaRPr lang="en-GB" sz="1400" dirty="0">
              <a:latin typeface="Futura Medium" panose="00000400000000000000" pitchFamily="2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7680175" y="4908431"/>
            <a:ext cx="4248471" cy="163519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latin typeface="Futura Medium" panose="00000400000000000000" pitchFamily="2" charset="0"/>
              </a:rPr>
              <a:t>Project Sponsor:</a:t>
            </a:r>
            <a:endParaRPr lang="en-US" altLang="en-US" sz="1400" dirty="0">
              <a:highlight>
                <a:srgbClr val="FFFF00"/>
              </a:highlight>
              <a:latin typeface="Futura Medium" panose="00000400000000000000" pitchFamily="2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latin typeface="Futura Medium" panose="00000400000000000000" pitchFamily="2" charset="0"/>
              </a:rPr>
              <a:t>Implementation Lead: Bashorun, Oladimeji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latin typeface="Futura Medium" panose="00000400000000000000" pitchFamily="2" charset="0"/>
              </a:rPr>
              <a:t>Project Team: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</a:rPr>
              <a:t>* </a:t>
            </a:r>
            <a:r>
              <a:rPr lang="en-US" altLang="en-US" sz="1400" dirty="0">
                <a:highlight>
                  <a:srgbClr val="FFFFFF"/>
                </a:highlight>
                <a:latin typeface="Futura Medium" panose="00000400000000000000" pitchFamily="2" charset="0"/>
              </a:rPr>
              <a:t>Okorie, IDY – PLI  Ops (Lead)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</a:rPr>
              <a:t>*  Adegoke, Pius - AMIL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</a:rPr>
              <a:t>* Collaborate with: DSS/ASA /ULM Ops - Teams</a:t>
            </a:r>
            <a:endParaRPr lang="en-US" altLang="en-US" sz="1400" dirty="0">
              <a:highlight>
                <a:srgbClr val="FFFF00"/>
              </a:highlight>
              <a:latin typeface="Futura Medium" panose="00000400000000000000" pitchFamily="2" charset="0"/>
            </a:endParaRPr>
          </a:p>
          <a:p>
            <a:pPr defTabSz="914400">
              <a:defRPr/>
            </a:pPr>
            <a:endParaRPr lang="en-US" sz="1400" dirty="0">
              <a:latin typeface="Futura Medium" panose="00000400000000000000" pitchFamily="2" charset="0"/>
            </a:endParaRPr>
          </a:p>
          <a:p>
            <a:pPr marL="171450" indent="-17145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 typeface="Wingdings" pitchFamily="2" charset="2"/>
              <a:buChar char="§"/>
              <a:defRPr/>
            </a:pPr>
            <a:endParaRPr lang="en-US" sz="1400" dirty="0">
              <a:latin typeface="Futura Medium" panose="00000400000000000000" pitchFamily="2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263352" y="4466516"/>
            <a:ext cx="4104456" cy="23032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600" b="1" u="sng" dirty="0">
                <a:highlight>
                  <a:srgbClr val="FFFFFF"/>
                </a:highlight>
                <a:latin typeface="Futura Medium" panose="00000400000000000000" pitchFamily="2" charset="0"/>
              </a:rPr>
              <a:t>High-level Timeline:</a:t>
            </a:r>
            <a:endParaRPr lang="en-GB" sz="1600" dirty="0">
              <a:highlight>
                <a:srgbClr val="FFFFFF"/>
              </a:highlight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LO-L1: Presentation of cadence initiative</a:t>
            </a:r>
          </a:p>
          <a:p>
            <a:pPr defTabSz="914400">
              <a:defRPr/>
            </a:pPr>
            <a:r>
              <a:rPr lang="en-GB" sz="1400" dirty="0">
                <a:latin typeface="Futura Medium" panose="00000400000000000000" pitchFamily="2" charset="0"/>
              </a:rPr>
              <a:t>    01/09/18 </a:t>
            </a:r>
            <a:endParaRPr lang="en-GB" sz="1400" dirty="0">
              <a:highlight>
                <a:srgbClr val="FFFF00"/>
              </a:highlight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L2: </a:t>
            </a:r>
            <a:r>
              <a:rPr lang="en-US" sz="1400" dirty="0">
                <a:latin typeface="Futura Medium" panose="00000400000000000000" pitchFamily="2" charset="0"/>
              </a:rPr>
              <a:t>Development of work plan, scope definition and action owners 02/09/18</a:t>
            </a:r>
            <a:endParaRPr lang="en-US" sz="1400" dirty="0">
              <a:highlight>
                <a:srgbClr val="FFFF00"/>
              </a:highlight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L3: Approval of initiative 03/09/18</a:t>
            </a:r>
            <a:endParaRPr lang="en-GB" sz="1400" dirty="0">
              <a:highlight>
                <a:srgbClr val="FFFF00"/>
              </a:highlight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L4: Completion of work activities 05/09/18</a:t>
            </a:r>
            <a:endParaRPr lang="en-GB" sz="1400" dirty="0">
              <a:highlight>
                <a:srgbClr val="FFFF00"/>
              </a:highlight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L5: Value realization 15/10/18</a:t>
            </a:r>
            <a:endParaRPr lang="en-US" sz="1400" dirty="0">
              <a:highlight>
                <a:srgbClr val="FFFF00"/>
              </a:highlight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Initiative End 30/10/18</a:t>
            </a:r>
            <a:endParaRPr lang="en-GB" sz="1400" dirty="0">
              <a:highlight>
                <a:srgbClr val="FFFF00"/>
              </a:highlight>
              <a:latin typeface="Futura Medium" panose="00000400000000000000" pitchFamily="2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400" dirty="0">
              <a:latin typeface="Futura Medium" panose="00000400000000000000" pitchFamily="2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7680176" y="2758468"/>
            <a:ext cx="4176464" cy="19015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400" b="1" u="sng" dirty="0">
                <a:latin typeface="Futura Medium" panose="00000400000000000000" pitchFamily="2" charset="0"/>
              </a:rPr>
              <a:t>Critical Success Factors:</a:t>
            </a:r>
            <a:endParaRPr lang="en-GB" sz="1400" dirty="0"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Leadership support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000000"/>
                </a:solidFill>
                <a:latin typeface="Futura Medium" panose="00000400000000000000" pitchFamily="2" charset="0"/>
              </a:rPr>
              <a:t>Provision of Resources / Fund 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000000"/>
                </a:solidFill>
                <a:latin typeface="Futura Medium" panose="00000400000000000000" pitchFamily="2" charset="0"/>
              </a:rPr>
              <a:t>Support from Asset Engineering/CWI /WRFM teams  to carry out scope (where applicable).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000000"/>
                </a:solidFill>
                <a:latin typeface="Futura Medium" panose="00000400000000000000" pitchFamily="2" charset="0"/>
              </a:rPr>
              <a:t>TNP /Facility availability. 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000000"/>
                </a:solidFill>
                <a:latin typeface="Futura Medium" panose="00000400000000000000" pitchFamily="2" charset="0"/>
              </a:rPr>
              <a:t>Performance of the ‘Enhanced Surveillance Project’</a:t>
            </a:r>
            <a:endParaRPr lang="en-GB" sz="1400" dirty="0">
              <a:latin typeface="Futura Medium" panose="00000400000000000000" pitchFamily="2" charset="0"/>
            </a:endParaRPr>
          </a:p>
          <a:p>
            <a:pPr marL="171450" indent="-171450" defTabSz="914400">
              <a:defRPr/>
            </a:pPr>
            <a:endParaRPr lang="en-GB" sz="1400" dirty="0">
              <a:latin typeface="Futura Medium" panose="00000400000000000000" pitchFamily="2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250598" y="2753275"/>
            <a:ext cx="4104457" cy="16429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600" b="1" u="sng" dirty="0">
                <a:latin typeface="Futura Medium" panose="00000400000000000000" pitchFamily="2" charset="0"/>
              </a:rPr>
              <a:t>Potential Benefits &amp; Measurement:</a:t>
            </a:r>
            <a:endParaRPr lang="en-GB" sz="1600" dirty="0"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Production and resources optimisation. </a:t>
            </a:r>
            <a:endParaRPr lang="en-US" sz="1400" dirty="0"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Production IPSC sustained by circa </a:t>
            </a:r>
            <a:r>
              <a:rPr lang="en-GB" sz="1400" b="1" dirty="0">
                <a:latin typeface="Futura Medium" panose="00000400000000000000" pitchFamily="2" charset="0"/>
              </a:rPr>
              <a:t>0.695 </a:t>
            </a:r>
            <a:r>
              <a:rPr lang="en-GB" sz="1400" b="1" dirty="0" err="1">
                <a:latin typeface="Futura Medium" panose="00000400000000000000" pitchFamily="2" charset="0"/>
              </a:rPr>
              <a:t>kbopd</a:t>
            </a:r>
            <a:r>
              <a:rPr lang="en-GB" sz="1400" dirty="0">
                <a:latin typeface="Futura Medium" panose="00000400000000000000" pitchFamily="2" charset="0"/>
              </a:rPr>
              <a:t>.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DIY cost savings of </a:t>
            </a:r>
            <a:r>
              <a:rPr lang="en-GB" sz="1400" dirty="0" err="1">
                <a:latin typeface="Futura Medium" panose="00000400000000000000" pitchFamily="2" charset="0"/>
              </a:rPr>
              <a:t>upto</a:t>
            </a:r>
            <a:r>
              <a:rPr lang="en-GB" sz="1400" dirty="0">
                <a:latin typeface="Futura Medium" panose="00000400000000000000" pitchFamily="2" charset="0"/>
              </a:rPr>
              <a:t> </a:t>
            </a:r>
            <a:r>
              <a:rPr lang="en-GB" sz="1400" b="1" dirty="0">
                <a:latin typeface="Futura Medium" panose="00000400000000000000" pitchFamily="2" charset="0"/>
              </a:rPr>
              <a:t>3,000 USD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  <a:cs typeface="Arial" charset="0"/>
              </a:rPr>
              <a:t>Sustain delivery OP17 oil production target and meet DOM gas demand promise</a:t>
            </a:r>
            <a:r>
              <a:rPr lang="en-GB" sz="1400" dirty="0">
                <a:latin typeface="Futura Medium" panose="00000400000000000000" pitchFamily="2" charset="0"/>
              </a:rPr>
              <a:t> from the Associated Gas (AG) utilisation.</a:t>
            </a:r>
            <a:endParaRPr lang="en-GB" sz="1400" dirty="0">
              <a:latin typeface="Futura Medium" panose="00000400000000000000" pitchFamily="2" charset="0"/>
              <a:cs typeface="Arial" charset="0"/>
            </a:endParaRPr>
          </a:p>
          <a:p>
            <a:pPr defTabSz="914400">
              <a:defRPr/>
            </a:pPr>
            <a:r>
              <a:rPr lang="en-GB" sz="1400" dirty="0">
                <a:latin typeface="Futura Medium" panose="000004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3.49063974154627576496E+00&quot;&gt;&lt;m_msothmcolidx val=&quot;0&quot;/&gt;&lt;m_rgb r=&quot;00&quot; g=&quot;70&quot; b=&quot;F9&quot;/&gt;&lt;m_nBrightness val=&quot;0&quot;/&gt;&lt;/elem&gt;&lt;elem m_fUsage=&quot;1.77914565010000025325E+00&quot;&gt;&lt;m_msothmcolidx val=&quot;0&quot;/&gt;&lt;m_rgb r=&quot;48&quot; g=&quot;FF&quot; b=&quot;A4&quot;/&gt;&lt;m_nBrightness val=&quot;0&quot;/&gt;&lt;/elem&gt;&lt;elem m_fUsage=&quot;8.65717389000000170363E-01&quot;&gt;&lt;m_msothmcolidx val=&quot;0&quot;/&gt;&lt;m_rgb r=&quot;EB&quot; g=&quot;6D&quot; b=&quot;71&quot;/&gt;&lt;m_nBrightness val=&quot;0&quot;/&gt;&lt;/elem&gt;&lt;elem m_fUsage=&quot;7.96381132094649113462E-01&quot;&gt;&lt;m_msothmcolidx val=&quot;0&quot;/&gt;&lt;m_rgb r=&quot;3C&quot; g=&quot;FF&quot; b=&quot;9D&quot;/&gt;&lt;m_nBrightness val=&quot;0&quot;/&gt;&lt;/elem&gt;&lt;elem m_fUsage=&quot;5.31441000000000163261E-01&quot;&gt;&lt;m_msothmcolidx val=&quot;0&quot;/&gt;&lt;m_rgb r=&quot;F1&quot; g=&quot;96&quot; b=&quot;98&quot;/&gt;&lt;m_nBrightness val=&quot;0&quot;/&gt;&lt;/elem&gt;&lt;elem m_fUsage=&quot;4.09016571849008470085E-01&quot;&gt;&lt;m_msothmcolidx val=&quot;0&quot;/&gt;&lt;m_rgb r=&quot;1C&quot; g=&quot;83&quot; b=&quot;F4&quot;/&gt;&lt;m_nBrightness val=&quot;0&quot;/&gt;&lt;/elem&gt;&lt;elem m_fUsage=&quot;3.13810596090000171188E-01&quot;&gt;&lt;m_msothmcolidx val=&quot;0&quot;/&gt;&lt;m_rgb r=&quot;B7&quot; g=&quot;FF&quot; b=&quot;DB&quot;/&gt;&lt;m_nBrightness val=&quot;0&quot;/&gt;&lt;/elem&gt;&lt;elem m_fUsage=&quot;2.82429536481000165171E-01&quot;&gt;&lt;m_msothmcolidx val=&quot;0&quot;/&gt;&lt;m_rgb r=&quot;F5&quot; g=&quot;B8&quot; b=&quot;B9&quot;/&gt;&lt;m_nBrightness val=&quot;0&quot;/&gt;&lt;/elem&gt;&lt;elem m_fUsage=&quot;2.71671289887568501165E-01&quot;&gt;&lt;m_msothmcolidx val=&quot;0&quot;/&gt;&lt;m_rgb r=&quot;7B&quot; g=&quot;1C&quot; b=&quot;93&quot;/&gt;&lt;m_nBrightness val=&quot;0&quot;/&gt;&lt;/elem&gt;&lt;elem m_fUsage=&quot;2.54186582832900132001E-01&quot;&gt;&lt;m_msothmcolidx val=&quot;0&quot;/&gt;&lt;m_rgb r=&quot;F8&quot; g=&quot;C2&quot; b=&quot;C4&quot;/&gt;&lt;m_nBrightness val=&quot;0&quot;/&gt;&lt;/elem&gt;&lt;elem m_fUsage=&quot;2.19903489437288629516E-01&quot;&gt;&lt;m_msothmcolidx val=&quot;0&quot;/&gt;&lt;m_rgb r=&quot;FD&quot; g=&quot;E4&quot; b=&quot;71&quot;/&gt;&lt;m_nBrightness val=&quot;0&quot;/&gt;&lt;/elem&gt;&lt;elem m_fUsage=&quot;2.16167060738324673386E-01&quot;&gt;&lt;m_msothmcolidx val=&quot;0&quot;/&gt;&lt;m_rgb r=&quot;FE&quot; g=&quot;F5&quot; b=&quot;CD&quot;/&gt;&lt;m_nBrightness val=&quot;0&quot;/&gt;&lt;/elem&gt;&lt;elem m_fUsage=&quot;9.84770902183611934744E-02&quot;&gt;&lt;m_msothmcolidx val=&quot;0&quot;/&gt;&lt;m_rgb r=&quot;09&quot; g=&quot;5E&quot; b=&quot;BB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81444e88d734a09a8a3114fd5126eaf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l81444e88d734a09a8a3114fd5126eaf>
    <c64f4d0ab83b462687907f08cbdfb1ab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IM DV Templates</TermName>
          <TermId xmlns="http://schemas.microsoft.com/office/infopath/2007/PartnerControls">c9160906-78a1-4cce-808c-05a718e6c480</TermId>
        </TermInfo>
      </Terms>
    </c64f4d0ab83b462687907f08cbdfb1ab>
    <hd32c3276adf470abe3673a07e34a225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hd32c3276adf470abe3673a07e34a225>
    <ad66993c5acd45aea4c61258ce3eaf6d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Shell U.K. Exploration and Production</TermName>
          <TermId xmlns="http://schemas.microsoft.com/office/infopath/2007/PartnerControls">6bc3a6cc-d89c-4023-81e3-b5186c40f601</TermId>
        </TermInfo>
      </Terms>
    </ad66993c5acd45aea4c61258ce3eaf6d>
    <Date xmlns="d4341125-eaf3-412a-9571-61dcf4ec5b42">2016-07-04T23:00:00+00:00</Date>
    <TaxCatchAll xmlns="d3ae7aad-cf14-4d1d-8a7e-198f93a0f74a">
      <Value>277</Value>
      <Value>3</Value>
      <Value>9</Value>
      <Value>8</Value>
    </TaxCatchAll>
    <_dlc_DocId xmlns="d3ae7aad-cf14-4d1d-8a7e-198f93a0f74a">AAAAA5496-2077112445-131</_dlc_DocId>
    <_dlc_DocIdUrl xmlns="d3ae7aad-cf14-4d1d-8a7e-198f93a0f74a">
      <Url>https://eu001-sp.shell.com/sites/AAAAA5496/_layouts/15/DocIdRedir.aspx?ID=AAAAA5496-2077112445-131</Url>
      <Description>AAAAA5496-2077112445-131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B4F364366689499EE467B7ADEF399A" ma:contentTypeVersion="22" ma:contentTypeDescription="Create a new document." ma:contentTypeScope="" ma:versionID="cff5057dc87772d322496525cfa60c9f">
  <xsd:schema xmlns:xsd="http://www.w3.org/2001/XMLSchema" xmlns:xs="http://www.w3.org/2001/XMLSchema" xmlns:p="http://schemas.microsoft.com/office/2006/metadata/properties" xmlns:ns1="d4341125-eaf3-412a-9571-61dcf4ec5b42" xmlns:ns3="d3ae7aad-cf14-4d1d-8a7e-198f93a0f74a" targetNamespace="http://schemas.microsoft.com/office/2006/metadata/properties" ma:root="true" ma:fieldsID="708030c00d9b830a3361f5fb8828b859" ns1:_="" ns3:_="">
    <xsd:import namespace="d4341125-eaf3-412a-9571-61dcf4ec5b42"/>
    <xsd:import namespace="d3ae7aad-cf14-4d1d-8a7e-198f93a0f74a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1:c64f4d0ab83b462687907f08cbdfb1ab" minOccurs="0"/>
                <xsd:element ref="ns3:TaxCatchAll" minOccurs="0"/>
                <xsd:element ref="ns1:hd32c3276adf470abe3673a07e34a225" minOccurs="0"/>
                <xsd:element ref="ns1:l81444e88d734a09a8a3114fd5126eaf" minOccurs="0"/>
                <xsd:element ref="ns1:ad66993c5acd45aea4c61258ce3eaf6d" minOccurs="0"/>
                <xsd:element ref="ns1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41125-eaf3-412a-9571-61dcf4ec5b42" elementFormDefault="qualified">
    <xsd:import namespace="http://schemas.microsoft.com/office/2006/documentManagement/types"/>
    <xsd:import namespace="http://schemas.microsoft.com/office/infopath/2007/PartnerControls"/>
    <xsd:element name="c64f4d0ab83b462687907f08cbdfb1ab" ma:index="8" ma:taxonomy="true" ma:internalName="c64f4d0ab83b462687907f08cbdfb1ab" ma:taxonomyFieldName="Label" ma:displayName="Label" ma:readOnly="false" ma:default="" ma:fieldId="{c64f4d0a-b83b-4626-8790-7f08cbdfb1ab}" ma:sspId="e3aebf70-341c-4d91-bdd3-aba9df361687" ma:termSetId="b2ea2e58-7e2d-4daf-b310-ab4d831e3163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d32c3276adf470abe3673a07e34a225" ma:index="15" ma:taxonomy="true" ma:internalName="hd32c3276adf470abe3673a07e34a225" ma:taxonomyFieldName="Security_x0020_Classification" ma:displayName="Security Classification" ma:default="9;#Restricted|21aa7f98-4035-4019-a764-107acb7269af" ma:fieldId="{1d32c327-6adf-470a-be36-73a07e34a225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81444e88d734a09a8a3114fd5126eaf" ma:index="17" ma:taxonomy="true" ma:internalName="l81444e88d734a09a8a3114fd5126eaf" ma:taxonomyFieldName="Export_x0020_Control" ma:displayName="Export Control" ma:default="8;#Non-US content - Non Controlled|2ac8835e-0587-4096-a6e2-1f68da1e6cb3" ma:fieldId="{581444e8-8d73-4a09-a8a3-114fd5126eaf}" ma:sspId="e3aebf70-341c-4d91-bdd3-aba9df361687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66993c5acd45aea4c61258ce3eaf6d" ma:index="19" ma:taxonomy="true" ma:internalName="ad66993c5acd45aea4c61258ce3eaf6d" ma:taxonomyFieldName="Legal_x0020_Entity" ma:displayName="Legal Entity" ma:default="3;#Shell U.K. Exploration and Production|6bc3a6cc-d89c-4023-81e3-b5186c40f601" ma:fieldId="{ad66993c-5acd-45ae-a4c6-1258ce3eaf6d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ate" ma:index="20" ma:displayName="Date" ma:default="[today]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e7aad-cf14-4d1d-8a7e-198f93a0f74a" elementFormDefault="qualified">
    <xsd:import namespace="http://schemas.microsoft.com/office/2006/documentManagement/types"/>
    <xsd:import namespace="http://schemas.microsoft.com/office/infopath/2007/PartnerControls"/>
    <xsd:element name="_dlc_DocId" ma:index="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9" nillable="true" ma:displayName="Taxonomy Catch All Column" ma:hidden="true" ma:list="{f3d0dd93-4c83-403d-905f-3eb43c0ac969}" ma:internalName="TaxCatchAll" ma:showField="CatchAllData" ma:web="d3ae7aad-cf14-4d1d-8a7e-198f93a0f7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DEE7A0-C0D0-492D-A4B8-7AEBD2DF7EE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E597B9-F879-40F4-9968-CD98FBF742AC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d3ae7aad-cf14-4d1d-8a7e-198f93a0f74a"/>
    <ds:schemaRef ds:uri="http://schemas.openxmlformats.org/package/2006/metadata/core-properties"/>
    <ds:schemaRef ds:uri="http://purl.org/dc/dcmitype/"/>
    <ds:schemaRef ds:uri="d4341125-eaf3-412a-9571-61dcf4ec5b42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C7E8B2AF-6118-4B80-9131-792887C259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341125-eaf3-412a-9571-61dcf4ec5b42"/>
    <ds:schemaRef ds:uri="d3ae7aad-cf14-4d1d-8a7e-198f93a0f7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10438</TotalTime>
  <Words>406</Words>
  <Application>Microsoft Office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Futura Medium</vt:lpstr>
      <vt:lpstr>Calibri</vt:lpstr>
      <vt:lpstr>Wingdings</vt:lpstr>
      <vt:lpstr>Arial</vt:lpstr>
      <vt:lpstr>Office Theme</vt:lpstr>
      <vt:lpstr>Project Title: IMOR CIWR (NKALI 13L/S) Restoration Project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Akadiri, Olabisi SPDC-FUP/OG</dc:creator>
  <cp:lastModifiedBy>Okorie, Idy SPDC-UPO/G/ULM</cp:lastModifiedBy>
  <cp:revision>419</cp:revision>
  <cp:lastPrinted>2016-11-16T07:40:38Z</cp:lastPrinted>
  <dcterms:created xsi:type="dcterms:W3CDTF">2016-08-29T09:50:08Z</dcterms:created>
  <dcterms:modified xsi:type="dcterms:W3CDTF">2018-09-01T16:33:19Z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0x010100C7B4F364366689499EE467B7ADEF399A</vt:lpwstr>
  </property>
  <property fmtid="{D5CDD505-2E9C-101B-9397-08002B2CF9AE}" pid="5" name="_dlc_DocIdItemGuid">
    <vt:lpwstr>669856ec-3974-4091-a161-8f32aa0ec5a1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</Properties>
</file>