
<file path=[Content_Types].xml><?xml version="1.0" encoding="utf-8"?>
<Types xmlns="http://schemas.openxmlformats.org/package/2006/content-types">
  <Default Extension="fntdata" ContentType="application/x-fontdata"/>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6"/>
  </p:sldMasterIdLst>
  <p:notesMasterIdLst>
    <p:notesMasterId r:id="rId8"/>
  </p:notesMasterIdLst>
  <p:handoutMasterIdLst>
    <p:handoutMasterId r:id="rId9"/>
  </p:handoutMasterIdLst>
  <p:sldIdLst>
    <p:sldId id="318" r:id="rId7"/>
  </p:sldIdLst>
  <p:sldSz cx="12192000" cy="6858000"/>
  <p:notesSz cx="7010400" cy="9296400"/>
  <p:embeddedFontLst>
    <p:embeddedFont>
      <p:font typeface="Futura Light" panose="020B0604020202020204"/>
      <p:regular r:id="rId10"/>
    </p:embeddedFont>
    <p:embeddedFont>
      <p:font typeface="Futura Medium" panose="00000800000000000000"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4" userDrawn="1">
          <p15:clr>
            <a:srgbClr val="A4A3A4"/>
          </p15:clr>
        </p15:guide>
        <p15:guide id="2" orient="horz" pos="149" userDrawn="1">
          <p15:clr>
            <a:srgbClr val="A4A3A4"/>
          </p15:clr>
        </p15:guide>
        <p15:guide id="3" orient="horz" pos="831" userDrawn="1">
          <p15:clr>
            <a:srgbClr val="A4A3A4"/>
          </p15:clr>
        </p15:guide>
        <p15:guide id="4" orient="horz" pos="465" userDrawn="1">
          <p15:clr>
            <a:srgbClr val="A4A3A4"/>
          </p15:clr>
        </p15:guide>
        <p15:guide id="5" orient="horz" pos="4021" userDrawn="1">
          <p15:clr>
            <a:srgbClr val="A4A3A4"/>
          </p15:clr>
        </p15:guide>
        <p15:guide id="6" orient="horz" pos="2095" userDrawn="1">
          <p15:clr>
            <a:srgbClr val="A4A3A4"/>
          </p15:clr>
        </p15:guide>
        <p15:guide id="7" orient="horz" pos="2976" userDrawn="1">
          <p15:clr>
            <a:srgbClr val="A4A3A4"/>
          </p15:clr>
        </p15:guide>
        <p15:guide id="8" pos="765" userDrawn="1">
          <p15:clr>
            <a:srgbClr val="A4A3A4"/>
          </p15:clr>
        </p15:guide>
        <p15:guide id="9" pos="7287" userDrawn="1">
          <p15:clr>
            <a:srgbClr val="A4A3A4"/>
          </p15:clr>
        </p15:guide>
        <p15:guide id="10" pos="3907" userDrawn="1">
          <p15:clr>
            <a:srgbClr val="A4A3A4"/>
          </p15:clr>
        </p15:guide>
        <p15:guide id="11" pos="393" userDrawn="1">
          <p15:clr>
            <a:srgbClr val="A4A3A4"/>
          </p15:clr>
        </p15:guide>
        <p15:guide id="12" pos="4171" userDrawn="1">
          <p15:clr>
            <a:srgbClr val="A4A3A4"/>
          </p15:clr>
        </p15:guide>
        <p15:guide id="13" orient="horz" pos="4128" userDrawn="1">
          <p15:clr>
            <a:srgbClr val="A4A3A4"/>
          </p15:clr>
        </p15:guide>
        <p15:guide id="14" pos="19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Veen, Angela SIPC-ITD" initials="vVA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D117"/>
    <a:srgbClr val="339966"/>
    <a:srgbClr val="FDEFED"/>
    <a:srgbClr val="FEF5F4"/>
    <a:srgbClr val="666699"/>
    <a:srgbClr val="008080"/>
    <a:srgbClr val="FFFF99"/>
    <a:srgbClr val="F9DB45"/>
    <a:srgbClr val="FEA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25" autoAdjust="0"/>
    <p:restoredTop sz="96357" autoAdjust="0"/>
  </p:normalViewPr>
  <p:slideViewPr>
    <p:cSldViewPr showGuides="1">
      <p:cViewPr varScale="1">
        <p:scale>
          <a:sx n="66" d="100"/>
          <a:sy n="66" d="100"/>
        </p:scale>
        <p:origin x="224" y="36"/>
      </p:cViewPr>
      <p:guideLst>
        <p:guide orient="horz" pos="4144"/>
        <p:guide orient="horz" pos="149"/>
        <p:guide orient="horz" pos="831"/>
        <p:guide orient="horz" pos="465"/>
        <p:guide orient="horz" pos="4021"/>
        <p:guide orient="horz" pos="2095"/>
        <p:guide orient="horz" pos="2976"/>
        <p:guide pos="765"/>
        <p:guide pos="7287"/>
        <p:guide pos="3907"/>
        <p:guide pos="393"/>
        <p:guide pos="4171"/>
        <p:guide orient="horz" pos="4128"/>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9" d="100"/>
          <a:sy n="79" d="100"/>
        </p:scale>
        <p:origin x="-19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2.fntdata"/><Relationship Id="rId5" Type="http://schemas.openxmlformats.org/officeDocument/2006/relationships/customXml" Target="../customXml/item5.xml"/><Relationship Id="rId15" Type="http://schemas.openxmlformats.org/officeDocument/2006/relationships/commentAuthors" Target="commentAuthors.xml"/><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27/08/2024</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136216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27/08/2024</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270964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a:off x="624418" y="226142"/>
            <a:ext cx="1094528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sz="1800"/>
                <a:t> </a:t>
              </a:r>
              <a:endParaRPr lang="en-GB" sz="1800" dirty="0"/>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sz="1800"/>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sz="1800"/>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userDrawn="1">
            <p:ph type="ctrTitle"/>
          </p:nvPr>
        </p:nvSpPr>
        <p:spPr>
          <a:xfrm>
            <a:off x="2263709" y="1400847"/>
            <a:ext cx="7592715" cy="1206000"/>
          </a:xfrm>
          <a:noFill/>
        </p:spPr>
        <p:txBody>
          <a:bodyPr lIns="0" tIns="0" rIns="0"/>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263709" y="2851200"/>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104085" y="5402512"/>
            <a:ext cx="7810528" cy="196455"/>
          </a:xfrm>
        </p:spPr>
        <p:txBody>
          <a:bodyPr anchor="t" anchorCtr="0"/>
          <a:lstStyle>
            <a:lvl1pPr>
              <a:buNone/>
              <a:defRPr sz="1200">
                <a:latin typeface="+mn-lt"/>
              </a:defRPr>
            </a:lvl1pPr>
          </a:lstStyle>
          <a:p>
            <a:pPr lvl="0"/>
            <a:r>
              <a:rPr lang="en-GB"/>
              <a:t>Click to insert Author’s Name</a:t>
            </a:r>
            <a:endParaRPr lang="en-GB" dirty="0"/>
          </a:p>
        </p:txBody>
      </p:sp>
      <p:sp>
        <p:nvSpPr>
          <p:cNvPr id="33" name="Text Placeholder 31"/>
          <p:cNvSpPr>
            <a:spLocks noGrp="1"/>
          </p:cNvSpPr>
          <p:nvPr userDrawn="1">
            <p:ph type="body" sz="quarter" idx="11" hasCustomPrompt="1"/>
          </p:nvPr>
        </p:nvSpPr>
        <p:spPr>
          <a:xfrm>
            <a:off x="2104085" y="5627541"/>
            <a:ext cx="7810528" cy="196455"/>
          </a:xfrm>
        </p:spPr>
        <p:txBody>
          <a:bodyPr anchor="t" anchorCtr="0"/>
          <a:lstStyle>
            <a:lvl1pPr>
              <a:buNone/>
              <a:defRPr sz="1200">
                <a:latin typeface="+mn-lt"/>
              </a:defRPr>
            </a:lvl1pPr>
          </a:lstStyle>
          <a:p>
            <a:pPr lvl="0"/>
            <a:r>
              <a:rPr lang="en-GB"/>
              <a:t>Click to insert Role in Organisation</a:t>
            </a:r>
            <a:endParaRPr lang="en-GB" dirty="0"/>
          </a:p>
        </p:txBody>
      </p:sp>
      <p:sp>
        <p:nvSpPr>
          <p:cNvPr id="24" name="Text Box 11" descr="Text Box 11"/>
          <p:cNvSpPr txBox="1">
            <a:spLocks noChangeArrowheads="1"/>
          </p:cNvSpPr>
          <p:nvPr userDrawn="1"/>
        </p:nvSpPr>
        <p:spPr bwMode="auto">
          <a:xfrm>
            <a:off x="624000"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6" name="Rectangle 4" descr="Rectangle 4"/>
          <p:cNvSpPr>
            <a:spLocks noGrp="1" noChangeArrowheads="1"/>
          </p:cNvSpPr>
          <p:nvPr>
            <p:ph type="dt" sz="half" idx="2"/>
          </p:nvPr>
        </p:nvSpPr>
        <p:spPr bwMode="auto">
          <a:xfrm>
            <a:off x="9494399"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27" name="Rectangle 5"/>
          <p:cNvSpPr>
            <a:spLocks noGrp="1" noChangeArrowheads="1"/>
          </p:cNvSpPr>
          <p:nvPr>
            <p:ph type="ftr" sz="quarter" idx="3"/>
          </p:nvPr>
        </p:nvSpPr>
        <p:spPr bwMode="auto">
          <a:xfrm>
            <a:off x="4219200"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GB"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MY"/>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MY"/>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A5DAFF3-D8AD-4446-BB8A-0917341FD398}"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MY"/>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MY"/>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A5DAFF3-D8AD-4446-BB8A-0917341FD398}"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1208682" y="1312201"/>
            <a:ext cx="10361017"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1"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6"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7" y="1310400"/>
            <a:ext cx="4976284"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1200790" y="1310400"/>
            <a:ext cx="4984751"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9"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1205430" y="6267689"/>
            <a:ext cx="4996405" cy="99509"/>
          </a:xfrm>
        </p:spPr>
        <p:txBody>
          <a:bodyPr wrap="square">
            <a:noAutofit/>
          </a:bodyPr>
          <a:lstStyle>
            <a:lvl1pPr>
              <a:defRPr sz="700">
                <a:solidFill>
                  <a:schemeClr val="tx1"/>
                </a:solidFill>
                <a:latin typeface="+mn-lt"/>
              </a:defRPr>
            </a:lvl1pPr>
          </a:lstStyle>
          <a:p>
            <a:pPr lvl="0"/>
            <a:r>
              <a:rPr lang="en-US" dirty="0"/>
              <a:t>CLICK TO EDIT SOURCE</a:t>
            </a:r>
            <a:endParaRPr lang="nl-NL" dirty="0"/>
          </a:p>
        </p:txBody>
      </p:sp>
      <p:sp>
        <p:nvSpPr>
          <p:cNvPr id="31"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1214967" y="4179607"/>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40" name="Content Placeholder 51"/>
          <p:cNvSpPr>
            <a:spLocks noGrp="1"/>
          </p:cNvSpPr>
          <p:nvPr>
            <p:ph sz="quarter" idx="46" hasCustomPrompt="1"/>
          </p:nvPr>
        </p:nvSpPr>
        <p:spPr>
          <a:xfrm>
            <a:off x="1214967" y="3844644"/>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41" name="Straight Connector 40"/>
          <p:cNvCxnSpPr/>
          <p:nvPr userDrawn="1"/>
        </p:nvCxnSpPr>
        <p:spPr>
          <a:xfrm flipV="1">
            <a:off x="1214967" y="4122457"/>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1214967" y="4436263"/>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a:off x="1205428" y="5944860"/>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1214967" y="1654176"/>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0" name="Content Placeholder 51"/>
          <p:cNvSpPr>
            <a:spLocks noGrp="1"/>
          </p:cNvSpPr>
          <p:nvPr>
            <p:ph sz="quarter" idx="55" hasCustomPrompt="1"/>
          </p:nvPr>
        </p:nvSpPr>
        <p:spPr>
          <a:xfrm>
            <a:off x="1214967" y="1319213"/>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1" name="Straight Connector 100"/>
          <p:cNvCxnSpPr/>
          <p:nvPr userDrawn="1"/>
        </p:nvCxnSpPr>
        <p:spPr>
          <a:xfrm flipV="1">
            <a:off x="1214967" y="1597026"/>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1214967" y="1910832"/>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a:off x="1205428" y="3419429"/>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620933" y="4179607"/>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5" name="Content Placeholder 51"/>
          <p:cNvSpPr>
            <a:spLocks noGrp="1"/>
          </p:cNvSpPr>
          <p:nvPr>
            <p:ph sz="quarter" idx="58" hasCustomPrompt="1"/>
          </p:nvPr>
        </p:nvSpPr>
        <p:spPr>
          <a:xfrm>
            <a:off x="6620933" y="3844644"/>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6" name="Straight Connector 105"/>
          <p:cNvCxnSpPr/>
          <p:nvPr userDrawn="1"/>
        </p:nvCxnSpPr>
        <p:spPr>
          <a:xfrm flipV="1">
            <a:off x="6620933" y="4122457"/>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620933" y="4436263"/>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a:off x="6611395" y="5944860"/>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620933" y="1654176"/>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10" name="Content Placeholder 51"/>
          <p:cNvSpPr>
            <a:spLocks noGrp="1"/>
          </p:cNvSpPr>
          <p:nvPr>
            <p:ph sz="quarter" idx="61" hasCustomPrompt="1"/>
          </p:nvPr>
        </p:nvSpPr>
        <p:spPr>
          <a:xfrm>
            <a:off x="6620933" y="1319213"/>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11" name="Straight Connector 110"/>
          <p:cNvCxnSpPr/>
          <p:nvPr userDrawn="1"/>
        </p:nvCxnSpPr>
        <p:spPr>
          <a:xfrm flipV="1">
            <a:off x="6620933" y="1597026"/>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620933" y="1910832"/>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611395" y="3419429"/>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3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37"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a:off x="1200000" y="648001"/>
            <a:ext cx="984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sz="1800" noProof="0"/>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sz="1800" noProof="0"/>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sz="1800" noProof="0"/>
            </a:p>
          </p:txBody>
        </p:sp>
      </p:grpSp>
      <p:sp>
        <p:nvSpPr>
          <p:cNvPr id="18" name="Title 1"/>
          <p:cNvSpPr>
            <a:spLocks noGrp="1"/>
          </p:cNvSpPr>
          <p:nvPr>
            <p:ph type="title"/>
          </p:nvPr>
        </p:nvSpPr>
        <p:spPr>
          <a:xfrm>
            <a:off x="2376093" y="3198784"/>
            <a:ext cx="7471291" cy="1362075"/>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MY" dirty="0"/>
          </a:p>
        </p:txBody>
      </p:sp>
      <p:sp>
        <p:nvSpPr>
          <p:cNvPr id="25" name="Text Placeholder 2"/>
          <p:cNvSpPr>
            <a:spLocks noGrp="1"/>
          </p:cNvSpPr>
          <p:nvPr>
            <p:ph type="body" idx="1"/>
          </p:nvPr>
        </p:nvSpPr>
        <p:spPr>
          <a:xfrm>
            <a:off x="2376093" y="2379407"/>
            <a:ext cx="7471291"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hasCustomPrompt="1"/>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0.0</a:t>
            </a:r>
          </a:p>
        </p:txBody>
      </p:sp>
      <p:sp>
        <p:nvSpPr>
          <p:cNvPr id="12"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6"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20"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12192000" cy="516467"/>
          </a:xfrm>
          <a:prstGeom prst="rect">
            <a:avLst/>
          </a:prstGeom>
          <a:no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a:t>Click to edit Master title style</a:t>
            </a:r>
            <a:endParaRPr lang="en-US" dirty="0"/>
          </a:p>
        </p:txBody>
      </p:sp>
      <p:sp>
        <p:nvSpPr>
          <p:cNvPr id="8"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9"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5"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1" name="Group 10"/>
          <p:cNvGrpSpPr/>
          <p:nvPr userDrawn="1"/>
        </p:nvGrpSpPr>
        <p:grpSpPr>
          <a:xfrm>
            <a:off x="1200000" y="648001"/>
            <a:ext cx="984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sz="1800"/>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sz="1800"/>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sz="1800"/>
            </a:p>
          </p:txBody>
        </p:sp>
      </p:grpSp>
      <p:sp>
        <p:nvSpPr>
          <p:cNvPr id="34" name="Text Placeholder 13"/>
          <p:cNvSpPr>
            <a:spLocks noGrp="1"/>
          </p:cNvSpPr>
          <p:nvPr>
            <p:ph type="body" sz="quarter" idx="13" hasCustomPrompt="1"/>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Q &amp; A</a:t>
            </a:r>
          </a:p>
        </p:txBody>
      </p:sp>
      <p:sp>
        <p:nvSpPr>
          <p:cNvPr id="10"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7"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0"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2"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1212939" y="1310400"/>
            <a:ext cx="10329568"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1200150" y="295254"/>
            <a:ext cx="10267951"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7" r:id="rId3"/>
    <p:sldLayoutId id="2147483694" r:id="rId4"/>
    <p:sldLayoutId id="2147483680" r:id="rId5"/>
    <p:sldLayoutId id="2147483678" r:id="rId6"/>
    <p:sldLayoutId id="2147483681" r:id="rId7"/>
    <p:sldLayoutId id="2147483682" r:id="rId8"/>
    <p:sldLayoutId id="2147483683" r:id="rId9"/>
    <p:sldLayoutId id="2147483695" r:id="rId10"/>
    <p:sldLayoutId id="2147483696" r:id="rId11"/>
  </p:sldLayoutIdLst>
  <p:transition>
    <p:fade/>
  </p:transition>
  <p:hf hdr="0" ftr="0" dt="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8" y="28096"/>
            <a:ext cx="15955622" cy="380999"/>
          </a:xfrm>
        </p:spPr>
        <p:txBody>
          <a:bodyPr/>
          <a:lstStyle/>
          <a:p>
            <a:r>
              <a:rPr lang="en-US" dirty="0">
                <a:solidFill>
                  <a:schemeClr val="dk1"/>
                </a:solidFill>
                <a:latin typeface="Calibri" pitchFamily="34" charset="0"/>
              </a:rPr>
              <a:t>Project Name: Reduction in Abuja Office Service Charge by Cost Sharing</a:t>
            </a:r>
            <a:endParaRPr lang="en-GB" dirty="0">
              <a:solidFill>
                <a:schemeClr val="tx1">
                  <a:lumMod val="75000"/>
                </a:schemeClr>
              </a:solidFill>
              <a:latin typeface="Calibri" pitchFamily="34" charset="0"/>
            </a:endParaRPr>
          </a:p>
        </p:txBody>
      </p:sp>
      <p:sp>
        <p:nvSpPr>
          <p:cNvPr id="3" name="Slide Number Placeholder 2"/>
          <p:cNvSpPr>
            <a:spLocks noGrp="1"/>
          </p:cNvSpPr>
          <p:nvPr>
            <p:ph type="sldNum" sz="quarter" idx="4"/>
          </p:nvPr>
        </p:nvSpPr>
        <p:spPr>
          <a:xfrm>
            <a:off x="11172351" y="6165558"/>
            <a:ext cx="355564" cy="169277"/>
          </a:xfrm>
        </p:spPr>
        <p:txBody>
          <a:bodyPr/>
          <a:lstStyle/>
          <a:p>
            <a:fld id="{D32BAE6A-B452-4007-8177-56DD051636F9}" type="slidenum">
              <a:rPr lang="en-GB" smtClean="0"/>
              <a:pPr/>
              <a:t>1</a:t>
            </a:fld>
            <a:endParaRPr lang="en-GB" dirty="0"/>
          </a:p>
        </p:txBody>
      </p:sp>
      <p:sp>
        <p:nvSpPr>
          <p:cNvPr id="11" name="Title 1">
            <a:extLst>
              <a:ext uri="{FF2B5EF4-FFF2-40B4-BE49-F238E27FC236}">
                <a16:creationId xmlns:a16="http://schemas.microsoft.com/office/drawing/2014/main" id="{5632AE45-ACB9-4580-8C91-71B9F522709B}"/>
              </a:ext>
            </a:extLst>
          </p:cNvPr>
          <p:cNvSpPr txBox="1">
            <a:spLocks/>
          </p:cNvSpPr>
          <p:nvPr/>
        </p:nvSpPr>
        <p:spPr bwMode="auto">
          <a:xfrm>
            <a:off x="8306935" y="28096"/>
            <a:ext cx="3838687" cy="3328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sz="2400" b="1" kern="1200" cap="none" baseline="0">
                <a:solidFill>
                  <a:schemeClr val="accent2"/>
                </a:solidFill>
                <a:latin typeface="+mj-lt"/>
                <a:ea typeface="+mj-ea"/>
                <a:cs typeface="+mj-cs"/>
              </a:defRPr>
            </a:lvl1pPr>
          </a:lstStyle>
          <a:p>
            <a:pPr algn="r"/>
            <a:r>
              <a:rPr lang="en-MY" sz="1200" dirty="0">
                <a:solidFill>
                  <a:schemeClr val="tx1">
                    <a:lumMod val="75000"/>
                  </a:schemeClr>
                </a:solidFill>
                <a:latin typeface="Calibri" pitchFamily="34" charset="0"/>
              </a:rPr>
              <a:t>Demand:   </a:t>
            </a:r>
          </a:p>
          <a:p>
            <a:pPr algn="r"/>
            <a:r>
              <a:rPr lang="en-MY" sz="1200" dirty="0">
                <a:solidFill>
                  <a:schemeClr val="tx1">
                    <a:lumMod val="75000"/>
                  </a:schemeClr>
                </a:solidFill>
                <a:latin typeface="Calibri" pitchFamily="34" charset="0"/>
              </a:rPr>
              <a:t>Project:</a:t>
            </a:r>
            <a:endParaRPr lang="en-GB" sz="1200" dirty="0">
              <a:solidFill>
                <a:schemeClr val="tx1">
                  <a:lumMod val="75000"/>
                </a:schemeClr>
              </a:solidFill>
              <a:latin typeface="Calibri" pitchFamily="34" charset="0"/>
            </a:endParaRPr>
          </a:p>
        </p:txBody>
      </p:sp>
      <p:graphicFrame>
        <p:nvGraphicFramePr>
          <p:cNvPr id="9" name="Table 8">
            <a:extLst>
              <a:ext uri="{FF2B5EF4-FFF2-40B4-BE49-F238E27FC236}">
                <a16:creationId xmlns:a16="http://schemas.microsoft.com/office/drawing/2014/main" id="{20273E2A-635E-4743-9523-7BF4694727A3}"/>
              </a:ext>
            </a:extLst>
          </p:cNvPr>
          <p:cNvGraphicFramePr>
            <a:graphicFrameLocks noGrp="1"/>
          </p:cNvGraphicFramePr>
          <p:nvPr>
            <p:extLst>
              <p:ext uri="{D42A27DB-BD31-4B8C-83A1-F6EECF244321}">
                <p14:modId xmlns:p14="http://schemas.microsoft.com/office/powerpoint/2010/main" val="2517123282"/>
              </p:ext>
            </p:extLst>
          </p:nvPr>
        </p:nvGraphicFramePr>
        <p:xfrm>
          <a:off x="68531" y="409094"/>
          <a:ext cx="3943794" cy="6372706"/>
        </p:xfrm>
        <a:graphic>
          <a:graphicData uri="http://schemas.openxmlformats.org/drawingml/2006/table">
            <a:tbl>
              <a:tblPr firstRow="1" bandRow="1">
                <a:tableStyleId>{5C22544A-7EE6-4342-B048-85BDC9FD1C3A}</a:tableStyleId>
              </a:tblPr>
              <a:tblGrid>
                <a:gridCol w="3943794">
                  <a:extLst>
                    <a:ext uri="{9D8B030D-6E8A-4147-A177-3AD203B41FA5}">
                      <a16:colId xmlns:a16="http://schemas.microsoft.com/office/drawing/2014/main" val="20000"/>
                    </a:ext>
                  </a:extLst>
                </a:gridCol>
              </a:tblGrid>
              <a:tr h="287028">
                <a:tc>
                  <a:txBody>
                    <a:bodyPr/>
                    <a:lstStyle/>
                    <a:p>
                      <a:pPr algn="just"/>
                      <a:r>
                        <a:rPr lang="en-GB" sz="1200" dirty="0">
                          <a:solidFill>
                            <a:schemeClr val="tx1">
                              <a:lumMod val="75000"/>
                            </a:schemeClr>
                          </a:solidFill>
                          <a:latin typeface="Calibri" pitchFamily="34" charset="0"/>
                          <a:cs typeface="Arial" pitchFamily="34" charset="0"/>
                        </a:rPr>
                        <a:t>BACKGROUND</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2474127">
                <a:tc>
                  <a:txBody>
                    <a:bodyPr/>
                    <a:lstStyle/>
                    <a:p>
                      <a:pPr algn="just">
                        <a:spcAft>
                          <a:spcPts val="500"/>
                        </a:spcAft>
                        <a:defRPr/>
                      </a:pPr>
                      <a:r>
                        <a:rPr lang="en-US" sz="1200" dirty="0">
                          <a:cs typeface="Arial" charset="0"/>
                        </a:rPr>
                        <a:t>The Shell Abuja Office owned by SPDC is an ultra-modern 4–floor commercial building with 4 floors of office ( GF +3 floors) and a basement that served partly the purpose of car park, stores, and archives among others. The initial assumptions for acquiring the office has changed over the years, creating surplus space which SPDC has tried to lease over the years. In addition to gaining revenue from lease, there is an opportunity to ensure appropriate service charge cost apportionment to reduce the operational expense borne by SPDC. Although lease and service charges are paid per lease term, the savings will be annualized for the 2024 financial year ( Jan – Dec)</a:t>
                      </a:r>
                      <a:endParaRPr lang="en-GB" sz="1200" dirty="0">
                        <a:cs typeface="Arial"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7028">
                <a:tc>
                  <a:txBody>
                    <a:bodyPr/>
                    <a:lstStyle/>
                    <a:p>
                      <a:pPr algn="l"/>
                      <a:r>
                        <a:rPr lang="en-GB" sz="1200" b="1" kern="1200" dirty="0">
                          <a:solidFill>
                            <a:schemeClr val="tx1">
                              <a:lumMod val="75000"/>
                            </a:schemeClr>
                          </a:solidFill>
                          <a:latin typeface="Calibri" pitchFamily="34" charset="0"/>
                          <a:ea typeface="+mn-ea"/>
                          <a:cs typeface="Arial" pitchFamily="34" charset="0"/>
                        </a:rPr>
                        <a:t>OBJECTIVES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443114">
                <a:tc>
                  <a:txBody>
                    <a:bodyPr/>
                    <a:lstStyle/>
                    <a:p>
                      <a:pPr marL="0" lvl="1" indent="-171450" algn="just" defTabSz="914400" rtl="0" eaLnBrk="1" latinLnBrk="0" hangingPunct="1">
                        <a:spcAft>
                          <a:spcPts val="500"/>
                        </a:spcAft>
                        <a:buFont typeface="Wingdings" pitchFamily="2" charset="2"/>
                        <a:buChar char="§"/>
                        <a:defRPr/>
                      </a:pPr>
                      <a:r>
                        <a:rPr lang="en-US" sz="1200" kern="1200" dirty="0">
                          <a:solidFill>
                            <a:schemeClr val="dk1"/>
                          </a:solidFill>
                          <a:latin typeface="+mn-lt"/>
                          <a:ea typeface="+mn-ea"/>
                          <a:cs typeface="Arial" charset="0"/>
                        </a:rPr>
                        <a:t>Reduce operational expense borne by SPDC</a:t>
                      </a:r>
                    </a:p>
                    <a:p>
                      <a:pPr marL="0" lvl="1" indent="-171450" algn="just" defTabSz="914400" rtl="0" eaLnBrk="1" latinLnBrk="0" hangingPunct="1">
                        <a:spcAft>
                          <a:spcPts val="500"/>
                        </a:spcAft>
                        <a:buFont typeface="Wingdings" pitchFamily="2" charset="2"/>
                        <a:buChar char="§"/>
                        <a:defRPr/>
                      </a:pPr>
                      <a:r>
                        <a:rPr lang="en-US" sz="1200" kern="1200" dirty="0">
                          <a:solidFill>
                            <a:schemeClr val="dk1"/>
                          </a:solidFill>
                          <a:latin typeface="+mn-lt"/>
                          <a:ea typeface="+mn-ea"/>
                          <a:cs typeface="Arial" charset="0"/>
                        </a:rPr>
                        <a:t>Create cost transparency for current and intending tenants</a:t>
                      </a:r>
                    </a:p>
                    <a:p>
                      <a:pPr marL="0" lvl="1" indent="-171450" algn="just" defTabSz="914400" rtl="0" eaLnBrk="1" latinLnBrk="0" hangingPunct="1">
                        <a:spcAft>
                          <a:spcPts val="500"/>
                        </a:spcAft>
                        <a:buFont typeface="Wingdings" pitchFamily="2" charset="2"/>
                        <a:buChar char="§"/>
                        <a:defRPr/>
                      </a:pPr>
                      <a:r>
                        <a:rPr lang="en-US" sz="1200" kern="1200" dirty="0">
                          <a:solidFill>
                            <a:schemeClr val="dk1"/>
                          </a:solidFill>
                          <a:latin typeface="+mn-lt"/>
                          <a:ea typeface="+mn-ea"/>
                          <a:cs typeface="Arial" charset="0"/>
                        </a:rPr>
                        <a:t>Develop cost statement template for tenants to be sent at agreed intervals</a:t>
                      </a:r>
                    </a:p>
                    <a:p>
                      <a:pPr marL="0" lvl="1" indent="-171450" algn="just" defTabSz="914400" rtl="0" eaLnBrk="1" latinLnBrk="0" hangingPunct="1">
                        <a:spcAft>
                          <a:spcPts val="500"/>
                        </a:spcAft>
                        <a:buFont typeface="Wingdings" pitchFamily="2" charset="2"/>
                        <a:buChar char="§"/>
                        <a:defRPr/>
                      </a:pPr>
                      <a:endParaRPr lang="en-US" sz="1200" kern="1200" dirty="0">
                        <a:solidFill>
                          <a:schemeClr val="dk1"/>
                        </a:solidFill>
                        <a:latin typeface="+mn-lt"/>
                        <a:ea typeface="+mn-ea"/>
                        <a:cs typeface="Arial"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7028">
                <a:tc>
                  <a:txBody>
                    <a:bodyPr/>
                    <a:lstStyle/>
                    <a:p>
                      <a:pPr algn="just"/>
                      <a:r>
                        <a:rPr lang="en-GB" sz="1200" b="1" kern="1200" dirty="0">
                          <a:solidFill>
                            <a:schemeClr val="tx1">
                              <a:lumMod val="75000"/>
                            </a:schemeClr>
                          </a:solidFill>
                          <a:latin typeface="Calibri" pitchFamily="34" charset="0"/>
                          <a:ea typeface="+mn-ea"/>
                          <a:cs typeface="Arial" pitchFamily="34" charset="0"/>
                        </a:rPr>
                        <a:t>BENEFITS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4"/>
                  </a:ext>
                </a:extLst>
              </a:tr>
              <a:tr h="1594381">
                <a:tc>
                  <a:txBody>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Clear template for cost apportionment in the Abuja Office</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Up to 35% reduction in OPEX borne by SPDC</a:t>
                      </a:r>
                    </a:p>
                    <a:p>
                      <a:pPr marL="0" marR="0" lvl="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950" b="0" i="0" kern="1200" dirty="0">
                        <a:solidFill>
                          <a:schemeClr val="tx1"/>
                        </a:solidFill>
                        <a:effectLst/>
                        <a:latin typeface="Calibri" pitchFamily="34" charset="0"/>
                        <a:ea typeface="+mn-ea"/>
                        <a:cs typeface="Arial" panose="020B0604020202020204" pitchFamily="34"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101970"/>
                  </a:ext>
                </a:extLst>
              </a:tr>
            </a:tbl>
          </a:graphicData>
        </a:graphic>
      </p:graphicFrame>
      <p:graphicFrame>
        <p:nvGraphicFramePr>
          <p:cNvPr id="14" name="Table 13">
            <a:extLst>
              <a:ext uri="{FF2B5EF4-FFF2-40B4-BE49-F238E27FC236}">
                <a16:creationId xmlns:a16="http://schemas.microsoft.com/office/drawing/2014/main" id="{1DF9930D-BB9C-4204-AC34-16E96A58047F}"/>
              </a:ext>
            </a:extLst>
          </p:cNvPr>
          <p:cNvGraphicFramePr>
            <a:graphicFrameLocks noGrp="1"/>
          </p:cNvGraphicFramePr>
          <p:nvPr>
            <p:extLst>
              <p:ext uri="{D42A27DB-BD31-4B8C-83A1-F6EECF244321}">
                <p14:modId xmlns:p14="http://schemas.microsoft.com/office/powerpoint/2010/main" val="2033171821"/>
              </p:ext>
            </p:extLst>
          </p:nvPr>
        </p:nvGraphicFramePr>
        <p:xfrm>
          <a:off x="4038601" y="409094"/>
          <a:ext cx="3955774" cy="6380758"/>
        </p:xfrm>
        <a:graphic>
          <a:graphicData uri="http://schemas.openxmlformats.org/drawingml/2006/table">
            <a:tbl>
              <a:tblPr firstRow="1" bandRow="1">
                <a:tableStyleId>{5C22544A-7EE6-4342-B048-85BDC9FD1C3A}</a:tableStyleId>
              </a:tblPr>
              <a:tblGrid>
                <a:gridCol w="3955774">
                  <a:extLst>
                    <a:ext uri="{9D8B030D-6E8A-4147-A177-3AD203B41FA5}">
                      <a16:colId xmlns:a16="http://schemas.microsoft.com/office/drawing/2014/main" val="20000"/>
                    </a:ext>
                  </a:extLst>
                </a:gridCol>
              </a:tblGrid>
              <a:tr h="309101">
                <a:tc>
                  <a:txBody>
                    <a:bodyPr/>
                    <a:lstStyle/>
                    <a:p>
                      <a:r>
                        <a:rPr lang="en-GB" sz="1200" dirty="0">
                          <a:solidFill>
                            <a:schemeClr val="tx1">
                              <a:lumMod val="75000"/>
                            </a:schemeClr>
                          </a:solidFill>
                          <a:latin typeface="Calibri" pitchFamily="34" charset="0"/>
                          <a:cs typeface="Arial" pitchFamily="34" charset="0"/>
                        </a:rPr>
                        <a:t>SCOPE</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2129756">
                <a:tc>
                  <a:txBody>
                    <a:bodyPr/>
                    <a:lstStyle/>
                    <a:p>
                      <a:pPr marL="323748" lvl="0" indent="-171450">
                        <a:buFont typeface="Wingdings" pitchFamily="2" charset="2"/>
                        <a:buChar char="§"/>
                        <a:defRPr/>
                      </a:pPr>
                      <a:r>
                        <a:rPr lang="en-US" sz="1200" kern="1200" dirty="0">
                          <a:solidFill>
                            <a:schemeClr val="dk1"/>
                          </a:solidFill>
                          <a:latin typeface="+mn-lt"/>
                          <a:ea typeface="+mn-ea"/>
                          <a:cs typeface="Arial" charset="0"/>
                        </a:rPr>
                        <a:t>Review total OPEX cost attributable to Abuja Office operations</a:t>
                      </a:r>
                    </a:p>
                    <a:p>
                      <a:pPr marL="323748" lvl="0" indent="-171450">
                        <a:buFont typeface="Wingdings" pitchFamily="2" charset="2"/>
                        <a:buChar char="§"/>
                        <a:defRPr/>
                      </a:pPr>
                      <a:r>
                        <a:rPr lang="en-US" sz="1200" kern="1200" dirty="0">
                          <a:solidFill>
                            <a:schemeClr val="dk1"/>
                          </a:solidFill>
                          <a:latin typeface="+mn-lt"/>
                          <a:ea typeface="+mn-ea"/>
                          <a:cs typeface="Arial" charset="0"/>
                        </a:rPr>
                        <a:t>Identify costs for sharing/apportionment</a:t>
                      </a:r>
                    </a:p>
                    <a:p>
                      <a:pPr marL="323748" lvl="0" indent="-171450">
                        <a:buFont typeface="Wingdings" pitchFamily="2" charset="2"/>
                        <a:buChar char="§"/>
                        <a:defRPr/>
                      </a:pPr>
                      <a:r>
                        <a:rPr lang="en-US" sz="1200" kern="1200" dirty="0">
                          <a:solidFill>
                            <a:schemeClr val="dk1"/>
                          </a:solidFill>
                          <a:latin typeface="+mn-lt"/>
                          <a:ea typeface="+mn-ea"/>
                          <a:cs typeface="Arial" charset="0"/>
                        </a:rPr>
                        <a:t>Development of a framework for cost apportionment</a:t>
                      </a:r>
                    </a:p>
                    <a:p>
                      <a:pPr marL="323748" lvl="0" indent="-171450">
                        <a:buFont typeface="Wingdings" pitchFamily="2" charset="2"/>
                        <a:buChar char="§"/>
                        <a:defRPr/>
                      </a:pPr>
                      <a:r>
                        <a:rPr lang="en-US" sz="1200" kern="1200" dirty="0">
                          <a:solidFill>
                            <a:schemeClr val="dk1"/>
                          </a:solidFill>
                          <a:latin typeface="+mn-lt"/>
                          <a:ea typeface="+mn-ea"/>
                          <a:cs typeface="Arial" charset="0"/>
                        </a:rPr>
                        <a:t>Validation of cost framework</a:t>
                      </a:r>
                    </a:p>
                    <a:p>
                      <a:pPr marL="323748" lvl="0" indent="-171450">
                        <a:buFont typeface="Wingdings" pitchFamily="2" charset="2"/>
                        <a:buChar char="§"/>
                        <a:defRPr/>
                      </a:pPr>
                      <a:r>
                        <a:rPr lang="en-US" sz="1200" kern="1200" dirty="0">
                          <a:solidFill>
                            <a:schemeClr val="dk1"/>
                          </a:solidFill>
                          <a:latin typeface="+mn-lt"/>
                          <a:ea typeface="+mn-ea"/>
                          <a:cs typeface="Arial" charset="0"/>
                        </a:rPr>
                        <a:t>Engagement of tenants and scheduling of periodic reconciliation </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9101">
                <a:tc>
                  <a:txBody>
                    <a:bodyPr/>
                    <a:lstStyle/>
                    <a:p>
                      <a:r>
                        <a:rPr lang="en-GB" sz="1200" b="1" kern="1200" dirty="0">
                          <a:solidFill>
                            <a:schemeClr val="tx1">
                              <a:lumMod val="75000"/>
                            </a:schemeClr>
                          </a:solidFill>
                          <a:latin typeface="Calibri" pitchFamily="34" charset="0"/>
                          <a:ea typeface="+mn-ea"/>
                          <a:cs typeface="Arial" pitchFamily="34" charset="0"/>
                        </a:rPr>
                        <a:t>DELIVERABLES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702091">
                <a:tc>
                  <a:txBody>
                    <a:bodyPr/>
                    <a:lstStyle/>
                    <a:p>
                      <a:pPr marL="323748" marR="0" lvl="0" indent="-171450" algn="l" defTabSz="914400" rtl="0" eaLnBrk="1" fontAlgn="auto" latinLnBrk="0" hangingPunct="1">
                        <a:lnSpc>
                          <a:spcPct val="150000"/>
                        </a:lnSpc>
                        <a:spcBef>
                          <a:spcPts val="0"/>
                        </a:spcBef>
                        <a:spcAft>
                          <a:spcPts val="0"/>
                        </a:spcAft>
                        <a:buClrTx/>
                        <a:buSzTx/>
                        <a:buFont typeface="Wingdings" pitchFamily="2" charset="2"/>
                        <a:buChar char="§"/>
                        <a:tabLst/>
                        <a:defRPr/>
                      </a:pPr>
                      <a:r>
                        <a:rPr lang="en-US" sz="1200" kern="1200" noProof="0" dirty="0">
                          <a:solidFill>
                            <a:schemeClr val="dk1"/>
                          </a:solidFill>
                          <a:latin typeface="+mn-lt"/>
                          <a:ea typeface="+mn-ea"/>
                          <a:cs typeface="Arial" charset="0"/>
                        </a:rPr>
                        <a:t>Framework for cost apportionment between all occupants</a:t>
                      </a:r>
                    </a:p>
                    <a:p>
                      <a:pPr marL="323748" marR="0" lvl="0" indent="-171450" algn="l" defTabSz="914400" rtl="0" eaLnBrk="1" fontAlgn="auto" latinLnBrk="0" hangingPunct="1">
                        <a:lnSpc>
                          <a:spcPct val="150000"/>
                        </a:lnSpc>
                        <a:spcBef>
                          <a:spcPts val="0"/>
                        </a:spcBef>
                        <a:spcAft>
                          <a:spcPts val="0"/>
                        </a:spcAft>
                        <a:buClrTx/>
                        <a:buSzTx/>
                        <a:buFont typeface="Wingdings" pitchFamily="2" charset="2"/>
                        <a:buChar char="§"/>
                        <a:tabLst/>
                        <a:defRPr/>
                      </a:pPr>
                      <a:r>
                        <a:rPr lang="en-US" sz="1200" kern="1200" noProof="0" dirty="0">
                          <a:solidFill>
                            <a:schemeClr val="dk1"/>
                          </a:solidFill>
                          <a:latin typeface="+mn-lt"/>
                          <a:ea typeface="+mn-ea"/>
                          <a:cs typeface="Arial" charset="0"/>
                        </a:rPr>
                        <a:t>Periodic cost statement template for all occupants of the building with agreed timeline for sharing</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9101">
                <a:tc>
                  <a:txBody>
                    <a:bodyPr/>
                    <a:lstStyle/>
                    <a:p>
                      <a:r>
                        <a:rPr lang="en-GB" sz="1200" b="1" kern="1200" dirty="0">
                          <a:solidFill>
                            <a:schemeClr val="tx1">
                              <a:lumMod val="75000"/>
                            </a:schemeClr>
                          </a:solidFill>
                          <a:latin typeface="Calibri" pitchFamily="34" charset="0"/>
                          <a:ea typeface="+mn-ea"/>
                          <a:cs typeface="Arial" pitchFamily="34" charset="0"/>
                        </a:rPr>
                        <a:t>COST SAVING</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2650002082"/>
                  </a:ext>
                </a:extLst>
              </a:tr>
              <a:tr h="1621608">
                <a:tc>
                  <a:txBody>
                    <a:bodyPr/>
                    <a:lstStyle/>
                    <a:p>
                      <a:pPr marL="323748" marR="0" lvl="0" indent="-171450" algn="l" defTabSz="914400" rtl="0" eaLnBrk="1" fontAlgn="auto" latinLnBrk="0" hangingPunct="1">
                        <a:lnSpc>
                          <a:spcPct val="150000"/>
                        </a:lnSpc>
                        <a:spcBef>
                          <a:spcPts val="0"/>
                        </a:spcBef>
                        <a:spcAft>
                          <a:spcPts val="0"/>
                        </a:spcAft>
                        <a:buClrTx/>
                        <a:buSzTx/>
                        <a:buFont typeface="Wingdings" pitchFamily="2" charset="2"/>
                        <a:buChar char="§"/>
                        <a:tabLst/>
                        <a:defRPr/>
                      </a:pPr>
                      <a:r>
                        <a:rPr lang="en-GB" sz="1200" kern="1200" dirty="0">
                          <a:solidFill>
                            <a:schemeClr val="dk1"/>
                          </a:solidFill>
                          <a:latin typeface="+mn-lt"/>
                          <a:ea typeface="+mn-ea"/>
                          <a:cs typeface="Arial" charset="0"/>
                        </a:rPr>
                        <a:t>Potential </a:t>
                      </a:r>
                      <a:r>
                        <a:rPr lang="en-GB" sz="1200" kern="1200" dirty="0" err="1">
                          <a:solidFill>
                            <a:schemeClr val="dk1"/>
                          </a:solidFill>
                          <a:latin typeface="+mn-lt"/>
                          <a:ea typeface="+mn-ea"/>
                          <a:cs typeface="Arial" charset="0"/>
                        </a:rPr>
                        <a:t>Opex</a:t>
                      </a:r>
                      <a:r>
                        <a:rPr lang="en-GB" sz="1200" kern="1200" dirty="0">
                          <a:solidFill>
                            <a:schemeClr val="dk1"/>
                          </a:solidFill>
                          <a:latin typeface="+mn-lt"/>
                          <a:ea typeface="+mn-ea"/>
                          <a:cs typeface="Arial" charset="0"/>
                        </a:rPr>
                        <a:t> reduction estimate  per annum: USD 25,000</a:t>
                      </a:r>
                    </a:p>
                    <a:p>
                      <a:pPr marL="0" indent="0" algn="just">
                        <a:buFont typeface="+mj-lt"/>
                        <a:buNone/>
                      </a:pPr>
                      <a:endParaRPr lang="en-GB" sz="1200" baseline="0" dirty="0">
                        <a:latin typeface="Calibri" pitchFamily="34" charset="0"/>
                        <a:cs typeface="Arial" pitchFamily="34"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9513727"/>
                  </a:ext>
                </a:extLst>
              </a:tr>
            </a:tbl>
          </a:graphicData>
        </a:graphic>
      </p:graphicFrame>
      <p:graphicFrame>
        <p:nvGraphicFramePr>
          <p:cNvPr id="15" name="Table 14">
            <a:extLst>
              <a:ext uri="{FF2B5EF4-FFF2-40B4-BE49-F238E27FC236}">
                <a16:creationId xmlns:a16="http://schemas.microsoft.com/office/drawing/2014/main" id="{6475FB72-80E7-4940-BDE8-0154757C1F95}"/>
              </a:ext>
            </a:extLst>
          </p:cNvPr>
          <p:cNvGraphicFramePr>
            <a:graphicFrameLocks noGrp="1"/>
          </p:cNvGraphicFramePr>
          <p:nvPr>
            <p:extLst>
              <p:ext uri="{D42A27DB-BD31-4B8C-83A1-F6EECF244321}">
                <p14:modId xmlns:p14="http://schemas.microsoft.com/office/powerpoint/2010/main" val="2569192344"/>
              </p:ext>
            </p:extLst>
          </p:nvPr>
        </p:nvGraphicFramePr>
        <p:xfrm>
          <a:off x="8038242" y="409095"/>
          <a:ext cx="4078350" cy="6380759"/>
        </p:xfrm>
        <a:graphic>
          <a:graphicData uri="http://schemas.openxmlformats.org/drawingml/2006/table">
            <a:tbl>
              <a:tblPr firstRow="1" bandRow="1">
                <a:tableStyleId>{5C22544A-7EE6-4342-B048-85BDC9FD1C3A}</a:tableStyleId>
              </a:tblPr>
              <a:tblGrid>
                <a:gridCol w="4078350">
                  <a:extLst>
                    <a:ext uri="{9D8B030D-6E8A-4147-A177-3AD203B41FA5}">
                      <a16:colId xmlns:a16="http://schemas.microsoft.com/office/drawing/2014/main" val="20000"/>
                    </a:ext>
                  </a:extLst>
                </a:gridCol>
              </a:tblGrid>
              <a:tr h="295075">
                <a:tc>
                  <a:txBody>
                    <a:bodyPr/>
                    <a:lstStyle/>
                    <a:p>
                      <a:r>
                        <a:rPr lang="en-GB" sz="1200" dirty="0">
                          <a:solidFill>
                            <a:schemeClr val="tx1">
                              <a:lumMod val="75000"/>
                            </a:schemeClr>
                          </a:solidFill>
                          <a:latin typeface="Calibri" pitchFamily="34" charset="0"/>
                          <a:cs typeface="Arial" pitchFamily="34" charset="0"/>
                        </a:rPr>
                        <a:t> ASSUMPTIONS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2425719">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noProof="0" dirty="0">
                          <a:solidFill>
                            <a:srgbClr val="FF0000"/>
                          </a:solidFill>
                          <a:latin typeface="+mn-lt"/>
                          <a:ea typeface="+mn-ea"/>
                          <a:cs typeface="Arial" charset="0"/>
                        </a:rPr>
                        <a:t>Assumptions: </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noProof="0" dirty="0">
                          <a:solidFill>
                            <a:schemeClr val="dk1"/>
                          </a:solidFill>
                          <a:latin typeface="+mn-lt"/>
                          <a:ea typeface="+mn-ea"/>
                          <a:cs typeface="Arial" charset="0"/>
                        </a:rPr>
                        <a:t>Current space occupied by tenants remain constant throughout the year (SEPLAT has indicated that they will leave by June 30)</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noProof="0" dirty="0">
                          <a:solidFill>
                            <a:schemeClr val="dk1"/>
                          </a:solidFill>
                          <a:latin typeface="+mn-lt"/>
                          <a:ea typeface="+mn-ea"/>
                          <a:cs typeface="Arial" charset="0"/>
                        </a:rPr>
                        <a:t>Contract clauses that emphasize “service charge deposit” and “periodic reconciliation” are understood by tenants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noProof="0" dirty="0">
                          <a:solidFill>
                            <a:srgbClr val="FF0000"/>
                          </a:solidFill>
                          <a:latin typeface="+mn-lt"/>
                          <a:ea typeface="+mn-ea"/>
                          <a:cs typeface="Arial" charset="0"/>
                        </a:rPr>
                        <a:t>Risks: </a:t>
                      </a:r>
                    </a:p>
                    <a:p>
                      <a:pPr marL="171450" indent="-171450" algn="just" fontAlgn="auto">
                        <a:spcBef>
                          <a:spcPts val="0"/>
                        </a:spcBef>
                        <a:buFont typeface="Arial" panose="020B0604020202020204" pitchFamily="34" charset="0"/>
                        <a:buChar char="•"/>
                        <a:defRPr/>
                      </a:pPr>
                      <a:r>
                        <a:rPr lang="en-GB" sz="1200" kern="1200" dirty="0">
                          <a:solidFill>
                            <a:schemeClr val="dk1"/>
                          </a:solidFill>
                          <a:latin typeface="+mn-lt"/>
                          <a:ea typeface="+mn-ea"/>
                          <a:cs typeface="Arial" charset="0"/>
                        </a:rPr>
                        <a:t>Risk of disagreements on cost apportionment framework</a:t>
                      </a:r>
                    </a:p>
                    <a:p>
                      <a:pPr marL="171450" indent="-171450" algn="just" fontAlgn="auto">
                        <a:spcBef>
                          <a:spcPts val="0"/>
                        </a:spcBef>
                        <a:buFont typeface="Arial" panose="020B0604020202020204" pitchFamily="34" charset="0"/>
                        <a:buChar char="•"/>
                        <a:defRPr/>
                      </a:pPr>
                      <a:endParaRPr lang="en-GB" sz="600" kern="1200" dirty="0">
                        <a:solidFill>
                          <a:schemeClr val="dk1"/>
                        </a:solidFill>
                        <a:latin typeface="+mn-lt"/>
                        <a:ea typeface="+mn-ea"/>
                        <a:cs typeface="Arial" charset="0"/>
                      </a:endParaRPr>
                    </a:p>
                    <a:p>
                      <a:pPr marL="171450" indent="-171450" algn="just" fontAlgn="auto">
                        <a:spcBef>
                          <a:spcPts val="0"/>
                        </a:spcBef>
                        <a:buFont typeface="Arial" panose="020B0604020202020204" pitchFamily="34" charset="0"/>
                        <a:buChar char="•"/>
                        <a:defRPr/>
                      </a:pPr>
                      <a:r>
                        <a:rPr lang="en-GB" sz="1200" kern="1200" dirty="0">
                          <a:solidFill>
                            <a:schemeClr val="dk1"/>
                          </a:solidFill>
                          <a:latin typeface="+mn-lt"/>
                          <a:ea typeface="+mn-ea"/>
                          <a:cs typeface="Arial" charset="0"/>
                        </a:rPr>
                        <a:t>Impact of inflation and other factors on costs creating high variations in apportioned costs</a:t>
                      </a:r>
                    </a:p>
                    <a:p>
                      <a:pPr marL="171450" indent="-171450" algn="just" fontAlgn="auto">
                        <a:spcBef>
                          <a:spcPts val="0"/>
                        </a:spcBef>
                        <a:buFont typeface="Arial" panose="020B0604020202020204" pitchFamily="34" charset="0"/>
                        <a:buChar char="•"/>
                        <a:defRPr/>
                      </a:pPr>
                      <a:endParaRPr lang="en-GB" sz="1100" kern="1200" dirty="0">
                        <a:solidFill>
                          <a:schemeClr val="dk1"/>
                        </a:solidFill>
                        <a:latin typeface="+mn-lt"/>
                        <a:ea typeface="+mn-ea"/>
                        <a:cs typeface="Arial" charset="0"/>
                      </a:endParaRPr>
                    </a:p>
                    <a:p>
                      <a:pPr marL="171450" indent="-171450" algn="just" fontAlgn="auto">
                        <a:spcBef>
                          <a:spcPts val="0"/>
                        </a:spcBef>
                        <a:buFont typeface="Arial" panose="020B0604020202020204" pitchFamily="34" charset="0"/>
                        <a:buChar char="•"/>
                        <a:defRPr/>
                      </a:pPr>
                      <a:r>
                        <a:rPr lang="en-GB" sz="1200" kern="1200" dirty="0">
                          <a:solidFill>
                            <a:schemeClr val="dk1"/>
                          </a:solidFill>
                          <a:latin typeface="+mn-lt"/>
                          <a:ea typeface="+mn-ea"/>
                          <a:cs typeface="Arial" charset="0"/>
                        </a:rPr>
                        <a:t>As an SPDC JV-owned building, this building is impacted by the SPDC share sale</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2318">
                <a:tc>
                  <a:txBody>
                    <a:bodyPr/>
                    <a:lstStyle/>
                    <a:p>
                      <a:r>
                        <a:rPr lang="en-GB" sz="1200" b="1" kern="1200" dirty="0">
                          <a:solidFill>
                            <a:schemeClr val="tx1">
                              <a:lumMod val="75000"/>
                            </a:schemeClr>
                          </a:solidFill>
                          <a:latin typeface="Calibri" pitchFamily="34" charset="0"/>
                          <a:ea typeface="+mn-ea"/>
                          <a:cs typeface="Arial" pitchFamily="34" charset="0"/>
                        </a:rPr>
                        <a:t>KEY ACTIVITIES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098011">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Confirm cost estimate for Abuja Office Service Charge – June 2024</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Develop cost apportionment framework – June 2024</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Arial" charset="0"/>
                        </a:rPr>
                        <a:t>Share /engage tenants – June 2024</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59898">
                <a:tc>
                  <a:txBody>
                    <a:bodyPr/>
                    <a:lstStyle/>
                    <a:p>
                      <a:r>
                        <a:rPr lang="en-GB" sz="1200" b="1" kern="1200" dirty="0">
                          <a:solidFill>
                            <a:schemeClr val="tx1">
                              <a:lumMod val="75000"/>
                            </a:schemeClr>
                          </a:solidFill>
                          <a:latin typeface="Calibri" pitchFamily="34" charset="0"/>
                          <a:ea typeface="+mn-ea"/>
                          <a:cs typeface="Arial" pitchFamily="34" charset="0"/>
                        </a:rPr>
                        <a:t>TEAM / STAKEHOLDERS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4"/>
                  </a:ext>
                </a:extLst>
              </a:tr>
              <a:tr h="1375825">
                <a:tc>
                  <a:txBody>
                    <a:bodyPr/>
                    <a:lstStyle/>
                    <a:p>
                      <a:pPr algn="just"/>
                      <a:r>
                        <a:rPr lang="en-GB" sz="1200" kern="1200" dirty="0" err="1">
                          <a:solidFill>
                            <a:schemeClr val="dk1"/>
                          </a:solidFill>
                          <a:latin typeface="+mn-lt"/>
                          <a:ea typeface="+mn-ea"/>
                          <a:cs typeface="Arial" charset="0"/>
                        </a:rPr>
                        <a:t>SteerCo</a:t>
                      </a:r>
                      <a:r>
                        <a:rPr lang="en-GB" sz="1200" kern="1200" dirty="0">
                          <a:solidFill>
                            <a:schemeClr val="dk1"/>
                          </a:solidFill>
                          <a:latin typeface="+mn-lt"/>
                          <a:ea typeface="+mn-ea"/>
                          <a:cs typeface="Arial" charset="0"/>
                        </a:rPr>
                        <a:t> : Dave Nosike, Ike Okereke, John Uduaghan</a:t>
                      </a:r>
                    </a:p>
                    <a:p>
                      <a:pPr algn="just"/>
                      <a:r>
                        <a:rPr lang="en-GB" sz="1200" kern="1200" dirty="0">
                          <a:solidFill>
                            <a:schemeClr val="dk1"/>
                          </a:solidFill>
                          <a:latin typeface="+mn-lt"/>
                          <a:ea typeface="+mn-ea"/>
                          <a:cs typeface="Arial" charset="0"/>
                        </a:rPr>
                        <a:t>Sponsor: Ike Okereke</a:t>
                      </a:r>
                    </a:p>
                    <a:p>
                      <a:pPr algn="just"/>
                      <a:r>
                        <a:rPr lang="en-GB" sz="1200" kern="1200" dirty="0">
                          <a:solidFill>
                            <a:schemeClr val="dk1"/>
                          </a:solidFill>
                          <a:latin typeface="+mn-lt"/>
                          <a:ea typeface="+mn-ea"/>
                          <a:cs typeface="Arial" charset="0"/>
                        </a:rPr>
                        <a:t>Project BOM: Chukwudi Nwanze</a:t>
                      </a:r>
                    </a:p>
                    <a:p>
                      <a:pPr algn="just"/>
                      <a:r>
                        <a:rPr lang="en-GB" sz="1200" kern="1200" dirty="0">
                          <a:solidFill>
                            <a:schemeClr val="dk1"/>
                          </a:solidFill>
                          <a:latin typeface="+mn-lt"/>
                          <a:ea typeface="+mn-ea"/>
                          <a:cs typeface="Arial" charset="0"/>
                        </a:rPr>
                        <a:t>Implementation Lead: Jimoh Lawal</a:t>
                      </a:r>
                    </a:p>
                    <a:p>
                      <a:pPr algn="just"/>
                      <a:r>
                        <a:rPr lang="en-GB" sz="1200" kern="1200" dirty="0">
                          <a:solidFill>
                            <a:schemeClr val="dk1"/>
                          </a:solidFill>
                          <a:latin typeface="+mn-lt"/>
                          <a:ea typeface="+mn-ea"/>
                          <a:cs typeface="Arial" charset="0"/>
                        </a:rPr>
                        <a:t>Project Team: Idara Idang, Chinwe Nwabude</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101970"/>
                  </a:ext>
                </a:extLst>
              </a:tr>
            </a:tbl>
          </a:graphicData>
        </a:graphic>
      </p:graphicFrame>
    </p:spTree>
    <p:extLst>
      <p:ext uri="{BB962C8B-B14F-4D97-AF65-F5344CB8AC3E}">
        <p14:creationId xmlns:p14="http://schemas.microsoft.com/office/powerpoint/2010/main" val="2552545943"/>
      </p:ext>
    </p:extLst>
  </p:cSld>
  <p:clrMapOvr>
    <a:masterClrMapping/>
  </p:clrMapOvr>
  <p:transition/>
</p:sld>
</file>

<file path=ppt/theme/theme1.xml><?xml version="1.0" encoding="utf-8"?>
<a:theme xmlns:a="http://schemas.openxmlformats.org/drawingml/2006/main" name="Donece">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hell_x0020_SharePoint_x0020_SAEF_x0020_SiteCollectionName xmlns="http://schemas.microsoft.com/sharepoint/v3">Enterprise Services Project Services and Common Execution</Shell_x0020_SharePoint_x0020_SAEF_x0020_SiteCollectionName>
    <Shell_x0020_SharePoint_x0020_SAEF_x0020_Owner xmlns="http://schemas.microsoft.com/sharepoint/v3">Project Services</Shell_x0020_SharePoint_x0020_SAEF_x0020_Owner>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_dlc_ExpireDateSaved xmlns="http://schemas.microsoft.com/sharepoint/v3" xsi:nil="true"/>
    <Shell_x0020_SharePoint_x0020_SAEF_x0020_SiteOwner xmlns="http://schemas.microsoft.com/sharepoint/v3">europe\d.greenstreet</Shell_x0020_SharePoint_x0020_SAEF_x0020_SiteOwner>
    <Shell_x0020_SharePoint_x0020_SAEF_x0020_AssetIdentifier xmlns="http://schemas.microsoft.com/sharepoint/v3"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_dlc_ExpireDate xmlns="http://schemas.microsoft.com/sharepoint/v3" xsi:nil="tru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UNITED KINGDOM</TermName>
          <TermId xmlns="http://schemas.microsoft.com/office/infopath/2007/PartnerControls">a641b02c-ea62-4b2d-a926-5e7208151dda</TermId>
        </TermInfo>
      </Terms>
    </Shell_x0020_SharePoint_x0020_SAEF_x0020_CountryOfJurisdictionTaxHTField0>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UnitReg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TaxHTField0>
    <Shell_x0020_SharePoint_x0020_SAEF_x0020_Collection xmlns="http://schemas.microsoft.com/sharepoint/v3">false</Shell_x0020_SharePoint_x0020_SAEF_x0020_Collection>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Non Business Process, Managed Collection, WorkGroup Fileplan and Other</TermName>
          <TermId xmlns="http://schemas.microsoft.com/office/infopath/2007/PartnerControls">11fe3673-f831-4081-aef0-d53cc062a3b9</TermId>
        </TermInfo>
      </Terms>
    </Shell_x0020_SharePoint_x0020_SAEF_x0020_BusinessProcessTaxHTField0>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Information Technology International Ltd</TermName>
          <TermId xmlns="http://schemas.microsoft.com/office/infopath/2007/PartnerControls">9070e151-d8ef-4923-bc94-5286c98d23c1</TermId>
        </TermInfo>
      </Terms>
    </Shell_x0020_SharePoint_x0020_SAEF_x0020_LegalEntityTaxHTField0>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TRIMRecordNumber xmlns="http://schemas.microsoft.com/sharepoint/v3" xsi:nil="true"/>
    <Shell_x0020_SharePoint_x0020_SAEF_x0020_IsRecord xmlns="http://schemas.microsoft.com/sharepoint/v3" xsi:nil="true"/>
    <_dlc_DocId xmlns="b79248b8-f07b-4a80-9e17-b443508051f2">AAAAA4901-803440801-35</_dlc_DocId>
    <TaxCatchAll xmlns="b79248b8-f07b-4a80-9e17-b443508051f2">
      <Value>25</Value>
      <Value>24</Value>
      <Value>22</Value>
      <Value>20</Value>
      <Value>14</Value>
      <Value>13</Value>
      <Value>12</Value>
      <Value>11</Value>
      <Value>10</Value>
      <Value>8</Value>
      <Value>6</Value>
      <Value>5</Value>
      <Value>2</Value>
      <Value>1</Value>
    </TaxCatchAll>
    <_dlc_DocIdUrl xmlns="b79248b8-f07b-4a80-9e17-b443508051f2">
      <Url>https://eu001-sp.shell.com/sites/AAAAA4901/FIT_PDF/_layouts/15/DocIdRedir.aspx?ID=AAAAA4901-803440801-35</Url>
      <Description>AAAAA4901-803440801-35</Description>
    </_dlc_DocIdUrl>
    <l6cbad2a5ebe41a2a8c4b6f9a5862160 xmlns="b79248b8-f07b-4a80-9e17-b443508051f2">
      <Terms xmlns="http://schemas.microsoft.com/office/infopath/2007/PartnerControls">
        <TermInfo xmlns="http://schemas.microsoft.com/office/infopath/2007/PartnerControls">
          <TermName xmlns="http://schemas.microsoft.com/office/infopath/2007/PartnerControls">Project Delivery</TermName>
          <TermId xmlns="http://schemas.microsoft.com/office/infopath/2007/PartnerControls">c9de3b69-09e7-403f-a718-1a1fcc1dfc16</TermId>
        </TermInfo>
      </Terms>
    </l6cbad2a5ebe41a2a8c4b6f9a5862160>
    <m2c43deff46a42be8a2dd3ddfc2d9ad1 xmlns="b79248b8-f07b-4a80-9e17-b443508051f2">
      <Terms xmlns="http://schemas.microsoft.com/office/infopath/2007/PartnerControls">
        <TermInfo xmlns="http://schemas.microsoft.com/office/infopath/2007/PartnerControls">
          <TermName xmlns="http://schemas.microsoft.com/office/infopath/2007/PartnerControls">Deliver Solutions</TermName>
          <TermId xmlns="http://schemas.microsoft.com/office/infopath/2007/PartnerControls">5538e1ef-ca09-4371-b859-92a9dbd93b32</TermId>
        </TermInfo>
      </Terms>
    </m2c43deff46a42be8a2dd3ddfc2d9ad1>
    <h404df514bc7464da2c9c50343e4330d xmlns="b79248b8-f07b-4a80-9e17-b443508051f2">
      <Terms xmlns="http://schemas.microsoft.com/office/infopath/2007/PartnerControls">
        <TermInfo xmlns="http://schemas.microsoft.com/office/infopath/2007/PartnerControls">
          <TermName xmlns="http://schemas.microsoft.com/office/infopath/2007/PartnerControls">PPM Project Management</TermName>
          <TermId xmlns="http://schemas.microsoft.com/office/infopath/2007/PartnerControls">ba351f76-aa4d-4c57-8a49-3d6c02178d16</TermId>
        </TermInfo>
      </Terms>
    </h404df514bc7464da2c9c50343e4330d>
    <le02c90f3f034df3910bb66b16e6b0b8 xmlns="b79248b8-f07b-4a80-9e17-b443508051f2">
      <Terms xmlns="http://schemas.microsoft.com/office/infopath/2007/PartnerControls">
        <TermInfo xmlns="http://schemas.microsoft.com/office/infopath/2007/PartnerControls">
          <TermName xmlns="http://schemas.microsoft.com/office/infopath/2007/PartnerControls">Stage 1 (Setup)</TermName>
          <TermId xmlns="http://schemas.microsoft.com/office/infopath/2007/PartnerControls">d70e5ca5-dff3-4a31-8ebc-28eaffe7720e</TermId>
        </TermInfo>
      </Terms>
    </le02c90f3f034df3910bb66b16e6b0b8>
    <Category xmlns="866942f8-f6cf-498a-bdb4-0cbfcdd6b857">Guide Documentation</Category>
    <SharedWithUsers xmlns="75448844-cfff-4ae9-9a1d-f5cb1c4e84d1">
      <UserInfo>
        <DisplayName>Kumar, Suresh Kumar SBOBNG-ITV/ID</DisplayName>
        <AccountId>19038</AccountId>
        <AccountType/>
      </UserInfo>
      <UserInfo>
        <DisplayName>De Marco, Karrie H SCC-ITD/MS</DisplayName>
        <AccountId>3125</AccountId>
        <AccountType/>
      </UserInfo>
      <UserInfo>
        <DisplayName>Sethumadavan, Hariharasudan SBOBNG-ITPT/FD</DisplayName>
        <AccountId>22380</AccountId>
        <AccountType/>
      </UserInfo>
      <UserInfo>
        <DisplayName>Singh, Shashank SBOBNG-ITD/EB</DisplayName>
        <AccountId>8776</AccountId>
        <AccountType/>
      </UserInfo>
      <UserInfo>
        <DisplayName>Ravi, Vignesh SBOBNG-ITPT/DD</DisplayName>
        <AccountId>28649</AccountId>
        <AccountType/>
      </UserInfo>
    </SharedWithUsers>
  </documentManagement>
</p:properties>
</file>

<file path=customXml/item2.xml><?xml version="1.0" encoding="utf-8"?>
<?mso-contentType ?>
<p:Policy xmlns:p="office.server.policy" id="" local="true">
  <p:Name>Shell Document Base</p:Name>
  <p:Description/>
  <p:Statement/>
  <p:PolicyItems/>
</p:Policy>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E79CCFC84922CB45BF45809AC4F2D404" ma:contentTypeVersion="276" ma:contentTypeDescription="Shell Document Content Type" ma:contentTypeScope="" ma:versionID="ff9a53f5fd76c07d792112422da63bf0">
  <xsd:schema xmlns:xsd="http://www.w3.org/2001/XMLSchema" xmlns:xs="http://www.w3.org/2001/XMLSchema" xmlns:p="http://schemas.microsoft.com/office/2006/metadata/properties" xmlns:ns1="http://schemas.microsoft.com/sharepoint/v3" xmlns:ns2="b79248b8-f07b-4a80-9e17-b443508051f2" xmlns:ns4="866942f8-f6cf-498a-bdb4-0cbfcdd6b857" xmlns:ns5="75448844-cfff-4ae9-9a1d-f5cb1c4e84d1" targetNamespace="http://schemas.microsoft.com/office/2006/metadata/properties" ma:root="true" ma:fieldsID="f2fcb5458faaa99fdca5e033a2dbdafa" ns1:_="" ns2:_="" ns4:_="" ns5:_="">
    <xsd:import namespace="http://schemas.microsoft.com/sharepoint/v3"/>
    <xsd:import namespace="b79248b8-f07b-4a80-9e17-b443508051f2"/>
    <xsd:import namespace="866942f8-f6cf-498a-bdb4-0cbfcdd6b857"/>
    <xsd:import namespace="75448844-cfff-4ae9-9a1d-f5cb1c4e84d1"/>
    <xsd:element name="properties">
      <xsd:complexType>
        <xsd:sequence>
          <xsd:element name="documentManagement">
            <xsd:complexType>
              <xsd:all>
                <xsd:element ref="ns2:_dlc_DocIdUrl" minOccurs="0"/>
                <xsd:element ref="ns1:Shell_x0020_SharePoint_x0020_SAEF_x0020_Owner" minOccurs="0"/>
                <xsd:element ref="ns1:Shell_x0020_SharePoint_x0020_SAEF_x0020_SiteCollectionName"/>
                <xsd:element ref="ns1:Shell_x0020_SharePoint_x0020_SAEF_x0020_SiteOwner"/>
                <xsd:element ref="ns1:Shell_x0020_SharePoint_x0020_SAEF_x0020_Collection"/>
                <xsd:element ref="ns2:_dlc_DocId" minOccurs="0"/>
                <xsd:element ref="ns2:_dlc_DocIdPersistId"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h404df514bc7464da2c9c50343e4330d" minOccurs="0"/>
                <xsd:element ref="ns2:TaxCatchAll" minOccurs="0"/>
                <xsd:element ref="ns2:TaxCatchAllLabel" minOccurs="0"/>
                <xsd:element ref="ns1:Shell_x0020_SharePoint_x0020_SAEF_x0020_AssetIdentifier" minOccurs="0"/>
                <xsd:element ref="ns2:l6cbad2a5ebe41a2a8c4b6f9a5862160" minOccurs="0"/>
                <xsd:element ref="ns2:m2c43deff46a42be8a2dd3ddfc2d9ad1" minOccurs="0"/>
                <xsd:element ref="ns2:le02c90f3f034df3910bb66b16e6b0b8"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LanguageTaxHTField0" minOccurs="0"/>
                <xsd:element ref="ns1:Shell_x0020_SharePoint_x0020_SAEF_x0020_CountryOfJurisdictionTaxHTField0" minOccurs="0"/>
                <xsd:element ref="ns4:Category" minOccurs="0"/>
                <xsd:element ref="ns5:SharedWithUsers" minOccurs="0"/>
                <xsd:element ref="ns5:SharedWithDetails"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7" nillable="true" ma:displayName="Owner" ma:hidden="true" ma:internalName="Shell_x0020_SharePoint_x0020_SAEF_x0020_Owner">
      <xsd:simpleType>
        <xsd:restriction base="dms:Text"/>
      </xsd:simpleType>
    </xsd:element>
    <xsd:element name="Shell_x0020_SharePoint_x0020_SAEF_x0020_SiteCollectionName" ma:index="15" ma:displayName="Site Collection Name" ma:default="IT Project Delivery Communities" ma:hidden="true" ma:internalName="Shell_x0020_SharePoint_x0020_SAEF_x0020_SiteCollectionName">
      <xsd:simpleType>
        <xsd:restriction base="dms:Text"/>
      </xsd:simpleType>
    </xsd:element>
    <xsd:element name="Shell_x0020_SharePoint_x0020_SAEF_x0020_SiteOwner" ma:index="16" ma:displayName="Site Owner" ma:default="europe\d.greenstreet" ma:hidden="true" ma:internalName="Shell_x0020_SharePoint_x0020_SAEF_x0020_SiteOwner">
      <xsd:simpleType>
        <xsd:restriction base="dms:Text"/>
      </xsd:simpleType>
    </xsd:element>
    <xsd:element name="Shell_x0020_SharePoint_x0020_SAEF_x0020_Collection" ma:index="19" ma:displayName="Collection" ma:default="0" ma:hidden="true" ma:internalName="Shell_x0020_SharePoint_x0020_SAEF_x0020_Collection">
      <xsd:simpleType>
        <xsd:restriction base="dms:Boolean"/>
      </xsd:simpleType>
    </xsd:element>
    <xsd:element name="Shell_x0020_SharePoint_x0020_SAEF_x0020_IsRecord" ma:index="27" nillable="true" ma:displayName="Is Archived" ma:hidden="true" ma:internalName="Shell_x0020_SharePoint_x0020_SAEF_x0020_IsRecord">
      <xsd:simpleType>
        <xsd:restriction base="dms:Text"/>
      </xsd:simpleType>
    </xsd:element>
    <xsd:element name="Shell_x0020_SharePoint_x0020_SAEF_x0020_TRIMRecordNumber" ma:index="28" nillable="true" ma:displayName="TRIM Record Number" ma:hidden="true" ma:internalName="Shell_x0020_SharePoint_x0020_SAEF_x0020_TRIMRecordNumber">
      <xsd:simpleType>
        <xsd:restriction base="dms:Text"/>
      </xsd:simpleType>
    </xsd:element>
    <xsd:element name="_dlc_Exempt" ma:index="29" nillable="true" ma:displayName="Exempt from Policy" ma:hidden="true" ma:internalName="_dlc_Exempt" ma:readOnly="true">
      <xsd:simpleType>
        <xsd:restriction base="dms:Unknown"/>
      </xsd:simpleType>
    </xsd:element>
    <xsd:element name="_dlc_ExpireDateSaved" ma:index="30" nillable="true" ma:displayName="Original Expiration Date" ma:hidden="true" ma:internalName="_dlc_ExpireDateSaved" ma:readOnly="true">
      <xsd:simpleType>
        <xsd:restriction base="dms:DateTime"/>
      </xsd:simpleType>
    </xsd:element>
    <xsd:element name="_dlc_ExpireDate" ma:index="31" nillable="true" ma:displayName="Expiration Date" ma:hidden="true" ma:internalName="_dlc_ExpireDate" ma:readOnly="true">
      <xsd:simpleType>
        <xsd:restriction base="dms:DateTime"/>
      </xsd:simpleType>
    </xsd:element>
    <xsd:element name="Shell_x0020_SharePoint_x0020_SAEF_x0020_AssetIdentifier" ma:index="35" nillable="true" ma:displayName="Asset Identifier" ma:hidden="true" ma:internalName="Shell_x0020_SharePoint_x0020_SAEF_x0020_AssetIdentifier">
      <xsd:simpleType>
        <xsd:restriction base="dms:Text"/>
      </xsd:simpleType>
    </xsd:element>
    <xsd:element name="Shell_x0020_SharePoint_x0020_SAEF_x0020_SecurityClassificationTaxHTField0" ma:index="42" ma:taxonomy="true" ma:internalName="Shell_x0020_SharePoint_x0020_SAEF_x0020_SecurityClassificationTaxHTField0" ma:taxonomyFieldName="Shell_x0020_SharePoint_x0020_SAEF_x0020_SecurityClassification" ma:displayName="Security Classification" ma:default="22;#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43" nillable="true" ma:taxonomy="true" ma:internalName="Shell_x0020_SharePoint_x0020_SAEF_x0020_ExportControlClassificationTaxHTField0" ma:taxonomyFieldName="Shell_x0020_SharePoint_x0020_SAEF_x0020_ExportControlClassification" ma:displayName="Export Control" ma:readOnly="false" ma:default="8;#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44" ma:taxonomy="true" ma:internalName="Shell_x0020_SharePoint_x0020_SAEF_x0020_DocumentStatusTaxHTField0" ma:taxonomyFieldName="Shell_x0020_SharePoint_x0020_SAEF_x0020_DocumentStatus" ma:displayName="Document Status" ma:default="14;#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BusinessTaxHTField0" ma:index="45" ma:taxonomy="true" ma:internalName="Shell_x0020_SharePoint_x0020_SAEF_x0020_BusinessTaxHTField0" ma:taxonomyFieldName="Shell_x0020_SharePoint_x0020_SAEF_x0020_Business" ma:displayName="Business" ma:default="1;#Global Functions|97a538f4-23ff-40fe-9c6e-c1dbb686729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46" ma:taxonomy="true" ma:internalName="Shell_x0020_SharePoint_x0020_SAEF_x0020_BusinessUnitRegionTaxHTField0" ma:taxonomyFieldName="Shell_x0020_SharePoint_x0020_SAEF_x0020_BusinessUnitRegion" ma:displayName="Business Unit/Region" ma:default="1;#Global Functions|97a538f4-23ff-40fe-9c6e-c1dbb6867298"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47" ma:taxonomy="true" ma:internalName="Shell_x0020_SharePoint_x0020_SAEF_x0020_GlobalFunctionTaxHTField0" ma:taxonomyFieldName="Shell_x0020_SharePoint_x0020_SAEF_x0020_GlobalFunction" ma:displayName="Business Function" ma:default="2;#Information Technology|d388b442-0f35-4ef7-bb6d-ea4386749e1a"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48" nillable="true" ma:taxonomy="true" ma:internalName="Shell_x0020_SharePoint_x0020_SAEF_x0020_BusinessProcessTaxHTField0" ma:taxonomyFieldName="Shell_x0020_SharePoint_x0020_SAEF_x0020_BusinessProcess" ma:displayName="Business Process" ma:default="7;#IT - IT Project Delivery|b0369313-618e-46dc-b841-86c955d7e44c"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49" ma:taxonomy="true" ma:internalName="Shell_x0020_SharePoint_x0020_SAEF_x0020_LegalEntityTaxHTField0" ma:taxonomyFieldName="Shell_x0020_SharePoint_x0020_SAEF_x0020_LegalEntity" ma:displayName="Legal Entity" ma:default="3;#Shell Information Technology International Limited|37bd2d0f-9d1b-43d9-8180-544e607adc00"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LanguageTaxHTField0" ma:index="50" ma:taxonomy="true" ma:internalName="Shell_x0020_SharePoint_x0020_SAEF_x0020_LanguageTaxHTField0" ma:taxonomyFieldName="Shell_x0020_SharePoint_x0020_SAEF_x0020_Language" ma:displayName="Language" ma:default="5;#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51" ma:taxonomy="true" ma:internalName="Shell_x0020_SharePoint_x0020_SAEF_x0020_CountryOfJurisdictionTaxHTField0" ma:taxonomyFieldName="Shell_x0020_SharePoint_x0020_SAEF_x0020_CountryOfJurisdiction" ma:displayName="Country of Jurisdiction" ma:default="6;#UNITED KINGDOM|a641b02c-ea62-4b2d-a926-5e7208151dda"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9248b8-f07b-4a80-9e17-b443508051f2"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4" nillable="true" ma:displayName="Document ID Value" ma:description="The value of the document ID assigned to this item." ma:internalName="_dlc_DocId" ma:readOnly="true">
      <xsd:simpleType>
        <xsd:restriction base="dms:Text"/>
      </xsd:simpleType>
    </xsd:element>
    <xsd:element name="_dlc_DocIdPersistId" ma:index="26" nillable="true" ma:displayName="Persist ID" ma:description="Keep ID on add." ma:hidden="true" ma:internalName="_dlc_DocIdPersistId" ma:readOnly="true">
      <xsd:simpleType>
        <xsd:restriction base="dms:Boolean"/>
      </xsd:simpleType>
    </xsd:element>
    <xsd:element name="h404df514bc7464da2c9c50343e4330d" ma:index="32" nillable="true" ma:taxonomy="true" ma:internalName="h404df514bc7464da2c9c50343e4330d" ma:taxonomyFieldName="Shell_x0020_SharePoint_x0020_SIS_x0020_Activity" ma:displayName="Activity" ma:default="10;#PPM Project Management|ba351f76-aa4d-4c57-8a49-3d6c02178d16" ma:fieldId="{1404df51-4bc7-464d-a2c9-c50343e4330d}" ma:sspId="e3aebf70-341c-4d91-bdd3-aba9df361687" ma:termSetId="01e782f9-cf83-4185-8cc5-d1cba418be33" ma:anchorId="6cd5ae2c-8bef-4b52-8c61-41615b0c1c50" ma:open="false" ma:isKeyword="false">
      <xsd:complexType>
        <xsd:sequence>
          <xsd:element ref="pc:Terms" minOccurs="0" maxOccurs="1"/>
        </xsd:sequence>
      </xsd:complexType>
    </xsd:element>
    <xsd:element name="TaxCatchAll" ma:index="33" nillable="true" ma:displayName="Taxonomy Catch All Column" ma:hidden="true" ma:list="{594bfa7b-29ff-46e9-9283-034517daa39c}" ma:internalName="TaxCatchAll" ma:showField="CatchAllData"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hidden="true" ma:list="{594bfa7b-29ff-46e9-9283-034517daa39c}" ma:internalName="TaxCatchAllLabel" ma:readOnly="true" ma:showField="CatchAllDataLabel"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l6cbad2a5ebe41a2a8c4b6f9a5862160" ma:index="36" nillable="true" ma:taxonomy="true" ma:internalName="l6cbad2a5ebe41a2a8c4b6f9a5862160" ma:taxonomyFieldName="Shell_x0020_SharePoint_x0020_SIS_x0020_ITDomain" ma:displayName="IT Domain" ma:default="11;#Project Delivery|c9de3b69-09e7-403f-a718-1a1fcc1dfc16" ma:fieldId="{56cbad2a-5ebe-41a2-a8c4-b6f9a5862160}" ma:sspId="e3aebf70-341c-4d91-bdd3-aba9df361687" ma:termSetId="01e782f9-cf83-4185-8cc5-d1cba418be33" ma:anchorId="96b25db2-f870-46de-95a3-b3445cf0973d" ma:open="false" ma:isKeyword="false">
      <xsd:complexType>
        <xsd:sequence>
          <xsd:element ref="pc:Terms" minOccurs="0" maxOccurs="1"/>
        </xsd:sequence>
      </xsd:complexType>
    </xsd:element>
    <xsd:element name="m2c43deff46a42be8a2dd3ddfc2d9ad1" ma:index="38" nillable="true" ma:taxonomy="true" ma:internalName="m2c43deff46a42be8a2dd3ddfc2d9ad1" ma:taxonomyFieldName="Shell_x0020_SharePoint_x0020_SIS_x0020_ITDMProcess" ma:displayName="ITDM Process" ma:default="12;#Deliver Solutions|5538e1ef-ca09-4371-b859-92a9dbd93b32" ma:fieldId="{62c43def-f46a-42be-8a2d-d3ddfc2d9ad1}" ma:sspId="e3aebf70-341c-4d91-bdd3-aba9df361687" ma:termSetId="01e782f9-cf83-4185-8cc5-d1cba418be33" ma:anchorId="45492f64-f426-458c-8390-7e12cfda01f6" ma:open="false" ma:isKeyword="false">
      <xsd:complexType>
        <xsd:sequence>
          <xsd:element ref="pc:Terms" minOccurs="0" maxOccurs="1"/>
        </xsd:sequence>
      </xsd:complexType>
    </xsd:element>
    <xsd:element name="le02c90f3f034df3910bb66b16e6b0b8" ma:index="40" nillable="true" ma:taxonomy="true" ma:internalName="le02c90f3f034df3910bb66b16e6b0b8" ma:taxonomyFieldName="Shell_x0020_SharePoint_x0020_SIS_x0020_PDFStage" ma:displayName="PDF Stage" ma:default="13;#Stage 1 (Setup)|d70e5ca5-dff3-4a31-8ebc-28eaffe7720e" ma:fieldId="{5e02c90f-3f03-4df3-910b-b66b16e6b0b8}" ma:sspId="e3aebf70-341c-4d91-bdd3-aba9df361687" ma:termSetId="01e782f9-cf83-4185-8cc5-d1cba418be33" ma:anchorId="aacfb96a-8cf6-4b95-a014-0d0d3a7d5c5a"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6942f8-f6cf-498a-bdb4-0cbfcdd6b857" elementFormDefault="qualified">
    <xsd:import namespace="http://schemas.microsoft.com/office/2006/documentManagement/types"/>
    <xsd:import namespace="http://schemas.microsoft.com/office/infopath/2007/PartnerControls"/>
    <xsd:element name="Category" ma:index="52" nillable="true" ma:displayName="Category" ma:default="Guide Documentation" ma:format="Dropdown" ma:internalName="Category">
      <xsd:simpleType>
        <xsd:restriction base="dms:Choice">
          <xsd:enumeration value="Guide Documentation"/>
          <xsd:enumeration value="Other Supporting Documentation"/>
          <xsd:enumeration value="_Project Delivery Guides"/>
          <xsd:enumeration value="z_Learning"/>
          <xsd:enumeration value="Supporting Links"/>
          <xsd:enumeration value="New Updates - Other Supporting Documentation"/>
          <xsd:enumeration value="Sample Documents"/>
        </xsd:restriction>
      </xsd:simpleType>
    </xsd:element>
    <xsd:element name="MediaServiceMetadata" ma:index="55" nillable="true" ma:displayName="MediaServiceMetadata" ma:description="" ma:hidden="true" ma:internalName="MediaServiceMetadata" ma:readOnly="true">
      <xsd:simpleType>
        <xsd:restriction base="dms:Note"/>
      </xsd:simpleType>
    </xsd:element>
    <xsd:element name="MediaServiceFastMetadata" ma:index="56" nillable="true" ma:displayName="MediaServiceFastMetadata" ma:description="" ma:hidden="true" ma:internalName="MediaServiceFastMetadata" ma:readOnly="true">
      <xsd:simpleType>
        <xsd:restriction base="dms:Note"/>
      </xsd:simpleType>
    </xsd:element>
    <xsd:element name="MediaServiceEventHashCode" ma:index="57" nillable="true" ma:displayName="MediaServiceEventHashCode" ma:hidden="true" ma:internalName="MediaServiceEventHashCode" ma:readOnly="true">
      <xsd:simpleType>
        <xsd:restriction base="dms:Text"/>
      </xsd:simpleType>
    </xsd:element>
    <xsd:element name="MediaServiceGenerationTime" ma:index="5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448844-cfff-4ae9-9a1d-f5cb1c4e84d1" elementFormDefault="qualified">
    <xsd:import namespace="http://schemas.microsoft.com/office/2006/documentManagement/types"/>
    <xsd:import namespace="http://schemas.microsoft.com/office/infopath/2007/PartnerControls"/>
    <xsd:element name="SharedWithUsers" ma:index="5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6" ma:displayName="Author"/>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29F335-96D0-469E-A237-E99C304DF5BF}">
  <ds:schemaRefs>
    <ds:schemaRef ds:uri="b79248b8-f07b-4a80-9e17-b443508051f2"/>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75448844-cfff-4ae9-9a1d-f5cb1c4e84d1"/>
    <ds:schemaRef ds:uri="866942f8-f6cf-498a-bdb4-0cbfcdd6b857"/>
    <ds:schemaRef ds:uri="http://www.w3.org/XML/1998/namespace"/>
    <ds:schemaRef ds:uri="http://purl.org/dc/dcmitype/"/>
  </ds:schemaRefs>
</ds:datastoreItem>
</file>

<file path=customXml/itemProps2.xml><?xml version="1.0" encoding="utf-8"?>
<ds:datastoreItem xmlns:ds="http://schemas.openxmlformats.org/officeDocument/2006/customXml" ds:itemID="{2EE646FC-59D7-4FFE-8AFF-17BD209BC56A}">
  <ds:schemaRefs>
    <ds:schemaRef ds:uri="office.server.policy"/>
  </ds:schemaRefs>
</ds:datastoreItem>
</file>

<file path=customXml/itemProps3.xml><?xml version="1.0" encoding="utf-8"?>
<ds:datastoreItem xmlns:ds="http://schemas.openxmlformats.org/officeDocument/2006/customXml" ds:itemID="{4F5702AB-4450-4CF0-B18F-925E569BD3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9248b8-f07b-4a80-9e17-b443508051f2"/>
    <ds:schemaRef ds:uri="866942f8-f6cf-498a-bdb4-0cbfcdd6b857"/>
    <ds:schemaRef ds:uri="75448844-cfff-4ae9-9a1d-f5cb1c4e84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E734D5B-2B27-434D-9FC4-B88DE156E4E0}">
  <ds:schemaRefs>
    <ds:schemaRef ds:uri="http://schemas.microsoft.com/sharepoint/events"/>
  </ds:schemaRefs>
</ds:datastoreItem>
</file>

<file path=customXml/itemProps5.xml><?xml version="1.0" encoding="utf-8"?>
<ds:datastoreItem xmlns:ds="http://schemas.openxmlformats.org/officeDocument/2006/customXml" ds:itemID="{847E091D-E5AE-469A-AF43-28540231CA3E}">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Donece</Template>
  <TotalTime>36505</TotalTime>
  <Words>403</Words>
  <Application>Microsoft Office PowerPoint</Application>
  <PresentationFormat>Widescreen</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Wingdings</vt:lpstr>
      <vt:lpstr>Futura Medium</vt:lpstr>
      <vt:lpstr>Arial</vt:lpstr>
      <vt:lpstr>Futura Light</vt:lpstr>
      <vt:lpstr>Calibri</vt:lpstr>
      <vt:lpstr>Donece</vt:lpstr>
      <vt:lpstr>Project Name: Reduction in Abuja Office Service Charge by Cost Sharing</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Impact Project Charter Template</dc:title>
  <dc:creator>Value Management</dc:creator>
  <cp:lastModifiedBy>Okereke, Ikemefuna R SPDC-REE/N</cp:lastModifiedBy>
  <cp:revision>684</cp:revision>
  <cp:lastPrinted>2016-08-17T10:32:08Z</cp:lastPrinted>
  <dcterms:created xsi:type="dcterms:W3CDTF">2014-03-19T19:37:29Z</dcterms:created>
  <dcterms:modified xsi:type="dcterms:W3CDTF">2024-08-27T08:07:16Z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Shell SharePoint SAEF SecurityClassification">
    <vt:lpwstr>22;#Restricted|21aa7f98-4035-4019-a764-107acb7269af</vt:lpwstr>
  </property>
  <property fmtid="{D5CDD505-2E9C-101B-9397-08002B2CF9AE}" pid="5" name="Shell SharePoint SAEF BusinessProcess">
    <vt:lpwstr>24;#All - Non Business Process, Managed Collection, WorkGroup Fileplan and Other|11fe3673-f831-4081-aef0-d53cc062a3b9</vt:lpwstr>
  </property>
  <property fmtid="{D5CDD505-2E9C-101B-9397-08002B2CF9AE}" pid="6" name="_dlc_policyId">
    <vt:lpwstr/>
  </property>
  <property fmtid="{D5CDD505-2E9C-101B-9397-08002B2CF9AE}" pid="7" name="Shell SharePoint SAEF DocumentType">
    <vt:lpwstr>20;#Other [ITPD]|5aa2db51-e0e5-4faf-bd6f-60300998e0c5</vt:lpwstr>
  </property>
  <property fmtid="{D5CDD505-2E9C-101B-9397-08002B2CF9AE}" pid="8" name="ContentTypeId">
    <vt:lpwstr>0x0101006F0A470EEB1140E7AA14F4CE8A50B54C0001CB1477F4DD432AA86DD56CC3887AF400E79CCFC84922CB45BF45809AC4F2D404</vt:lpwstr>
  </property>
  <property fmtid="{D5CDD505-2E9C-101B-9397-08002B2CF9AE}" pid="9" name="Shell SharePoint SAEF LegalEntity">
    <vt:lpwstr>25;#Shell Information Technology International Ltd|9070e151-d8ef-4923-bc94-5286c98d23c1</vt:lpwstr>
  </property>
  <property fmtid="{D5CDD505-2E9C-101B-9397-08002B2CF9AE}" pid="10" name="Shell SharePoint SAEF GlobalFunction">
    <vt:lpwstr>2;#Information Technology|d388b442-0f35-4ef7-bb6d-ea4386749e1a</vt:lpwstr>
  </property>
  <property fmtid="{D5CDD505-2E9C-101B-9397-08002B2CF9AE}" pid="11" name="Shell SharePoint SAEF BusinessUnitRegion">
    <vt:lpwstr>1;#Global Functions|97a538f4-23ff-40fe-9c6e-c1dbb6867298</vt:lpwstr>
  </property>
  <property fmtid="{D5CDD505-2E9C-101B-9397-08002B2CF9AE}" pid="12" name="Shell SharePoint SAEF WorkgroupID">
    <vt:lpwstr>4;#Not Applicable|7efdb303-c932-401b-96dd-5d8c8895f6d1</vt:lpwstr>
  </property>
  <property fmtid="{D5CDD505-2E9C-101B-9397-08002B2CF9AE}" pid="13" name="ItemRetentionFormula">
    <vt:lpwstr/>
  </property>
  <property fmtid="{D5CDD505-2E9C-101B-9397-08002B2CF9AE}" pid="14" name="Shell SharePoint SAEF CountryOfJurisdiction">
    <vt:lpwstr>6;#UNITED KINGDOM|a641b02c-ea62-4b2d-a926-5e7208151dda</vt:lpwstr>
  </property>
  <property fmtid="{D5CDD505-2E9C-101B-9397-08002B2CF9AE}" pid="15" name="Shell SharePoint SAEF ExportControlClassification">
    <vt:lpwstr>8;#Non-US content - Non Controlled|2ac8835e-0587-4096-a6e2-1f68da1e6cb3</vt:lpwstr>
  </property>
  <property fmtid="{D5CDD505-2E9C-101B-9397-08002B2CF9AE}" pid="16" name="_dlc_DocIdItemGuid">
    <vt:lpwstr>cba64a6b-a1ef-494b-abc4-821972f04750</vt:lpwstr>
  </property>
  <property fmtid="{D5CDD505-2E9C-101B-9397-08002B2CF9AE}" pid="17" name="Shell SharePoint SAEF Language">
    <vt:lpwstr>5;#English|bd3ad5ee-f0c3-40aa-8cc8-36ef09940af3</vt:lpwstr>
  </property>
  <property fmtid="{D5CDD505-2E9C-101B-9397-08002B2CF9AE}" pid="18" name="Shell SharePoint SAEF Business">
    <vt:lpwstr>1;#Global Functions|97a538f4-23ff-40fe-9c6e-c1dbb6867298</vt:lpwstr>
  </property>
  <property fmtid="{D5CDD505-2E9C-101B-9397-08002B2CF9AE}" pid="19" name="Shell SharePoint SIS ITDomain">
    <vt:lpwstr>11;#Project Delivery|c9de3b69-09e7-403f-a718-1a1fcc1dfc16</vt:lpwstr>
  </property>
  <property fmtid="{D5CDD505-2E9C-101B-9397-08002B2CF9AE}" pid="20" name="Shell SharePoint SIS PDFStage">
    <vt:lpwstr>13;#Stage 1 (Setup)|d70e5ca5-dff3-4a31-8ebc-28eaffe7720e</vt:lpwstr>
  </property>
  <property fmtid="{D5CDD505-2E9C-101B-9397-08002B2CF9AE}" pid="21" name="Shell SharePoint SAEF DocumentStatus">
    <vt:lpwstr>14;#Draft|1c86f377-7d91-4c95-bd5b-c18c83fe0aa5</vt:lpwstr>
  </property>
  <property fmtid="{D5CDD505-2E9C-101B-9397-08002B2CF9AE}" pid="22" name="Shell SharePoint SIS ITDMProcess">
    <vt:lpwstr>12;#Deliver Solutions|5538e1ef-ca09-4371-b859-92a9dbd93b32</vt:lpwstr>
  </property>
  <property fmtid="{D5CDD505-2E9C-101B-9397-08002B2CF9AE}" pid="23" name="Shell SharePoint SIS Activity">
    <vt:lpwstr>10;#PPM Project Management|ba351f76-aa4d-4c57-8a49-3d6c02178d16</vt:lpwstr>
  </property>
  <property fmtid="{D5CDD505-2E9C-101B-9397-08002B2CF9AE}" pid="24" name="Shell SharePoint SAEF DocumentTypeTaxHTField0">
    <vt:lpwstr>Other [ITPD]|5aa2db51-e0e5-4faf-bd6f-60300998e0c5</vt:lpwstr>
  </property>
  <property fmtid="{D5CDD505-2E9C-101B-9397-08002B2CF9AE}" pid="25" name="Shell SharePoint SAEF KeepFileLocal">
    <vt:bool>false</vt:bool>
  </property>
  <property fmtid="{D5CDD505-2E9C-101B-9397-08002B2CF9AE}" pid="26" name="Shell SharePoint SAEF WorkgroupIDTaxHTField0">
    <vt:lpwstr>Not Applicable|7efdb303-c932-401b-96dd-5d8c8895f6d1</vt:lpwstr>
  </property>
</Properties>
</file>