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6"/>
    <p:sldMasterId id="2147483688" r:id="rId7"/>
  </p:sldMasterIdLst>
  <p:notesMasterIdLst>
    <p:notesMasterId r:id="rId9"/>
  </p:notesMasterIdLst>
  <p:sldIdLst>
    <p:sldId id="6207"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545"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Medium" panose="00000400000000000000" pitchFamily="2"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latin typeface="Futura Medium" panose="00000400000000000000" pitchFamily="2" charset="0"/>
              </a:rPr>
              <a:t>05/17/2022</a:t>
            </a:fld>
            <a:endParaRPr lang="en-US">
              <a:latin typeface="Futura Medium" panose="00000400000000000000" pitchFamily="2"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Futura Medium" panose="00000400000000000000" pitchFamily="2"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Medium" panose="00000400000000000000" pitchFamily="2"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latin typeface="Futura Medium" panose="00000400000000000000" pitchFamily="2" charset="0"/>
              </a:rPr>
              <a:t>‹#›</a:t>
            </a:fld>
            <a:endParaRPr lang="en-US">
              <a:latin typeface="Futura Medium" panose="00000400000000000000" pitchFamily="2" charset="0"/>
            </a:endParaRPr>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4" name="TextBox 13" descr="CONFIDENTIAL_TAG_0xFFEE">
            <a:extLst>
              <a:ext uri="{FF2B5EF4-FFF2-40B4-BE49-F238E27FC236}">
                <a16:creationId xmlns:a16="http://schemas.microsoft.com/office/drawing/2014/main" id="{403EB8C6-24E5-497F-9C93-F5FA9AEA61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75888178"/>
      </p:ext>
    </p:extLst>
  </p:cSld>
  <p:clrMapOvr>
    <a:masterClrMapping/>
  </p:clrMapOvr>
  <p:transition/>
  <p:hf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28" name="TextBox 27" descr="CONFIDENTIAL_TAG_0xFFEE">
            <a:extLst>
              <a:ext uri="{FF2B5EF4-FFF2-40B4-BE49-F238E27FC236}">
                <a16:creationId xmlns:a16="http://schemas.microsoft.com/office/drawing/2014/main" id="{9E1B18BE-D173-4F60-A4A9-4298F01229D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93607543"/>
      </p:ext>
    </p:extLst>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nl-NL" noProof="1"/>
              <a:t>May 11, 2022</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ShellMedium" panose="00000600000000000000" pitchFamily="50" charset="0"/>
                <a:cs typeface="Arial" pitchFamily="34" charset="0"/>
              </a:rPr>
              <a:t>SCiN</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nl-NL" noProof="1"/>
              <a:t>Footer </a:t>
            </a:r>
          </a:p>
        </p:txBody>
      </p:sp>
      <p:sp>
        <p:nvSpPr>
          <p:cNvPr id="12" name="TextBox 11" descr="CONFIDENTIAL_TAG_0xFFEE">
            <a:extLst>
              <a:ext uri="{FF2B5EF4-FFF2-40B4-BE49-F238E27FC236}">
                <a16:creationId xmlns:a16="http://schemas.microsoft.com/office/drawing/2014/main" id="{C62A4582-9C7C-4FE3-B003-D8BCCC29C41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3495246"/>
      </p:ext>
    </p:extLst>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4" name="TextBox 13" descr="CONFIDENTIAL_TAG_0xFFEE">
            <a:extLst>
              <a:ext uri="{FF2B5EF4-FFF2-40B4-BE49-F238E27FC236}">
                <a16:creationId xmlns:a16="http://schemas.microsoft.com/office/drawing/2014/main" id="{EAF4ABDD-A8B4-4DD4-9740-AAEB4DC8D1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20064184"/>
      </p:ext>
    </p:extLst>
  </p:cSld>
  <p:clrMapOvr>
    <a:masterClrMapping/>
  </p:clrMapOvr>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 name="TextBox 7" descr="CONFIDENTIAL_TAG_0xFFEE">
            <a:extLst>
              <a:ext uri="{FF2B5EF4-FFF2-40B4-BE49-F238E27FC236}">
                <a16:creationId xmlns:a16="http://schemas.microsoft.com/office/drawing/2014/main" id="{1FF15A99-2D79-43BE-BBB4-304EB122318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88144692"/>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US"/>
              <a:t>Click to edit Master text styles</a:t>
            </a:r>
          </a:p>
        </p:txBody>
      </p:sp>
      <p:sp>
        <p:nvSpPr>
          <p:cNvPr id="9" name="TextBox 8" descr="CONFIDENTIAL_TAG_0xFFEE">
            <a:extLst>
              <a:ext uri="{FF2B5EF4-FFF2-40B4-BE49-F238E27FC236}">
                <a16:creationId xmlns:a16="http://schemas.microsoft.com/office/drawing/2014/main" id="{F795B5D2-E729-4232-AF57-D23700CEBE4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489452426"/>
      </p:ext>
    </p:extLst>
  </p:cSld>
  <p:clrMapOvr>
    <a:masterClrMapping/>
  </p:clrMapOv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27"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grpSp>
        <p:nvGrpSpPr>
          <p:cNvPr id="31" name="Group 30"/>
          <p:cNvGrpSpPr/>
          <p:nvPr/>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61527293"/>
      </p:ext>
    </p:extLst>
  </p:cSld>
  <p:clrMapOvr>
    <a:masterClrMapping/>
  </p:clrMapOv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7" name="TextBox 6" descr="CONFIDENTIAL_TAG_0xFFEE">
            <a:extLst>
              <a:ext uri="{FF2B5EF4-FFF2-40B4-BE49-F238E27FC236}">
                <a16:creationId xmlns:a16="http://schemas.microsoft.com/office/drawing/2014/main" id="{472141BA-42DD-45EB-BD1B-09A4737A31A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96921940"/>
      </p:ext>
    </p:extLst>
  </p:cSld>
  <p:clrMapOvr>
    <a:masterClrMapping/>
  </p:clrMapOvr>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721055132"/>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1639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2505534912"/>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90429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5" name="TextBox 14" descr="CONFIDENTIAL_TAG_0xFFEE">
            <a:extLst>
              <a:ext uri="{FF2B5EF4-FFF2-40B4-BE49-F238E27FC236}">
                <a16:creationId xmlns:a16="http://schemas.microsoft.com/office/drawing/2014/main" id="{058E43F0-2E95-4EE5-80C1-079B2BCE3AA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4616517"/>
      </p:ext>
    </p:extLst>
  </p:cSld>
  <p:clrMapOvr>
    <a:masterClrMapping/>
  </p:clrMapOvr>
  <p:transition/>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16524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6" name="TextBox 15" descr="CONFIDENTIAL_TAG_0xFFEE">
            <a:extLst>
              <a:ext uri="{FF2B5EF4-FFF2-40B4-BE49-F238E27FC236}">
                <a16:creationId xmlns:a16="http://schemas.microsoft.com/office/drawing/2014/main" id="{BCFE4FCA-6AB2-4EE3-BCC4-134762B619C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6639041"/>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16" name="TextBox 15" descr="CONFIDENTIAL_TAG_0xFFEE">
            <a:extLst>
              <a:ext uri="{FF2B5EF4-FFF2-40B4-BE49-F238E27FC236}">
                <a16:creationId xmlns:a16="http://schemas.microsoft.com/office/drawing/2014/main" id="{10952A68-0746-43A7-87C9-86A71F11AA0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46647505"/>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1F2CB631-EF39-478D-8FB6-E3984BF3B6E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08915551"/>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9BBBA4AF-5502-4827-A6AE-DA0F19C1167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65581661"/>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8" name="TextBox 7" descr="CONFIDENTIAL_TAG_0xFFEE">
            <a:extLst>
              <a:ext uri="{FF2B5EF4-FFF2-40B4-BE49-F238E27FC236}">
                <a16:creationId xmlns:a16="http://schemas.microsoft.com/office/drawing/2014/main" id="{61F1A10A-897D-4701-A56F-8662ED4BC92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71370678"/>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555B773C-A718-41F4-83DB-928F726561F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957840891"/>
      </p:ext>
    </p:extLst>
  </p:cSld>
  <p:clrMapOvr>
    <a:masterClrMapping/>
  </p:clrMapOvr>
  <p:transition/>
  <p:hf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9" name="TextBox 8" descr="CONFIDENTIAL_TAG_0xFFEE">
            <a:extLst>
              <a:ext uri="{FF2B5EF4-FFF2-40B4-BE49-F238E27FC236}">
                <a16:creationId xmlns:a16="http://schemas.microsoft.com/office/drawing/2014/main" id="{EF8074D6-9292-40A8-959B-12576475B8E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61194309"/>
      </p:ext>
    </p:extLst>
  </p:cSld>
  <p:clrMapOvr>
    <a:masterClrMapping/>
  </p:clrMapOvr>
  <p:transition/>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20.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19.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8.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3.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2.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May 11, 2022</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SCiN</a:t>
            </a:r>
          </a:p>
        </p:txBody>
      </p:sp>
    </p:spTree>
    <p:extLst>
      <p:ext uri="{BB962C8B-B14F-4D97-AF65-F5344CB8AC3E}">
        <p14:creationId xmlns:p14="http://schemas.microsoft.com/office/powerpoint/2010/main" val="118595168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5367"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19631992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E7BC-0B34-40E6-920C-43F6E88CB31B}"/>
              </a:ext>
            </a:extLst>
          </p:cNvPr>
          <p:cNvSpPr>
            <a:spLocks noGrp="1"/>
          </p:cNvSpPr>
          <p:nvPr>
            <p:ph type="title"/>
          </p:nvPr>
        </p:nvSpPr>
        <p:spPr>
          <a:xfrm>
            <a:off x="508000" y="712800"/>
            <a:ext cx="11171238" cy="398639"/>
          </a:xfrm>
          <a:prstGeom prst="rect">
            <a:avLst/>
          </a:prstGeom>
        </p:spPr>
        <p:txBody>
          <a:bodyPr/>
          <a:lstStyle/>
          <a:p>
            <a:r>
              <a:rPr lang="en-US" dirty="0">
                <a:solidFill>
                  <a:srgbClr val="404040"/>
                </a:solidFill>
              </a:rPr>
              <a:t>Deploy effective milk run to avoid ~$3M marine cost by Nov 2022</a:t>
            </a:r>
            <a:endParaRPr lang="en-GB" dirty="0">
              <a:solidFill>
                <a:srgbClr val="404040"/>
              </a:solidFill>
            </a:endParaRPr>
          </a:p>
        </p:txBody>
      </p:sp>
      <p:graphicFrame>
        <p:nvGraphicFramePr>
          <p:cNvPr id="5" name="Table 5">
            <a:extLst>
              <a:ext uri="{FF2B5EF4-FFF2-40B4-BE49-F238E27FC236}">
                <a16:creationId xmlns:a16="http://schemas.microsoft.com/office/drawing/2014/main" id="{2FD3B109-A1AA-4F6C-9412-1B9DC03A6800}"/>
              </a:ext>
            </a:extLst>
          </p:cNvPr>
          <p:cNvGraphicFramePr>
            <a:graphicFrameLocks noGrp="1"/>
          </p:cNvGraphicFramePr>
          <p:nvPr>
            <p:extLst>
              <p:ext uri="{D42A27DB-BD31-4B8C-83A1-F6EECF244321}">
                <p14:modId xmlns:p14="http://schemas.microsoft.com/office/powerpoint/2010/main" val="259551089"/>
              </p:ext>
            </p:extLst>
          </p:nvPr>
        </p:nvGraphicFramePr>
        <p:xfrm>
          <a:off x="495300" y="2059561"/>
          <a:ext cx="5493534" cy="4284298"/>
        </p:xfrm>
        <a:graphic>
          <a:graphicData uri="http://schemas.openxmlformats.org/drawingml/2006/table">
            <a:tbl>
              <a:tblPr/>
              <a:tblGrid>
                <a:gridCol w="5493534">
                  <a:extLst>
                    <a:ext uri="{9D8B030D-6E8A-4147-A177-3AD203B41FA5}">
                      <a16:colId xmlns:a16="http://schemas.microsoft.com/office/drawing/2014/main" val="3647885642"/>
                    </a:ext>
                  </a:extLst>
                </a:gridCol>
              </a:tblGrid>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C00000"/>
                          </a:solidFill>
                          <a:effectLst/>
                          <a:uLnTx/>
                          <a:uFillTx/>
                          <a:latin typeface="+mn-lt"/>
                          <a:ea typeface="ＭＳ Ｐゴシック"/>
                          <a:cs typeface="+mn-cs"/>
                        </a:rPr>
                        <a:t>Problem Statement</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71637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The field locations in the West are mostly located in swamps. The movement                        of materials in these locations for operations require marine logistic resources. The Marine function provides Milk run operation across the business for efficient utilization of Marine resources.</a:t>
                      </a:r>
                    </a:p>
                    <a:p>
                      <a:pPr marL="0" marR="0" lvl="0" indent="0" algn="just" defTabSz="932962"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endParaRPr>
                    </a:p>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In 2021, poor planning and behavioral pattern led to multiple </a:t>
                      </a:r>
                      <a:r>
                        <a:rPr kumimoji="0" lang="en-US" sz="1100" b="0" i="0" u="none" strike="noStrike" kern="1200" cap="none" spc="0" normalizeH="0" baseline="0" noProof="0" dirty="0" err="1">
                          <a:ln>
                            <a:noFill/>
                          </a:ln>
                          <a:solidFill>
                            <a:srgbClr val="404040"/>
                          </a:solidFill>
                          <a:effectLst/>
                          <a:uLnTx/>
                          <a:uFillTx/>
                          <a:latin typeface="+mn-lt"/>
                          <a:ea typeface="Arial Unicode MS" pitchFamily="34" charset="-128"/>
                          <a:cs typeface="+mn-cs"/>
                        </a:rPr>
                        <a:t>adhoc</a:t>
                      </a: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 request of special vessels which resulted in the West Assets spending circa $3M above OP21 plan.</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mn-lt"/>
                          <a:ea typeface="Arial Unicode MS" pitchFamily="34" charset="-128"/>
                          <a:cs typeface="Arial Unicode MS" pitchFamily="34" charset="-128"/>
                        </a:rPr>
                        <a:t>Initiative Description</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027301">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34343"/>
                          </a:solidFill>
                          <a:effectLst/>
                          <a:uLnTx/>
                          <a:uFillTx/>
                          <a:latin typeface="+mn-lt"/>
                          <a:ea typeface="ＭＳ Ｐゴシック"/>
                          <a:cs typeface="+mn-cs"/>
                        </a:rPr>
                        <a:t>This initiative is to streamline activities &amp; material request through proper planning to align fully with the milk run structure. Furthermore, it will help to build a learner mindset to ensure the desired behavioral pattern. This is targeted to reduce avoidable </a:t>
                      </a:r>
                      <a:r>
                        <a:rPr kumimoji="0" lang="en-US" sz="1100" b="0" i="0" u="none" strike="noStrike" kern="1200" cap="none" spc="0" normalizeH="0" baseline="0" noProof="0" dirty="0" err="1">
                          <a:ln>
                            <a:noFill/>
                          </a:ln>
                          <a:solidFill>
                            <a:srgbClr val="434343"/>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34343"/>
                          </a:solidFill>
                          <a:effectLst/>
                          <a:uLnTx/>
                          <a:uFillTx/>
                          <a:latin typeface="+mn-lt"/>
                          <a:ea typeface="ＭＳ Ｐゴシック"/>
                          <a:cs typeface="+mn-cs"/>
                        </a:rPr>
                        <a:t> request cost from circa $3M to $0.05M by November 2022.</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90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Estimate Impact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670392">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High level assumptions:</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Cost avoidance of $3M</a:t>
                      </a:r>
                    </a:p>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mn-cs"/>
                        </a:rPr>
                        <a:t>People impact: Enable desired behavioral pattern for the West Team</a:t>
                      </a:r>
                      <a:endParaRPr kumimoji="0" lang="en-US" sz="1200" b="0" i="0" u="none" strike="noStrike" kern="1200" cap="none" spc="0" normalizeH="0" baseline="0" noProof="0" dirty="0">
                        <a:ln>
                          <a:noFill/>
                        </a:ln>
                        <a:solidFill>
                          <a:srgbClr val="000000"/>
                        </a:solidFill>
                        <a:effectLst/>
                        <a:uLnTx/>
                        <a:uFillTx/>
                        <a:latin typeface="+mn-lt"/>
                        <a:ea typeface="ＭＳ Ｐゴシック"/>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graphicFrame>
        <p:nvGraphicFramePr>
          <p:cNvPr id="6" name="Table 5 rename 1">
            <a:extLst>
              <a:ext uri="{FF2B5EF4-FFF2-40B4-BE49-F238E27FC236}">
                <a16:creationId xmlns:a16="http://schemas.microsoft.com/office/drawing/2014/main" id="{3FD0B5C4-7042-416A-8CBF-1AF46598C742}"/>
              </a:ext>
            </a:extLst>
          </p:cNvPr>
          <p:cNvGraphicFramePr>
            <a:graphicFrameLocks noGrp="1"/>
          </p:cNvGraphicFramePr>
          <p:nvPr>
            <p:extLst>
              <p:ext uri="{D42A27DB-BD31-4B8C-83A1-F6EECF244321}">
                <p14:modId xmlns:p14="http://schemas.microsoft.com/office/powerpoint/2010/main" val="2563788957"/>
              </p:ext>
            </p:extLst>
          </p:nvPr>
        </p:nvGraphicFramePr>
        <p:xfrm>
          <a:off x="6106210" y="2059560"/>
          <a:ext cx="5590490" cy="4284298"/>
        </p:xfrm>
        <a:graphic>
          <a:graphicData uri="http://schemas.openxmlformats.org/drawingml/2006/table">
            <a:tbl>
              <a:tblPr/>
              <a:tblGrid>
                <a:gridCol w="5590490">
                  <a:extLst>
                    <a:ext uri="{9D8B030D-6E8A-4147-A177-3AD203B41FA5}">
                      <a16:colId xmlns:a16="http://schemas.microsoft.com/office/drawing/2014/main" val="3647885642"/>
                    </a:ext>
                  </a:extLst>
                </a:gridCol>
              </a:tblGrid>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0" indent="0" algn="l" defTabSz="93296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srgbClr val="C00000"/>
                          </a:solidFill>
                          <a:effectLst/>
                          <a:uLnTx/>
                          <a:uFillTx/>
                          <a:latin typeface="+mn-lt"/>
                          <a:ea typeface="ＭＳ Ｐゴシック"/>
                          <a:cs typeface="+mn-cs"/>
                        </a:rPr>
                        <a:t>Key Stakeholders</a:t>
                      </a:r>
                      <a:endParaRPr kumimoji="0" lang="en-GB" sz="1200" b="1" i="0" u="none" strike="noStrike" kern="1200" cap="none" spc="0" normalizeH="0" baseline="0" noProof="0" dirty="0">
                        <a:ln>
                          <a:noFill/>
                        </a:ln>
                        <a:solidFill>
                          <a:srgbClr val="C00000"/>
                        </a:solidFill>
                        <a:effectLst/>
                        <a:uLnTx/>
                        <a:uFillTx/>
                        <a:latin typeface="+mn-lt"/>
                        <a:ea typeface="ＭＳ Ｐゴシック"/>
                        <a:cs typeface="+mn-cs"/>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604543957"/>
                  </a:ext>
                </a:extLst>
              </a:tr>
              <a:tr h="1293045">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Sponsor:</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Maichibi, Meshach C</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Implementation Lead: </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Sotonye Georgewill</a:t>
                      </a:r>
                    </a:p>
                    <a:p>
                      <a:pPr marL="0" marR="0" lvl="1" indent="0" algn="l" defTabSz="914400" rtl="0" eaLnBrk="1" fontAlgn="auto" latinLnBrk="0" hangingPunct="1">
                        <a:lnSpc>
                          <a:spcPct val="100000"/>
                        </a:lnSpc>
                        <a:spcBef>
                          <a:spcPts val="300"/>
                        </a:spcBef>
                        <a:spcAft>
                          <a:spcPts val="0"/>
                        </a:spcAft>
                        <a:buClrTx/>
                        <a:buSzTx/>
                        <a:buFontTx/>
                        <a:buNone/>
                        <a:tabLst/>
                        <a:defRPr/>
                      </a:pPr>
                      <a:r>
                        <a:rPr kumimoji="0" lang="en-US" altLang="en-US" sz="1100" b="1" i="0" u="none" strike="noStrike" kern="1200" cap="none" spc="0" normalizeH="0" baseline="0" noProof="0" dirty="0">
                          <a:ln>
                            <a:noFill/>
                          </a:ln>
                          <a:solidFill>
                            <a:srgbClr val="404040"/>
                          </a:solidFill>
                          <a:effectLst/>
                          <a:uLnTx/>
                          <a:uFillTx/>
                          <a:latin typeface="+mn-lt"/>
                          <a:ea typeface="ＭＳ Ｐゴシック"/>
                          <a:cs typeface="+mn-cs"/>
                        </a:rPr>
                        <a:t>Project Team:  </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Adanma Uduanochie, </a:t>
                      </a:r>
                      <a:r>
                        <a:rPr kumimoji="0" lang="en-US" altLang="en-US" sz="1100" b="0" i="0" u="none" strike="noStrike" kern="1200" cap="none" spc="0" normalizeH="0" baseline="0" noProof="0" dirty="0" err="1">
                          <a:ln>
                            <a:noFill/>
                          </a:ln>
                          <a:solidFill>
                            <a:srgbClr val="404040"/>
                          </a:solidFill>
                          <a:effectLst/>
                          <a:uLnTx/>
                          <a:uFillTx/>
                          <a:latin typeface="+mn-lt"/>
                          <a:ea typeface="ＭＳ Ｐゴシック"/>
                          <a:cs typeface="+mn-cs"/>
                        </a:rPr>
                        <a:t>Igboerika</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Francis, Gombe Nasiru, Abdulrahman </a:t>
                      </a:r>
                      <a:r>
                        <a:rPr kumimoji="0" lang="en-US" altLang="en-US" sz="1100" b="0" i="0" u="none" strike="noStrike" kern="1200" cap="none" spc="0" normalizeH="0" baseline="0" noProof="0" dirty="0" err="1">
                          <a:ln>
                            <a:noFill/>
                          </a:ln>
                          <a:solidFill>
                            <a:srgbClr val="404040"/>
                          </a:solidFill>
                          <a:effectLst/>
                          <a:uLnTx/>
                          <a:uFillTx/>
                          <a:latin typeface="+mn-lt"/>
                          <a:ea typeface="ＭＳ Ｐゴシック"/>
                          <a:cs typeface="+mn-cs"/>
                        </a:rPr>
                        <a:t>Hafizu</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Mikail Musa, Egbe Pat, Edith Irem-Oko, Olasupo Olageshin, Okey </a:t>
                      </a:r>
                      <a:r>
                        <a:rPr kumimoji="0" lang="en-US" altLang="en-US" sz="1100" b="0" i="0" u="none" strike="noStrike" kern="1200" cap="none" spc="0" normalizeH="0" baseline="0" noProof="0" dirty="0" err="1">
                          <a:ln>
                            <a:noFill/>
                          </a:ln>
                          <a:solidFill>
                            <a:srgbClr val="404040"/>
                          </a:solidFill>
                          <a:effectLst/>
                          <a:uLnTx/>
                          <a:uFillTx/>
                          <a:latin typeface="+mn-lt"/>
                          <a:ea typeface="ＭＳ Ｐゴシック"/>
                          <a:cs typeface="+mn-cs"/>
                        </a:rPr>
                        <a:t>Anozie</a:t>
                      </a:r>
                      <a:r>
                        <a:rPr kumimoji="0" lang="en-US" altLang="en-US" sz="1100" b="0" i="0" u="none" strike="noStrike" kern="1200" cap="none" spc="0" normalizeH="0" baseline="0" noProof="0" dirty="0">
                          <a:ln>
                            <a:noFill/>
                          </a:ln>
                          <a:solidFill>
                            <a:srgbClr val="404040"/>
                          </a:solidFill>
                          <a:effectLst/>
                          <a:uLnTx/>
                          <a:uFillTx/>
                          <a:latin typeface="+mn-lt"/>
                          <a:ea typeface="ＭＳ Ｐゴシック"/>
                          <a:cs typeface="+mn-cs"/>
                        </a:rPr>
                        <a:t>, Chinedu Onuoha</a:t>
                      </a:r>
                      <a:endParaRPr kumimoji="0" lang="en-US" sz="1100" b="0" i="0" u="none" strike="noStrike" kern="1200" cap="none" spc="0" normalizeH="0" baseline="0" noProof="0" dirty="0">
                        <a:ln>
                          <a:noFill/>
                        </a:ln>
                        <a:solidFill>
                          <a:srgbClr val="404040"/>
                        </a:solidFill>
                        <a:effectLst/>
                        <a:uLnTx/>
                        <a:uFillTx/>
                        <a:latin typeface="+mn-lt"/>
                        <a:ea typeface="ＭＳ Ｐゴシック"/>
                        <a:cs typeface="+mn-cs"/>
                      </a:endParaRPr>
                    </a:p>
                    <a:p>
                      <a:pPr marL="1588" marR="0" lvl="1" indent="0" algn="l" defTabSz="895255" rtl="0" eaLnBrk="1" fontAlgn="base" latinLnBrk="0" hangingPunct="1">
                        <a:lnSpc>
                          <a:spcPct val="100000"/>
                        </a:lnSpc>
                        <a:spcBef>
                          <a:spcPct val="0"/>
                        </a:spcBef>
                        <a:spcAft>
                          <a:spcPct val="0"/>
                        </a:spcAft>
                        <a:buClr>
                          <a:srgbClr val="DD1D21"/>
                        </a:buClr>
                        <a:buSzPct val="100000"/>
                        <a:buFont typeface="Wingdings" panose="05000000000000000000" pitchFamily="2" charset="2"/>
                        <a:buNone/>
                        <a:tabLst/>
                        <a:defRPr/>
                      </a:pPr>
                      <a:endParaRPr kumimoji="0" lang="en-US" sz="1200" b="0" i="0" u="none" strike="noStrike" kern="1200" cap="none" spc="0" normalizeH="0" baseline="0" noProof="0" dirty="0">
                        <a:ln>
                          <a:noFill/>
                        </a:ln>
                        <a:solidFill>
                          <a:srgbClr val="0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988846728"/>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Decisions needed to mature</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98061268"/>
                  </a:ext>
                </a:extLst>
              </a:tr>
              <a:tr h="1211527">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Adopt a time-based structured marine vessel milk run schedule as against the </a:t>
                      </a: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demand-based milk run currently in effect.</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requests to be sent in at least 3 weeks before demand except for emergencies</a:t>
                      </a: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endParaRP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Approval of </a:t>
                      </a:r>
                      <a:r>
                        <a:rPr kumimoji="0" lang="en-US" sz="1100" b="0" i="0" u="none" strike="noStrike" kern="1200" cap="none" spc="0" normalizeH="0" baseline="0" noProof="0" dirty="0" err="1">
                          <a:ln>
                            <a:noFill/>
                          </a:ln>
                          <a:solidFill>
                            <a:srgbClr val="404040"/>
                          </a:solidFill>
                          <a:effectLst/>
                          <a:uLnTx/>
                          <a:uFillTx/>
                          <a:latin typeface="+mn-lt"/>
                          <a:ea typeface="ＭＳ Ｐゴシック"/>
                          <a:cs typeface="+mn-cs"/>
                        </a:rPr>
                        <a:t>adhoc</a:t>
                      </a:r>
                      <a:r>
                        <a:rPr kumimoji="0" lang="en-US" sz="1100" b="0" i="0" u="none" strike="noStrike" kern="1200" cap="none" spc="0" normalizeH="0" baseline="0" noProof="0" dirty="0">
                          <a:ln>
                            <a:noFill/>
                          </a:ln>
                          <a:solidFill>
                            <a:srgbClr val="404040"/>
                          </a:solidFill>
                          <a:effectLst/>
                          <a:uLnTx/>
                          <a:uFillTx/>
                          <a:latin typeface="+mn-lt"/>
                          <a:ea typeface="ＭＳ Ｐゴシック"/>
                          <a:cs typeface="+mn-cs"/>
                        </a:rPr>
                        <a:t> requests should be from the Asset manager after Marine &amp; Cost leadership panel (CLP) clearance.</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3509450707"/>
                  </a:ext>
                </a:extLst>
              </a:tr>
              <a:tr h="27107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1" i="0" u="none" strike="noStrike" kern="1200" cap="none" spc="0" normalizeH="0" baseline="0" noProof="0">
                          <a:ln>
                            <a:noFill/>
                          </a:ln>
                          <a:solidFill>
                            <a:srgbClr val="C00000"/>
                          </a:solidFill>
                          <a:effectLst/>
                          <a:uLnTx/>
                          <a:uFillTx/>
                          <a:latin typeface="+mn-lt"/>
                          <a:ea typeface="Arial Unicode MS" pitchFamily="34" charset="-128"/>
                          <a:cs typeface="Arial Unicode MS" pitchFamily="34" charset="-128"/>
                        </a:rPr>
                        <a:t>What does success look like at the end of the Sprint</a:t>
                      </a:r>
                      <a:endParaRPr kumimoji="0" lang="en-US" sz="1200" b="1" i="0" u="none" strike="noStrike" kern="1200" cap="none" spc="0" normalizeH="0" baseline="0" noProof="0" dirty="0">
                        <a:ln>
                          <a:noFill/>
                        </a:ln>
                        <a:solidFill>
                          <a:srgbClr val="C00000"/>
                        </a:solidFill>
                        <a:effectLst/>
                        <a:uLnTx/>
                        <a:uFillTx/>
                        <a:latin typeface="+mn-lt"/>
                        <a:ea typeface="Arial Unicode MS" pitchFamily="34" charset="-128"/>
                        <a:cs typeface="Arial Unicode MS" pitchFamily="34" charset="-128"/>
                      </a:endParaRP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solidFill>
                      <a:srgbClr val="FBCE07"/>
                    </a:solidFill>
                  </a:tcPr>
                </a:tc>
                <a:extLst>
                  <a:ext uri="{0D108BD9-81ED-4DB2-BD59-A6C34878D82A}">
                    <a16:rowId xmlns:a16="http://schemas.microsoft.com/office/drawing/2014/main" val="2169462241"/>
                  </a:ext>
                </a:extLst>
              </a:tr>
              <a:tr h="956766">
                <a:tc>
                  <a:txBody>
                    <a:bodyPr/>
                    <a:lstStyle>
                      <a:lvl1pPr marL="0" algn="l" defTabSz="932962" rtl="0" eaLnBrk="1" latinLnBrk="0" hangingPunct="1">
                        <a:defRPr sz="1800" kern="1200">
                          <a:solidFill>
                            <a:schemeClr val="tx1"/>
                          </a:solidFill>
                          <a:latin typeface="Futura Medium"/>
                          <a:ea typeface="ＭＳ Ｐゴシック"/>
                        </a:defRPr>
                      </a:lvl1pPr>
                      <a:lvl2pPr marL="466481" algn="l" defTabSz="932962" rtl="0" eaLnBrk="1" latinLnBrk="0" hangingPunct="1">
                        <a:defRPr sz="1800" kern="1200">
                          <a:solidFill>
                            <a:schemeClr val="tx1"/>
                          </a:solidFill>
                          <a:latin typeface="Futura Medium"/>
                          <a:ea typeface="ＭＳ Ｐゴシック"/>
                        </a:defRPr>
                      </a:lvl2pPr>
                      <a:lvl3pPr marL="932962" algn="l" defTabSz="932962" rtl="0" eaLnBrk="1" latinLnBrk="0" hangingPunct="1">
                        <a:defRPr sz="1800" kern="1200">
                          <a:solidFill>
                            <a:schemeClr val="tx1"/>
                          </a:solidFill>
                          <a:latin typeface="Futura Medium"/>
                          <a:ea typeface="ＭＳ Ｐゴシック"/>
                        </a:defRPr>
                      </a:lvl3pPr>
                      <a:lvl4pPr marL="1399443" algn="l" defTabSz="932962" rtl="0" eaLnBrk="1" latinLnBrk="0" hangingPunct="1">
                        <a:defRPr sz="1800" kern="1200">
                          <a:solidFill>
                            <a:schemeClr val="tx1"/>
                          </a:solidFill>
                          <a:latin typeface="Futura Medium"/>
                          <a:ea typeface="ＭＳ Ｐゴシック"/>
                        </a:defRPr>
                      </a:lvl4pPr>
                      <a:lvl5pPr marL="1865925" algn="l" defTabSz="932962" rtl="0" eaLnBrk="1" latinLnBrk="0" hangingPunct="1">
                        <a:defRPr sz="1800" kern="1200">
                          <a:solidFill>
                            <a:schemeClr val="tx1"/>
                          </a:solidFill>
                          <a:latin typeface="Futura Medium"/>
                          <a:ea typeface="ＭＳ Ｐゴシック"/>
                        </a:defRPr>
                      </a:lvl5pPr>
                      <a:lvl6pPr marL="2332406" algn="l" defTabSz="932962" rtl="0" eaLnBrk="1" latinLnBrk="0" hangingPunct="1">
                        <a:defRPr sz="1800" kern="1200">
                          <a:solidFill>
                            <a:schemeClr val="tx1"/>
                          </a:solidFill>
                          <a:latin typeface="Futura Medium"/>
                          <a:ea typeface="ＭＳ Ｐゴシック"/>
                        </a:defRPr>
                      </a:lvl6pPr>
                      <a:lvl7pPr marL="2798887" algn="l" defTabSz="932962" rtl="0" eaLnBrk="1" latinLnBrk="0" hangingPunct="1">
                        <a:defRPr sz="1800" kern="1200">
                          <a:solidFill>
                            <a:schemeClr val="tx1"/>
                          </a:solidFill>
                          <a:latin typeface="Futura Medium"/>
                          <a:ea typeface="ＭＳ Ｐゴシック"/>
                        </a:defRPr>
                      </a:lvl7pPr>
                      <a:lvl8pPr marL="3265368" algn="l" defTabSz="932962" rtl="0" eaLnBrk="1" latinLnBrk="0" hangingPunct="1">
                        <a:defRPr sz="1800" kern="1200">
                          <a:solidFill>
                            <a:schemeClr val="tx1"/>
                          </a:solidFill>
                          <a:latin typeface="Futura Medium"/>
                          <a:ea typeface="ＭＳ Ｐゴシック"/>
                        </a:defRPr>
                      </a:lvl8pPr>
                      <a:lvl9pPr marL="3731849" algn="l" defTabSz="932962" rtl="0" eaLnBrk="1" latinLnBrk="0" hangingPunct="1">
                        <a:defRPr sz="1800" kern="1200">
                          <a:solidFill>
                            <a:schemeClr val="tx1"/>
                          </a:solidFill>
                          <a:latin typeface="Futura Medium"/>
                          <a:ea typeface="ＭＳ Ｐゴシック"/>
                        </a:defRPr>
                      </a:lvl9p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Secure management endorsement on identified “decision to mature” for the initiative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Clear implementation plan in place with potential risks and mitigations; cross L3 gate</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cs typeface="+mn-cs"/>
                        </a:rPr>
                        <a:t>Alignment with key stakeholders </a:t>
                      </a:r>
                    </a:p>
                  </a:txBody>
                  <a:tcPr>
                    <a:lnL w="12700" cmpd="sng">
                      <a:solidFill>
                        <a:srgbClr val="FBCE07"/>
                      </a:solidFill>
                    </a:lnL>
                    <a:lnR w="12700" cmpd="sng">
                      <a:solidFill>
                        <a:srgbClr val="FBCE07"/>
                      </a:solidFill>
                    </a:lnR>
                    <a:lnT w="12700" cmpd="sng">
                      <a:solidFill>
                        <a:srgbClr val="FBCE07"/>
                      </a:solidFill>
                    </a:lnT>
                    <a:lnB w="12700" cmpd="sng">
                      <a:solidFill>
                        <a:srgbClr val="FBCE07"/>
                      </a:solidFill>
                    </a:lnB>
                    <a:lnTlToBr w="12700" cmpd="sng">
                      <a:noFill/>
                      <a:prstDash val="solid"/>
                    </a:lnTlToBr>
                    <a:lnBlToTr w="12700" cmpd="sng">
                      <a:noFill/>
                      <a:prstDash val="solid"/>
                    </a:lnBlToTr>
                    <a:noFill/>
                  </a:tcPr>
                </a:tc>
                <a:extLst>
                  <a:ext uri="{0D108BD9-81ED-4DB2-BD59-A6C34878D82A}">
                    <a16:rowId xmlns:a16="http://schemas.microsoft.com/office/drawing/2014/main" val="2981531099"/>
                  </a:ext>
                </a:extLst>
              </a:tr>
            </a:tbl>
          </a:graphicData>
        </a:graphic>
      </p:graphicFrame>
      <p:sp>
        <p:nvSpPr>
          <p:cNvPr id="7" name="Rectangle 47">
            <a:extLst>
              <a:ext uri="{FF2B5EF4-FFF2-40B4-BE49-F238E27FC236}">
                <a16:creationId xmlns:a16="http://schemas.microsoft.com/office/drawing/2014/main" id="{65489EBD-C462-415D-80F9-BF1570889CEC}"/>
              </a:ext>
            </a:extLst>
          </p:cNvPr>
          <p:cNvSpPr>
            <a:spLocks noChangeArrowheads="1"/>
          </p:cNvSpPr>
          <p:nvPr/>
        </p:nvSpPr>
        <p:spPr bwMode="gray">
          <a:xfrm>
            <a:off x="6084944" y="1317625"/>
            <a:ext cx="5604336"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900" dirty="0">
              <a:solidFill>
                <a:srgbClr val="000000"/>
              </a:solidFill>
              <a:latin typeface="ShellMedium" panose="00000600000000000000" pitchFamily="50" charset="0"/>
            </a:endParaRPr>
          </a:p>
        </p:txBody>
      </p:sp>
      <p:sp>
        <p:nvSpPr>
          <p:cNvPr id="8" name="Rectangle 99">
            <a:extLst>
              <a:ext uri="{FF2B5EF4-FFF2-40B4-BE49-F238E27FC236}">
                <a16:creationId xmlns:a16="http://schemas.microsoft.com/office/drawing/2014/main" id="{9C960330-C9D4-436D-98EE-1CB03EFFCBC3}"/>
              </a:ext>
            </a:extLst>
          </p:cNvPr>
          <p:cNvSpPr>
            <a:spLocks noChangeArrowheads="1"/>
          </p:cNvSpPr>
          <p:nvPr/>
        </p:nvSpPr>
        <p:spPr bwMode="gray">
          <a:xfrm>
            <a:off x="6157770" y="1565275"/>
            <a:ext cx="731475"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L2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9" name="Rectangle 49">
            <a:extLst>
              <a:ext uri="{FF2B5EF4-FFF2-40B4-BE49-F238E27FC236}">
                <a16:creationId xmlns:a16="http://schemas.microsoft.com/office/drawing/2014/main" id="{7682D658-E1B4-412B-8D51-6433B8117ED3}"/>
              </a:ext>
            </a:extLst>
          </p:cNvPr>
          <p:cNvSpPr>
            <a:spLocks noChangeArrowheads="1"/>
          </p:cNvSpPr>
          <p:nvPr/>
        </p:nvSpPr>
        <p:spPr bwMode="gray">
          <a:xfrm>
            <a:off x="8733973" y="1363663"/>
            <a:ext cx="1060047"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lead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0" name="Rectangle 51">
            <a:extLst>
              <a:ext uri="{FF2B5EF4-FFF2-40B4-BE49-F238E27FC236}">
                <a16:creationId xmlns:a16="http://schemas.microsoft.com/office/drawing/2014/main" id="{683BE806-9F7A-4428-A99D-4BEBF0A6D2A3}"/>
              </a:ext>
            </a:extLst>
          </p:cNvPr>
          <p:cNvSpPr>
            <a:spLocks noChangeArrowheads="1"/>
          </p:cNvSpPr>
          <p:nvPr/>
        </p:nvSpPr>
        <p:spPr bwMode="gray">
          <a:xfrm>
            <a:off x="9842144" y="1363663"/>
            <a:ext cx="1460982"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Sotonye Georgewill</a:t>
            </a:r>
            <a:endPar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1" name="Rectangle 99 rename 1">
            <a:extLst>
              <a:ext uri="{FF2B5EF4-FFF2-40B4-BE49-F238E27FC236}">
                <a16:creationId xmlns:a16="http://schemas.microsoft.com/office/drawing/2014/main" id="{D53BC80B-6997-4C05-8410-6E3BF59F772A}"/>
              </a:ext>
            </a:extLst>
          </p:cNvPr>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Current stage gate</a:t>
            </a:r>
          </a:p>
        </p:txBody>
      </p:sp>
      <p:sp>
        <p:nvSpPr>
          <p:cNvPr id="12" name="Rectangle 100">
            <a:extLst>
              <a:ext uri="{FF2B5EF4-FFF2-40B4-BE49-F238E27FC236}">
                <a16:creationId xmlns:a16="http://schemas.microsoft.com/office/drawing/2014/main" id="{4E2F76CD-5B5D-4E31-ADF6-2F2F53A05B1E}"/>
              </a:ext>
            </a:extLst>
          </p:cNvPr>
          <p:cNvSpPr>
            <a:spLocks noChangeArrowheads="1"/>
          </p:cNvSpPr>
          <p:nvPr/>
        </p:nvSpPr>
        <p:spPr bwMode="gray">
          <a:xfrm>
            <a:off x="7424630" y="1370012"/>
            <a:ext cx="995963"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L1</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3" name="Rectangle 40">
            <a:extLst>
              <a:ext uri="{FF2B5EF4-FFF2-40B4-BE49-F238E27FC236}">
                <a16:creationId xmlns:a16="http://schemas.microsoft.com/office/drawing/2014/main" id="{1D8FCA30-E74D-41D8-AE59-8EA5A909AE03}"/>
              </a:ext>
            </a:extLst>
          </p:cNvPr>
          <p:cNvSpPr>
            <a:spLocks noChangeArrowheads="1"/>
          </p:cNvSpPr>
          <p:nvPr/>
        </p:nvSpPr>
        <p:spPr bwMode="gray">
          <a:xfrm>
            <a:off x="8733973" y="1766888"/>
            <a:ext cx="1060047"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Initiative sponsor </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4" name="Rectangle 51 rename 1">
            <a:extLst>
              <a:ext uri="{FF2B5EF4-FFF2-40B4-BE49-F238E27FC236}">
                <a16:creationId xmlns:a16="http://schemas.microsoft.com/office/drawing/2014/main" id="{6728416F-C0E2-43A5-9CC9-D39B97EEC21D}"/>
              </a:ext>
            </a:extLst>
          </p:cNvPr>
          <p:cNvSpPr>
            <a:spLocks noChangeArrowheads="1"/>
          </p:cNvSpPr>
          <p:nvPr/>
        </p:nvSpPr>
        <p:spPr bwMode="gray">
          <a:xfrm>
            <a:off x="9842144" y="1766888"/>
            <a:ext cx="1460982"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Maichibi, Meshach C</a:t>
            </a:r>
            <a:endParaRPr kumimoji="0" lang="en-US" sz="9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5" name="Rectangle 99 rename 2">
            <a:extLst>
              <a:ext uri="{FF2B5EF4-FFF2-40B4-BE49-F238E27FC236}">
                <a16:creationId xmlns:a16="http://schemas.microsoft.com/office/drawing/2014/main" id="{D2101031-399F-40F0-A726-8693BE6D33A3}"/>
              </a:ext>
            </a:extLst>
          </p:cNvPr>
          <p:cNvSpPr>
            <a:spLocks noChangeArrowheads="1"/>
          </p:cNvSpPr>
          <p:nvPr/>
        </p:nvSpPr>
        <p:spPr bwMode="gray">
          <a:xfrm>
            <a:off x="6157770" y="1766888"/>
            <a:ext cx="731475"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90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L3 date</a:t>
            </a:r>
            <a:endPar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16" name="Rectangle 100 rename 1">
            <a:extLst>
              <a:ext uri="{FF2B5EF4-FFF2-40B4-BE49-F238E27FC236}">
                <a16:creationId xmlns:a16="http://schemas.microsoft.com/office/drawing/2014/main" id="{A09A7704-08ED-4B16-A625-FA275C182D47}"/>
              </a:ext>
            </a:extLst>
          </p:cNvPr>
          <p:cNvSpPr>
            <a:spLocks noChangeArrowheads="1"/>
          </p:cNvSpPr>
          <p:nvPr/>
        </p:nvSpPr>
        <p:spPr bwMode="gray">
          <a:xfrm>
            <a:off x="7369652" y="1766888"/>
            <a:ext cx="995963" cy="14763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5/26/2022 </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7" name="Rectangle 100 rename 2">
            <a:extLst>
              <a:ext uri="{FF2B5EF4-FFF2-40B4-BE49-F238E27FC236}">
                <a16:creationId xmlns:a16="http://schemas.microsoft.com/office/drawing/2014/main" id="{235DDD0D-4EA0-42B4-A67C-033323F84DA5}"/>
              </a:ext>
            </a:extLst>
          </p:cNvPr>
          <p:cNvSpPr>
            <a:spLocks noChangeArrowheads="1"/>
          </p:cNvSpPr>
          <p:nvPr/>
        </p:nvSpPr>
        <p:spPr bwMode="gray">
          <a:xfrm>
            <a:off x="7369652" y="1562100"/>
            <a:ext cx="1170756"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squar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5/17/2022</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18" name="Rectangle 39">
            <a:extLst>
              <a:ext uri="{FF2B5EF4-FFF2-40B4-BE49-F238E27FC236}">
                <a16:creationId xmlns:a16="http://schemas.microsoft.com/office/drawing/2014/main" id="{AC6390BB-31AC-4AE9-A836-AD0BC4D3C165}"/>
              </a:ext>
            </a:extLst>
          </p:cNvPr>
          <p:cNvSpPr>
            <a:spLocks noChangeArrowheads="1"/>
          </p:cNvSpPr>
          <p:nvPr/>
        </p:nvSpPr>
        <p:spPr bwMode="gray">
          <a:xfrm>
            <a:off x="534086" y="1317625"/>
            <a:ext cx="1711793" cy="642938"/>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9" name="Rectangle 42">
            <a:extLst>
              <a:ext uri="{FF2B5EF4-FFF2-40B4-BE49-F238E27FC236}">
                <a16:creationId xmlns:a16="http://schemas.microsoft.com/office/drawing/2014/main" id="{27B39CB0-4BAF-470A-92A1-CCF46F72129D}"/>
              </a:ext>
            </a:extLst>
          </p:cNvPr>
          <p:cNvSpPr>
            <a:spLocks noChangeArrowheads="1"/>
          </p:cNvSpPr>
          <p:nvPr/>
        </p:nvSpPr>
        <p:spPr bwMode="gray">
          <a:xfrm>
            <a:off x="2351830" y="1309688"/>
            <a:ext cx="3629346" cy="644525"/>
          </a:xfrm>
          <a:prstGeom prst="rect">
            <a:avLst/>
          </a:prstGeom>
          <a:solidFill>
            <a:srgbClr val="FFFFFF"/>
          </a:solidFill>
          <a:ln w="19050">
            <a:solidFill>
              <a:srgbClr val="FBCE07"/>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21" name="TextBox 20">
            <a:extLst>
              <a:ext uri="{FF2B5EF4-FFF2-40B4-BE49-F238E27FC236}">
                <a16:creationId xmlns:a16="http://schemas.microsoft.com/office/drawing/2014/main" id="{86F6555A-C496-41C4-93D1-DE96CD46EB22}"/>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22" name="Rectangle 64">
            <a:extLst>
              <a:ext uri="{FF2B5EF4-FFF2-40B4-BE49-F238E27FC236}">
                <a16:creationId xmlns:a16="http://schemas.microsoft.com/office/drawing/2014/main" id="{CE972611-B59B-4032-9099-6079AC5EB6F5}"/>
              </a:ext>
            </a:extLst>
          </p:cNvPr>
          <p:cNvSpPr>
            <a:spLocks noChangeArrowheads="1"/>
          </p:cNvSpPr>
          <p:nvPr/>
        </p:nvSpPr>
        <p:spPr bwMode="gray">
          <a:xfrm>
            <a:off x="1276420" y="1363663"/>
            <a:ext cx="343884" cy="1492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32071" rtl="0" eaLnBrk="1" fontAlgn="auto" latinLnBrk="0" hangingPunct="1">
              <a:lnSpc>
                <a:spcPct val="100000"/>
              </a:lnSpc>
              <a:spcBef>
                <a:spcPts val="0"/>
              </a:spcBef>
              <a:spcAft>
                <a:spcPts val="0"/>
              </a:spcAft>
              <a:buClrTx/>
              <a:buSzPct val="120000"/>
              <a:buFontTx/>
              <a:buNone/>
              <a:tabLst/>
              <a:defRPr/>
            </a:pPr>
            <a:r>
              <a:rPr kumimoji="0" lang="de-DE"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I-0272175</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3" name="Rectangle 65">
            <a:extLst>
              <a:ext uri="{FF2B5EF4-FFF2-40B4-BE49-F238E27FC236}">
                <a16:creationId xmlns:a16="http://schemas.microsoft.com/office/drawing/2014/main" id="{18389729-3EDB-48B3-9AEF-0E3E5B313499}"/>
              </a:ext>
            </a:extLst>
          </p:cNvPr>
          <p:cNvSpPr>
            <a:spLocks noChangeArrowheads="1"/>
          </p:cNvSpPr>
          <p:nvPr/>
        </p:nvSpPr>
        <p:spPr bwMode="gray">
          <a:xfrm>
            <a:off x="601442" y="1363663"/>
            <a:ext cx="47128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Fit4 ID:</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4" name="Rectangle 49 rename 1">
            <a:extLst>
              <a:ext uri="{FF2B5EF4-FFF2-40B4-BE49-F238E27FC236}">
                <a16:creationId xmlns:a16="http://schemas.microsoft.com/office/drawing/2014/main" id="{A03F6AD7-CD9F-4AE6-9D7F-3B39EE2CE90C}"/>
              </a:ext>
            </a:extLst>
          </p:cNvPr>
          <p:cNvSpPr>
            <a:spLocks noChangeArrowheads="1"/>
          </p:cNvSpPr>
          <p:nvPr/>
        </p:nvSpPr>
        <p:spPr bwMode="gray">
          <a:xfrm>
            <a:off x="2436536" y="1731432"/>
            <a:ext cx="56736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Location(s)</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5" name="Rectangle 49 rename 2">
            <a:extLst>
              <a:ext uri="{FF2B5EF4-FFF2-40B4-BE49-F238E27FC236}">
                <a16:creationId xmlns:a16="http://schemas.microsoft.com/office/drawing/2014/main" id="{18497B2F-EF9F-46D1-BD44-29F162C19663}"/>
              </a:ext>
            </a:extLst>
          </p:cNvPr>
          <p:cNvSpPr>
            <a:spLocks noChangeArrowheads="1"/>
          </p:cNvSpPr>
          <p:nvPr/>
        </p:nvSpPr>
        <p:spPr bwMode="gray">
          <a:xfrm>
            <a:off x="3820581" y="1731432"/>
            <a:ext cx="1690014"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no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80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SPDC – Production Asset  - West</a:t>
            </a:r>
            <a:endParaRPr kumimoji="0" lang="en-US" sz="8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6" name="Rectangle 43">
            <a:extLst>
              <a:ext uri="{FF2B5EF4-FFF2-40B4-BE49-F238E27FC236}">
                <a16:creationId xmlns:a16="http://schemas.microsoft.com/office/drawing/2014/main" id="{A4BD4173-AD65-4E9A-92B8-4ABE996886AB}"/>
              </a:ext>
            </a:extLst>
          </p:cNvPr>
          <p:cNvSpPr>
            <a:spLocks noChangeArrowheads="1"/>
          </p:cNvSpPr>
          <p:nvPr/>
        </p:nvSpPr>
        <p:spPr bwMode="gray">
          <a:xfrm>
            <a:off x="2436536" y="1363663"/>
            <a:ext cx="828753"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1" i="0" u="none" strike="noStrike" kern="1200" cap="none" spc="0" normalizeH="0" baseline="0" noProof="0">
                <a:ln>
                  <a:noFill/>
                </a:ln>
                <a:solidFill>
                  <a:srgbClr val="DD1D21"/>
                </a:solidFill>
                <a:effectLst/>
                <a:uLnTx/>
                <a:uFillTx/>
                <a:latin typeface="ShellMedium" panose="00000600000000000000" pitchFamily="50" charset="0"/>
                <a:ea typeface="ＭＳ Ｐゴシック"/>
                <a:cs typeface="+mn-cs"/>
              </a:rPr>
              <a:t>Workstream </a:t>
            </a:r>
            <a:endPar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endParaRPr>
          </a:p>
        </p:txBody>
      </p:sp>
      <p:sp>
        <p:nvSpPr>
          <p:cNvPr id="27" name="Rectangle 45">
            <a:extLst>
              <a:ext uri="{FF2B5EF4-FFF2-40B4-BE49-F238E27FC236}">
                <a16:creationId xmlns:a16="http://schemas.microsoft.com/office/drawing/2014/main" id="{83243D47-3456-43AB-B627-18B5D3883D9C}"/>
              </a:ext>
            </a:extLst>
          </p:cNvPr>
          <p:cNvSpPr>
            <a:spLocks noChangeArrowheads="1"/>
          </p:cNvSpPr>
          <p:nvPr/>
        </p:nvSpPr>
        <p:spPr bwMode="gray">
          <a:xfrm>
            <a:off x="3820581" y="1363663"/>
            <a:ext cx="389530" cy="16158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lIns="0" tIns="0" rIns="0" bIns="0">
            <a:spAutoFit/>
          </a:bodyPr>
          <a:lstStyle/>
          <a:p>
            <a:pPr marL="0" marR="0" lvl="0" indent="0" algn="l" defTabSz="913429" rtl="0" eaLnBrk="1" fontAlgn="auto" latinLnBrk="0" hangingPunct="1">
              <a:lnSpc>
                <a:spcPct val="100000"/>
              </a:lnSpc>
              <a:spcBef>
                <a:spcPts val="0"/>
              </a:spcBef>
              <a:spcAft>
                <a:spcPts val="0"/>
              </a:spcAft>
              <a:buClrTx/>
              <a:buSzPct val="120000"/>
              <a:buFontTx/>
              <a:buNone/>
              <a:tabLst/>
              <a:defRPr/>
            </a:pPr>
            <a:r>
              <a:rPr kumimoji="0" lang="en-US" sz="1050" b="0" i="0" u="none" strike="noStrike" kern="1200" cap="none" spc="0" normalizeH="0" baseline="0" noProof="0">
                <a:ln>
                  <a:noFill/>
                </a:ln>
                <a:solidFill>
                  <a:srgbClr val="404040"/>
                </a:solidFill>
                <a:effectLst/>
                <a:uLnTx/>
                <a:uFillTx/>
                <a:latin typeface="ShellMedium" panose="00000600000000000000" pitchFamily="50" charset="0"/>
                <a:ea typeface="ＭＳ Ｐゴシック"/>
                <a:cs typeface="+mn-cs"/>
              </a:rPr>
              <a:t>OPEX </a:t>
            </a:r>
            <a:endParaRPr kumimoji="0" lang="en-US" sz="105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endParaRPr>
          </a:p>
        </p:txBody>
      </p:sp>
      <p:sp>
        <p:nvSpPr>
          <p:cNvPr id="29" name="TextBox 28">
            <a:extLst>
              <a:ext uri="{FF2B5EF4-FFF2-40B4-BE49-F238E27FC236}">
                <a16:creationId xmlns:a16="http://schemas.microsoft.com/office/drawing/2014/main" id="{2D1BAD15-3930-4503-8148-75FD50D202AE}"/>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rgbClr val="FBCE0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30" name="Slide Number Placeholder 29">
            <a:extLst>
              <a:ext uri="{FF2B5EF4-FFF2-40B4-BE49-F238E27FC236}">
                <a16:creationId xmlns:a16="http://schemas.microsoft.com/office/drawing/2014/main" id="{F836799C-7015-4BBC-999C-CDBED4A1243D}"/>
              </a:ext>
            </a:extLst>
          </p:cNvPr>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33" name="Date Placeholder 32">
            <a:extLst>
              <a:ext uri="{FF2B5EF4-FFF2-40B4-BE49-F238E27FC236}">
                <a16:creationId xmlns:a16="http://schemas.microsoft.com/office/drawing/2014/main" id="{A440BD39-F6D7-4248-88C0-082A96500A14}"/>
              </a:ext>
            </a:extLst>
          </p:cNvPr>
          <p:cNvSpPr>
            <a:spLocks noGrp="1"/>
          </p:cNvSpPr>
          <p:nvPr>
            <p:ph type="dt" sz="half" idx="2"/>
          </p:nvPr>
        </p:nvSpPr>
        <p:spPr/>
        <p:txBody>
          <a:bodyPr/>
          <a:lstStyle/>
          <a:p>
            <a:pPr>
              <a:defRPr/>
            </a:pPr>
            <a:r>
              <a:rPr lang="en-GB" noProof="1"/>
              <a:t>May 11, 2022</a:t>
            </a:r>
          </a:p>
        </p:txBody>
      </p:sp>
    </p:spTree>
    <p:extLst>
      <p:ext uri="{BB962C8B-B14F-4D97-AF65-F5344CB8AC3E}">
        <p14:creationId xmlns:p14="http://schemas.microsoft.com/office/powerpoint/2010/main" val="380335172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7" id="{733293B6-BDA6-49A6-AE40-18E1936424CF}" vid="{18E3FA07-224A-438B-8A98-9F2BD65A1408}"/>
    </a:ext>
  </a:extLst>
</a:theme>
</file>

<file path=ppt/theme/theme2.xml><?xml version="1.0" encoding="utf-8"?>
<a:theme xmlns:a="http://schemas.openxmlformats.org/drawingml/2006/main" name="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AFFAA0824-2060887869-3764</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https://nga001-sp.shell.com/sites/AFFAA0824/_layouts/15/DocIdRedir.aspx?ID=AFFAA0824-2060887869-3764</Url>
      <Description>AFFAA0824-2060887869-3764</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Props1.xml><?xml version="1.0" encoding="utf-8"?>
<ds:datastoreItem xmlns:ds="http://schemas.openxmlformats.org/officeDocument/2006/customXml" ds:itemID="{1A0E9526-14DB-492C-8AD5-0CEE3D39CB6F}">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2.xml><?xml version="1.0" encoding="utf-8"?>
<ds:datastoreItem xmlns:ds="http://schemas.openxmlformats.org/officeDocument/2006/customXml" ds:itemID="{4196E4C2-B6D7-4B39-8101-FDE88DF38873}">
  <ds:schemaRefs>
    <ds:schemaRef ds:uri="http://schemas.microsoft.com/sharepoint/v3/contenttype/forms"/>
  </ds:schemaRefs>
</ds:datastoreItem>
</file>

<file path=customXml/itemProps3.xml><?xml version="1.0" encoding="utf-8"?>
<ds:datastoreItem xmlns:ds="http://schemas.openxmlformats.org/officeDocument/2006/customXml" ds:itemID="{EC8F5A7B-539E-4AE2-B901-152ED5578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BB9FAD3-FC96-4928-A136-4145133127B2}">
  <ds:schemaRefs>
    <ds:schemaRef ds:uri="http://schemas.microsoft.com/sharepoint/events"/>
  </ds:schemaRefs>
</ds:datastoreItem>
</file>

<file path=customXml/itemProps5.xml><?xml version="1.0" encoding="utf-8"?>
<ds:datastoreItem xmlns:ds="http://schemas.openxmlformats.org/officeDocument/2006/customXml" ds:itemID="{BC3DF378-93A5-4C9F-ADAE-4AF30173FFCB}">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otalTime>12679</TotalTime>
  <Words>359</Words>
  <Application>Microsoft Office PowerPoint</Application>
  <PresentationFormat>Widescreen</PresentationFormat>
  <Paragraphs>41</Paragraphs>
  <Slides>1</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Futura Medium</vt:lpstr>
      <vt:lpstr>Josefin Sans</vt:lpstr>
      <vt:lpstr>ShellBold</vt:lpstr>
      <vt:lpstr>ShellMedium</vt:lpstr>
      <vt:lpstr>Wingdings</vt:lpstr>
      <vt:lpstr>Shell layouts with footer</vt:lpstr>
      <vt:lpstr>Shell_CF_RDS598</vt:lpstr>
      <vt:lpstr>think-cell Slide</vt:lpstr>
      <vt:lpstr>Deploy effective milk run to avoid ~$3M marine cost by Nov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SPDC-UPC/G/USL;Georgewill Sotonye</dc:creator>
  <cp:lastModifiedBy>Georgewill, Sotonye A SPDC-UPC/G/UWH</cp:lastModifiedBy>
  <cp:revision>120</cp:revision>
  <dcterms:created xsi:type="dcterms:W3CDTF">2020-06-11T10:49:28Z</dcterms:created>
  <dcterms:modified xsi:type="dcterms:W3CDTF">2022-05-17T10:49:25Z</dcterms:modified>
  <cp:category>Shell_IC: 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