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4"/>
  </p:notesMasterIdLst>
  <p:sldIdLst>
    <p:sldId id="7099" r:id="rId2"/>
    <p:sldId id="7105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Futura Bold" panose="00000900000000000000" pitchFamily="2" charset="0"/>
      <p:regular r:id="rId9"/>
      <p:boldItalic r:id="rId10"/>
    </p:embeddedFont>
    <p:embeddedFont>
      <p:font typeface="Futura Medium" panose="00000400000000000000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9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477A5-3EA7-4BFF-AA40-7B9E5123A643}" type="datetimeFigureOut">
              <a:rPr lang="en-US" smtClean="0"/>
              <a:t>05/17/2022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18415-A593-4395-97C7-BCA6966B9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8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10E75A7-B0F9-5642-96AB-06237E68FE0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Arial Unicode MS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Arial Unicode MS" charset="0"/>
              <a:cs typeface="+mn-cs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8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10E75A7-B0F9-5642-96AB-06237E68FE0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Arial Unicode MS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Arial Unicode MS" charset="0"/>
              <a:cs typeface="+mn-cs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32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84275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095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55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1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67109888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03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E0084-2772-46D8-A953-AB9CDD13BA06}"/>
              </a:ext>
            </a:extLst>
          </p:cNvPr>
          <p:cNvSpPr txBox="1"/>
          <p:nvPr/>
        </p:nvSpPr>
        <p:spPr bwMode="auto">
          <a:xfrm>
            <a:off x="467118" y="183215"/>
            <a:ext cx="5639364" cy="305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“As is” Material requisition and Marine Logistics process.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C33FE-C915-4DA6-81F9-F9D3BEF2A424}"/>
              </a:ext>
            </a:extLst>
          </p:cNvPr>
          <p:cNvGrpSpPr/>
          <p:nvPr/>
        </p:nvGrpSpPr>
        <p:grpSpPr>
          <a:xfrm>
            <a:off x="356618" y="735857"/>
            <a:ext cx="9258722" cy="2233586"/>
            <a:chOff x="106626" y="1075192"/>
            <a:chExt cx="8039261" cy="116237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14C548-B0F9-4AE4-B3CB-2734AEB4B6BD}"/>
                </a:ext>
              </a:extLst>
            </p:cNvPr>
            <p:cNvSpPr/>
            <p:nvPr/>
          </p:nvSpPr>
          <p:spPr>
            <a:xfrm>
              <a:off x="1754607" y="1216967"/>
              <a:ext cx="1008321" cy="8330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PUM/OIM approves request &lt;$5k USD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AMIL support required if &gt;$5k</a:t>
              </a:r>
            </a:p>
          </p:txBody>
        </p:sp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05E509BA-0CCC-4247-A03A-2563625935EB}"/>
                </a:ext>
              </a:extLst>
            </p:cNvPr>
            <p:cNvSpPr/>
            <p:nvPr/>
          </p:nvSpPr>
          <p:spPr>
            <a:xfrm>
              <a:off x="106626" y="1075192"/>
              <a:ext cx="1303719" cy="1162373"/>
            </a:xfrm>
            <a:prstGeom prst="hexag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Field request (Materials, PMS, water) compiled by planner or activity owner  on a weekly basis one week ahead of need.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09C303-8A4B-4C6D-B2CB-AC592FF011D6}"/>
                </a:ext>
              </a:extLst>
            </p:cNvPr>
            <p:cNvSpPr/>
            <p:nvPr/>
          </p:nvSpPr>
          <p:spPr>
            <a:xfrm>
              <a:off x="3108530" y="1216967"/>
              <a:ext cx="1008321" cy="8330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CRP reviews and approves request by field/ including Marine request.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CC9314-336C-4360-91AE-C3FE2F2E7399}"/>
                </a:ext>
              </a:extLst>
            </p:cNvPr>
            <p:cNvSpPr/>
            <p:nvPr/>
          </p:nvSpPr>
          <p:spPr>
            <a:xfrm>
              <a:off x="4450620" y="1239861"/>
              <a:ext cx="1008321" cy="8330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Planner raise PR in SAP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3D5659F-3CDC-4DFE-9568-CAC0840A357C}"/>
                </a:ext>
              </a:extLst>
            </p:cNvPr>
            <p:cNvSpPr/>
            <p:nvPr/>
          </p:nvSpPr>
          <p:spPr>
            <a:xfrm>
              <a:off x="5803203" y="1216967"/>
              <a:ext cx="1008321" cy="8330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CP raise PO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EB4FFA-8612-4D3C-8B8C-94CD678A611B}"/>
                </a:ext>
              </a:extLst>
            </p:cNvPr>
            <p:cNvSpPr/>
            <p:nvPr/>
          </p:nvSpPr>
          <p:spPr>
            <a:xfrm>
              <a:off x="7137566" y="1239861"/>
              <a:ext cx="1008321" cy="8330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ＭＳ Ｐゴシック"/>
                  <a:cs typeface="+mn-cs"/>
                </a:rPr>
                <a:t>Marine Logistics provides Vessels/deliver request.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64E96F-8E18-48FC-A2D7-461ADF81119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10345" y="1656378"/>
              <a:ext cx="297051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3D38908-9506-4F6C-BBB2-317201C0A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211" y="1633483"/>
              <a:ext cx="297051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21725BD-E8C2-4D4A-8B56-167453198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851" y="1633482"/>
              <a:ext cx="297051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DF7666-3ED5-43C2-ADD4-3245BD82A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3059" y="1656377"/>
              <a:ext cx="297051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14C0954-3423-48C5-B762-7EBC4938B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1524" y="1656376"/>
              <a:ext cx="297051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ADECDF9-F2BB-48D8-B0DF-B505DF46C329}"/>
              </a:ext>
            </a:extLst>
          </p:cNvPr>
          <p:cNvSpPr txBox="1"/>
          <p:nvPr/>
        </p:nvSpPr>
        <p:spPr bwMode="auto">
          <a:xfrm>
            <a:off x="356618" y="3413032"/>
            <a:ext cx="11835382" cy="30628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Issues with “As –Is” Process: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Late/no forward planning makes integration/central optimisation impossible.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Marine budget resides in individual field and is mostly subject to PUM/OIM approval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Assets that use current milk run pay for voyage- Those who opt out have no financial commitment/loose nothing.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STIA Operations plan/firm plan not used as basis for material planning &amp; delivery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Backloading is not coordinated as frequency of marine vessels in field is high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Single PO utilization for charge whereas cargo belong to multiple teams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  <a:p>
            <a:pPr marL="201613" marR="0" lvl="0" indent="-201613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8906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BE0084-2772-46D8-A953-AB9CDD13BA06}"/>
              </a:ext>
            </a:extLst>
          </p:cNvPr>
          <p:cNvSpPr txBox="1"/>
          <p:nvPr/>
        </p:nvSpPr>
        <p:spPr bwMode="auto">
          <a:xfrm>
            <a:off x="467118" y="139670"/>
            <a:ext cx="7543219" cy="305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“Time-Based Milk-run for Material requisition and Marine Logistics process.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ECDF9-F2BB-48D8-B0DF-B505DF46C329}"/>
              </a:ext>
            </a:extLst>
          </p:cNvPr>
          <p:cNvSpPr txBox="1"/>
          <p:nvPr/>
        </p:nvSpPr>
        <p:spPr bwMode="auto">
          <a:xfrm>
            <a:off x="5194170" y="2573039"/>
            <a:ext cx="6661453" cy="44417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Time based Milk run key actions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Field Operations plan as basis for material request and Milk run (Min. 30 days firm plan required)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Central plan optimisation based on Milk run capacity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No adhoc/emergency request outside Milk run schedule without AM approval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Centralised Marine budget &amp; Marine planning 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Re-introduce PO split or central point of accountability to adequately back charge all the teams with materials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Introduce time-based deployment with charge split to Asset, FMT’s, etc even where they don’t use the mill-run.</a:t>
            </a:r>
          </a:p>
          <a:p>
            <a:pPr marL="285750" marR="0" lvl="0" indent="-285750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  <a:p>
            <a:pPr marL="201613" marR="0" lvl="0" indent="-201613" algn="l" defTabSz="357708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endParaRPr kumimoji="0" lang="en-GB" sz="1600" b="0" i="0" u="none" strike="noStrike" kern="1200" cap="none" spc="0" normalizeH="0" baseline="0" noProof="0" dirty="0" err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charset="0"/>
              <a:ea typeface="ＭＳ Ｐゴシック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EB4FFA-8612-4D3C-8B8C-94CD678A611B}"/>
              </a:ext>
            </a:extLst>
          </p:cNvPr>
          <p:cNvSpPr/>
          <p:nvPr/>
        </p:nvSpPr>
        <p:spPr>
          <a:xfrm>
            <a:off x="8742150" y="1266810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Marine Logistics provides Vessels/deliver request.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4C548-B0F9-4AE4-B3CB-2734AEB4B6BD}"/>
              </a:ext>
            </a:extLst>
          </p:cNvPr>
          <p:cNvSpPr/>
          <p:nvPr/>
        </p:nvSpPr>
        <p:spPr>
          <a:xfrm>
            <a:off x="3429338" y="1243916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PUM/OIM approves request &lt;$5k USD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AMIL support required if &gt;$5k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E509BA-0CCC-4247-A03A-2563625935EB}"/>
              </a:ext>
            </a:extLst>
          </p:cNvPr>
          <p:cNvSpPr/>
          <p:nvPr/>
        </p:nvSpPr>
        <p:spPr>
          <a:xfrm>
            <a:off x="144130" y="1060705"/>
            <a:ext cx="1303719" cy="116237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Field request (Materials, PMS, water) compiled by planner or activity owner  at least 30 days ahead of need.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9C303-8A4B-4C6D-B2CB-AC592FF011D6}"/>
              </a:ext>
            </a:extLst>
          </p:cNvPr>
          <p:cNvSpPr/>
          <p:nvPr/>
        </p:nvSpPr>
        <p:spPr>
          <a:xfrm>
            <a:off x="4739716" y="1243916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CP,AMIL, Finance reviews and approves request by field/ including Marine request.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CC9314-336C-4360-91AE-C3FE2F2E7399}"/>
              </a:ext>
            </a:extLst>
          </p:cNvPr>
          <p:cNvSpPr/>
          <p:nvPr/>
        </p:nvSpPr>
        <p:spPr>
          <a:xfrm>
            <a:off x="6055679" y="1266810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Planner raise PR in SAP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5659F-3CDC-4DFE-9568-CAC0840A357C}"/>
              </a:ext>
            </a:extLst>
          </p:cNvPr>
          <p:cNvSpPr/>
          <p:nvPr/>
        </p:nvSpPr>
        <p:spPr>
          <a:xfrm>
            <a:off x="7408262" y="1243916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CP raise PO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4E96F-8E18-48FC-A2D7-461ADF81119E}"/>
              </a:ext>
            </a:extLst>
          </p:cNvPr>
          <p:cNvCxnSpPr>
            <a:cxnSpLocks/>
          </p:cNvCxnSpPr>
          <p:nvPr/>
        </p:nvCxnSpPr>
        <p:spPr>
          <a:xfrm>
            <a:off x="1465266" y="1580928"/>
            <a:ext cx="32604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D38908-9506-4F6C-BBB2-317201C0AFF5}"/>
              </a:ext>
            </a:extLst>
          </p:cNvPr>
          <p:cNvCxnSpPr>
            <a:cxnSpLocks/>
          </p:cNvCxnSpPr>
          <p:nvPr/>
        </p:nvCxnSpPr>
        <p:spPr>
          <a:xfrm flipV="1">
            <a:off x="4431815" y="1660432"/>
            <a:ext cx="297051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1725BD-E8C2-4D4A-8B56-167453198FB3}"/>
              </a:ext>
            </a:extLst>
          </p:cNvPr>
          <p:cNvCxnSpPr>
            <a:cxnSpLocks/>
          </p:cNvCxnSpPr>
          <p:nvPr/>
        </p:nvCxnSpPr>
        <p:spPr>
          <a:xfrm flipV="1">
            <a:off x="5739328" y="1660431"/>
            <a:ext cx="297051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DF7666-3ED5-43C2-ADD4-3245BD82ACDC}"/>
              </a:ext>
            </a:extLst>
          </p:cNvPr>
          <p:cNvCxnSpPr>
            <a:cxnSpLocks/>
          </p:cNvCxnSpPr>
          <p:nvPr/>
        </p:nvCxnSpPr>
        <p:spPr>
          <a:xfrm flipV="1">
            <a:off x="7088118" y="1683326"/>
            <a:ext cx="297051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C0954-3423-48C5-B762-7EBC4938BCD2}"/>
              </a:ext>
            </a:extLst>
          </p:cNvPr>
          <p:cNvCxnSpPr>
            <a:cxnSpLocks/>
          </p:cNvCxnSpPr>
          <p:nvPr/>
        </p:nvCxnSpPr>
        <p:spPr>
          <a:xfrm flipV="1">
            <a:off x="8416583" y="1683325"/>
            <a:ext cx="297051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2F93A2-1E61-4285-9BCF-C2D9FFA22E89}"/>
              </a:ext>
            </a:extLst>
          </p:cNvPr>
          <p:cNvCxnSpPr>
            <a:cxnSpLocks/>
          </p:cNvCxnSpPr>
          <p:nvPr/>
        </p:nvCxnSpPr>
        <p:spPr>
          <a:xfrm>
            <a:off x="2432623" y="2398676"/>
            <a:ext cx="1" cy="232135"/>
          </a:xfrm>
          <a:prstGeom prst="straightConnector1">
            <a:avLst/>
          </a:prstGeom>
          <a:ln w="22225">
            <a:solidFill>
              <a:srgbClr val="0EE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86DF4ED-9E89-4F8D-8655-551BD9DC0A2D}"/>
              </a:ext>
            </a:extLst>
          </p:cNvPr>
          <p:cNvSpPr/>
          <p:nvPr/>
        </p:nvSpPr>
        <p:spPr>
          <a:xfrm>
            <a:off x="10103300" y="1266810"/>
            <a:ext cx="1008321" cy="833034"/>
          </a:xfrm>
          <a:prstGeom prst="rect">
            <a:avLst/>
          </a:prstGeom>
          <a:solidFill>
            <a:schemeClr val="bg1"/>
          </a:solidFill>
          <a:ln w="9525">
            <a:solidFill>
              <a:srgbClr val="0EE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Marine Logistics provides the charge back advise to the  requestors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BAECC4-37DA-4E3B-BCF6-319E28FD3108}"/>
              </a:ext>
            </a:extLst>
          </p:cNvPr>
          <p:cNvCxnSpPr>
            <a:cxnSpLocks/>
          </p:cNvCxnSpPr>
          <p:nvPr/>
        </p:nvCxnSpPr>
        <p:spPr>
          <a:xfrm flipV="1">
            <a:off x="9777733" y="1683325"/>
            <a:ext cx="297051" cy="1"/>
          </a:xfrm>
          <a:prstGeom prst="straightConnector1">
            <a:avLst/>
          </a:prstGeom>
          <a:ln w="22225">
            <a:solidFill>
              <a:srgbClr val="0EE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141E14-51F5-4C8A-96B7-F35D1C82BE3F}"/>
              </a:ext>
            </a:extLst>
          </p:cNvPr>
          <p:cNvCxnSpPr>
            <a:cxnSpLocks/>
          </p:cNvCxnSpPr>
          <p:nvPr/>
        </p:nvCxnSpPr>
        <p:spPr>
          <a:xfrm>
            <a:off x="3096323" y="1580928"/>
            <a:ext cx="3219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05345CA1-23D1-4F67-904B-9B7A169C2423}"/>
              </a:ext>
            </a:extLst>
          </p:cNvPr>
          <p:cNvSpPr/>
          <p:nvPr/>
        </p:nvSpPr>
        <p:spPr>
          <a:xfrm>
            <a:off x="1764849" y="741210"/>
            <a:ext cx="1340315" cy="1640045"/>
          </a:xfrm>
          <a:prstGeom prst="flowChartDecision">
            <a:avLst/>
          </a:prstGeom>
          <a:noFill/>
          <a:ln w="9525">
            <a:solidFill>
              <a:srgbClr val="0EE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2D3928-C257-4BD3-8AFA-160F53D94D84}"/>
              </a:ext>
            </a:extLst>
          </p:cNvPr>
          <p:cNvSpPr/>
          <p:nvPr/>
        </p:nvSpPr>
        <p:spPr>
          <a:xfrm>
            <a:off x="1918359" y="2630811"/>
            <a:ext cx="1008321" cy="509193"/>
          </a:xfrm>
          <a:prstGeom prst="rect">
            <a:avLst/>
          </a:prstGeom>
          <a:solidFill>
            <a:schemeClr val="bg1"/>
          </a:solidFill>
          <a:ln w="9525">
            <a:solidFill>
              <a:srgbClr val="0EE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Defer request to next available Milk-run schedule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C1C2A7-C72A-42D1-9E98-97845242689E}"/>
              </a:ext>
            </a:extLst>
          </p:cNvPr>
          <p:cNvSpPr txBox="1"/>
          <p:nvPr/>
        </p:nvSpPr>
        <p:spPr>
          <a:xfrm>
            <a:off x="3057790" y="1313617"/>
            <a:ext cx="48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YES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C3809-F8CE-4E96-B374-6B61C62B9E5B}"/>
              </a:ext>
            </a:extLst>
          </p:cNvPr>
          <p:cNvSpPr txBox="1"/>
          <p:nvPr/>
        </p:nvSpPr>
        <p:spPr>
          <a:xfrm>
            <a:off x="2066411" y="2346961"/>
            <a:ext cx="4828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NO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0F2EAB5-0C05-4E7C-9C36-AFDA4D08BD5B}"/>
              </a:ext>
            </a:extLst>
          </p:cNvPr>
          <p:cNvSpPr/>
          <p:nvPr/>
        </p:nvSpPr>
        <p:spPr>
          <a:xfrm>
            <a:off x="11428621" y="1447657"/>
            <a:ext cx="619249" cy="471336"/>
          </a:xfrm>
          <a:prstGeom prst="ellipse">
            <a:avLst/>
          </a:prstGeom>
          <a:solidFill>
            <a:schemeClr val="bg1"/>
          </a:solidFill>
          <a:ln w="9525">
            <a:solidFill>
              <a:srgbClr val="0EEB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End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9C92D2-25C9-446C-990B-202E05959FEF}"/>
              </a:ext>
            </a:extLst>
          </p:cNvPr>
          <p:cNvCxnSpPr>
            <a:cxnSpLocks/>
          </p:cNvCxnSpPr>
          <p:nvPr/>
        </p:nvCxnSpPr>
        <p:spPr>
          <a:xfrm>
            <a:off x="11121595" y="1660433"/>
            <a:ext cx="238298" cy="0"/>
          </a:xfrm>
          <a:prstGeom prst="straightConnector1">
            <a:avLst/>
          </a:prstGeom>
          <a:ln w="22225">
            <a:solidFill>
              <a:srgbClr val="0EEB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F8B9D78-B3B0-4ECD-A33B-69736DA5D7E6}"/>
              </a:ext>
            </a:extLst>
          </p:cNvPr>
          <p:cNvSpPr/>
          <p:nvPr/>
        </p:nvSpPr>
        <p:spPr>
          <a:xfrm>
            <a:off x="1979400" y="1320825"/>
            <a:ext cx="955989" cy="50919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Marine logistics confirms availability of </a:t>
            </a: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“Time-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Based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” Milk run schedule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8AD549-430E-4CB9-9849-DBF975329C4E}"/>
              </a:ext>
            </a:extLst>
          </p:cNvPr>
          <p:cNvSpPr txBox="1"/>
          <p:nvPr/>
        </p:nvSpPr>
        <p:spPr>
          <a:xfrm>
            <a:off x="255978" y="3249990"/>
            <a:ext cx="4853349" cy="3062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BIG RULES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/>
              <a:t>Restrict authority to hire to AM only post Marine milk run unavailability notification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/>
              <a:t>Cascade  request  for milk run 3 week to demand pre-CLP approval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/>
              <a:t>Roll out 30-day plan to align with Milk run schedule/IAP</a:t>
            </a:r>
          </a:p>
          <a:p>
            <a:pPr marL="285750" indent="-285750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600" dirty="0"/>
              <a:t>Ensure WBS is received for all items for teams latching to milk-run based on space utilized</a:t>
            </a:r>
          </a:p>
        </p:txBody>
      </p:sp>
    </p:spTree>
    <p:extLst>
      <p:ext uri="{BB962C8B-B14F-4D97-AF65-F5344CB8AC3E}">
        <p14:creationId xmlns:p14="http://schemas.microsoft.com/office/powerpoint/2010/main" val="392999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431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Futura Medium</vt:lpstr>
      <vt:lpstr>Futura Bold</vt:lpstr>
      <vt:lpstr>Wingdings</vt:lpstr>
      <vt:lpstr>Times New Roman</vt:lpstr>
      <vt:lpstr>Arial</vt:lpstr>
      <vt:lpstr>Calibri</vt:lpstr>
      <vt:lpstr>Shell_CF_RDS598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Georgewill, Sotonye A SPDC-UPC/G/UWH</dc:creator>
  <cp:lastModifiedBy>Georgewill, Sotonye A SPDC-UPC/G/UWH</cp:lastModifiedBy>
  <cp:revision>1</cp:revision>
  <dcterms:created xsi:type="dcterms:W3CDTF">2022-05-17T14:04:17Z</dcterms:created>
  <dcterms:modified xsi:type="dcterms:W3CDTF">2022-05-17T14:07:31Z</dcterms:modified>
</cp:coreProperties>
</file>