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7108" r:id="rId2"/>
  </p:sldIdLst>
  <p:sldSz cx="12192000" cy="6858000"/>
  <p:notesSz cx="6858000" cy="9144000"/>
  <p:embeddedFontLst>
    <p:embeddedFont>
      <p:font typeface="Futura Bold" panose="00000900000000000000" pitchFamily="2" charset="0"/>
      <p:regular r:id="rId3"/>
      <p:boldItalic r:id="rId4"/>
    </p:embeddedFont>
    <p:embeddedFont>
      <p:font typeface="Futura Medium" panose="00000400000000000000" pitchFamily="2" charset="0"/>
      <p:regular r:id="rId5"/>
      <p:bold r:id="rId6"/>
      <p:italic r:id="rId7"/>
      <p:boldItalic r:id="rId8"/>
    </p:embeddedFont>
    <p:embeddedFont>
      <p:font typeface="ShellMedium" panose="00000600000000000000" pitchFamily="50"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D1B1E"/>
    <a:srgbClr val="020003"/>
    <a:srgbClr val="DD1D2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4660"/>
  </p:normalViewPr>
  <p:slideViewPr>
    <p:cSldViewPr snapToGrid="0">
      <p:cViewPr varScale="1">
        <p:scale>
          <a:sx n="90" d="100"/>
          <a:sy n="90" d="100"/>
        </p:scale>
        <p:origin x="105"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6F45-838D-4BF8-AD3D-59F5E069E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B002B4-D7B3-411D-B3F7-9C14D8B15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30148F-1CFC-489B-A4E0-CE3B216FA0A3}"/>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5" name="Footer Placeholder 4">
            <a:extLst>
              <a:ext uri="{FF2B5EF4-FFF2-40B4-BE49-F238E27FC236}">
                <a16:creationId xmlns:a16="http://schemas.microsoft.com/office/drawing/2014/main" id="{2EA82F34-9D87-4845-8E9A-4D412A4D0E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6D5578-BD31-4EC1-B269-F9BE6D649E08}"/>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3014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60D1-3DC8-4C26-84F4-5E15E24BC9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483F52-A970-4FD7-A149-39F6C0701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F249A0-A80A-40B2-986A-3C62A08881A7}"/>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5" name="Footer Placeholder 4">
            <a:extLst>
              <a:ext uri="{FF2B5EF4-FFF2-40B4-BE49-F238E27FC236}">
                <a16:creationId xmlns:a16="http://schemas.microsoft.com/office/drawing/2014/main" id="{FC3C6CA3-821B-494E-94AC-62657119FE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042F18-44BE-4291-9B61-9917A273B05C}"/>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1321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025CA-850E-45F3-84E4-625587BAD1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AB90C4-158B-4D1A-820D-690AAF0F57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2F0D7A-DB17-451B-BFE9-9713EFE6A070}"/>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5" name="Footer Placeholder 4">
            <a:extLst>
              <a:ext uri="{FF2B5EF4-FFF2-40B4-BE49-F238E27FC236}">
                <a16:creationId xmlns:a16="http://schemas.microsoft.com/office/drawing/2014/main" id="{630BCC2B-5653-40BF-BBAF-CBF114927E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D64D01-6037-4836-9D02-D6E0973A3956}"/>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9686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B7CD-3A7A-4985-AD23-734D60EA73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ACB8DB-0132-4523-B21F-C9339F22B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8F322-0411-4DA5-969B-80DC837C4986}"/>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5" name="Footer Placeholder 4">
            <a:extLst>
              <a:ext uri="{FF2B5EF4-FFF2-40B4-BE49-F238E27FC236}">
                <a16:creationId xmlns:a16="http://schemas.microsoft.com/office/drawing/2014/main" id="{10AFEE77-C878-42F3-ADDA-D689FCF250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F5F5E4-84A2-4629-92F9-56BD48EFB90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25514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5583-FB73-4E69-BCDB-0A2EA297A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46AE4A-F851-4976-B05D-DFD70FBD31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AFCBC-3A9E-4A9C-8ECD-DEBC97E74C85}"/>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5" name="Footer Placeholder 4">
            <a:extLst>
              <a:ext uri="{FF2B5EF4-FFF2-40B4-BE49-F238E27FC236}">
                <a16:creationId xmlns:a16="http://schemas.microsoft.com/office/drawing/2014/main" id="{5A6E28BB-44C6-433B-8254-557B165A6F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532EF7-1BC4-42D0-801B-B0C9E8A7D99C}"/>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574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2607-4AEE-4D0E-9424-1BEBAF695B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1D8FA7-F86C-4EEB-AA79-B7B884073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5AA711-4EFF-4D87-9042-23314ACF1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ABA662-9D99-4E7B-9E48-037D35C735FA}"/>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6" name="Footer Placeholder 5">
            <a:extLst>
              <a:ext uri="{FF2B5EF4-FFF2-40B4-BE49-F238E27FC236}">
                <a16:creationId xmlns:a16="http://schemas.microsoft.com/office/drawing/2014/main" id="{DABE094C-B80E-4497-9AAF-8A9521A72C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5E5B76-4717-4D28-A279-7815BA9E6EA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4395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76A3-1F93-4D8F-A8B4-7EC2ED62A1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EE61E1-03C6-4964-8B0C-A259222A1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667C9-AC76-4641-AD5A-07E388423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702A4-B797-47EA-A4A2-2C45A2989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F932D-E705-4543-8C44-4A7DE38B3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2F9796-12CD-48EB-BD30-EEBD23C889BA}"/>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8" name="Footer Placeholder 7">
            <a:extLst>
              <a:ext uri="{FF2B5EF4-FFF2-40B4-BE49-F238E27FC236}">
                <a16:creationId xmlns:a16="http://schemas.microsoft.com/office/drawing/2014/main" id="{4E92C4B0-9654-47D1-BDA7-B6E49B3E30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3613517-51E0-4E8F-A6EB-54B642714CF6}"/>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30286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A680-0332-44E7-B16D-DA22E53842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1081D3-B56E-4CB8-943B-E95E38D094FF}"/>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4" name="Footer Placeholder 3">
            <a:extLst>
              <a:ext uri="{FF2B5EF4-FFF2-40B4-BE49-F238E27FC236}">
                <a16:creationId xmlns:a16="http://schemas.microsoft.com/office/drawing/2014/main" id="{3A1F3BE4-40D7-4230-ADA8-023C73858F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AF99E3-A9F0-4F7A-833A-3A9737DCA653}"/>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1330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4AA61-3F78-48EC-BB5F-DBA7C9FFB2E5}"/>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3" name="Footer Placeholder 2">
            <a:extLst>
              <a:ext uri="{FF2B5EF4-FFF2-40B4-BE49-F238E27FC236}">
                <a16:creationId xmlns:a16="http://schemas.microsoft.com/office/drawing/2014/main" id="{45E8720B-71DE-4383-B821-8AE08DE8B1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EBEA9A-CF40-4F34-9F5D-F165C1B37D7E}"/>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15445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207A-677E-4265-9A74-B4A9EBD74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7D5CDC-2379-4C62-82D0-26A0E78E3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4A0D07-8BB4-4A68-8022-EB382E6CD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EBE0F-C22C-4C08-81AB-0A98EF86CCDD}"/>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6" name="Footer Placeholder 5">
            <a:extLst>
              <a:ext uri="{FF2B5EF4-FFF2-40B4-BE49-F238E27FC236}">
                <a16:creationId xmlns:a16="http://schemas.microsoft.com/office/drawing/2014/main" id="{BC7B6A9E-4186-49A4-B5FF-8185C0561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FC9EC6-0CA8-4378-8444-DFCDBCE2F605}"/>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319847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2000-240D-4DD0-B81F-CB81D3024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683D82-006E-4FAD-93E4-6D4FF31B0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5B446E53-4765-45AB-A0B8-834677670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44EE7-2FE6-44DE-994C-2ECE284DD627}"/>
              </a:ext>
            </a:extLst>
          </p:cNvPr>
          <p:cNvSpPr>
            <a:spLocks noGrp="1"/>
          </p:cNvSpPr>
          <p:nvPr>
            <p:ph type="dt" sz="half" idx="10"/>
          </p:nvPr>
        </p:nvSpPr>
        <p:spPr/>
        <p:txBody>
          <a:bodyPr/>
          <a:lstStyle/>
          <a:p>
            <a:fld id="{53AE2D45-FB3F-4A2E-A073-63B64C927BB4}" type="datetimeFigureOut">
              <a:rPr lang="en-GB" smtClean="0"/>
              <a:t>19/05/2022</a:t>
            </a:fld>
            <a:endParaRPr lang="en-GB"/>
          </a:p>
        </p:txBody>
      </p:sp>
      <p:sp>
        <p:nvSpPr>
          <p:cNvPr id="6" name="Footer Placeholder 5">
            <a:extLst>
              <a:ext uri="{FF2B5EF4-FFF2-40B4-BE49-F238E27FC236}">
                <a16:creationId xmlns:a16="http://schemas.microsoft.com/office/drawing/2014/main" id="{1AD3AEBA-7AA1-4D4E-A0A2-13FBFB6893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BD74E1-7420-4663-8F32-826A37E49E5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46207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5EE9B-26C3-4D7C-A3B3-A9CAC5095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CFBAD8-18CD-40C2-A49C-0BDC1D6A4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E07EAC-3EB0-427E-B3D4-1DD1B979A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E2D45-FB3F-4A2E-A073-63B64C927BB4}" type="datetimeFigureOut">
              <a:rPr lang="en-GB" smtClean="0"/>
              <a:t>19/05/2022</a:t>
            </a:fld>
            <a:endParaRPr lang="en-GB"/>
          </a:p>
        </p:txBody>
      </p:sp>
      <p:sp>
        <p:nvSpPr>
          <p:cNvPr id="5" name="Footer Placeholder 4">
            <a:extLst>
              <a:ext uri="{FF2B5EF4-FFF2-40B4-BE49-F238E27FC236}">
                <a16:creationId xmlns:a16="http://schemas.microsoft.com/office/drawing/2014/main" id="{B7A4CC11-7305-4295-93A6-3D1D92BA3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05057C-78E7-4AE0-B592-11918E9FA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36CC5-0BE0-4CA0-BEAA-5849978C3C24}" type="slidenum">
              <a:rPr lang="en-GB" smtClean="0"/>
              <a:t>‹#›</a:t>
            </a:fld>
            <a:endParaRPr lang="en-GB"/>
          </a:p>
        </p:txBody>
      </p:sp>
    </p:spTree>
    <p:extLst>
      <p:ext uri="{BB962C8B-B14F-4D97-AF65-F5344CB8AC3E}">
        <p14:creationId xmlns:p14="http://schemas.microsoft.com/office/powerpoint/2010/main" val="46727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E7BC-0B34-40E6-920C-43F6E88CB31B}"/>
              </a:ext>
            </a:extLst>
          </p:cNvPr>
          <p:cNvSpPr>
            <a:spLocks noGrp="1"/>
          </p:cNvSpPr>
          <p:nvPr>
            <p:ph type="title"/>
          </p:nvPr>
        </p:nvSpPr>
        <p:spPr>
          <a:xfrm>
            <a:off x="508000" y="712800"/>
            <a:ext cx="11171238" cy="398639"/>
          </a:xfrm>
          <a:prstGeom prst="rect">
            <a:avLst/>
          </a:prstGeom>
        </p:spPr>
        <p:txBody>
          <a:bodyPr>
            <a:noAutofit/>
          </a:bodyPr>
          <a:lstStyle/>
          <a:p>
            <a:r>
              <a:rPr lang="en-US" sz="1800" dirty="0">
                <a:solidFill>
                  <a:srgbClr val="404040"/>
                </a:solidFill>
              </a:rPr>
              <a:t>Efficiently Optimize West Personnel Shuttle(WEPSO) &amp; avoid cost of ~$1m by Dec 22</a:t>
            </a:r>
            <a:endParaRPr lang="en-GB" sz="1800" dirty="0">
              <a:solidFill>
                <a:srgbClr val="404040"/>
              </a:solidFill>
            </a:endParaRPr>
          </a:p>
        </p:txBody>
      </p:sp>
      <p:graphicFrame>
        <p:nvGraphicFramePr>
          <p:cNvPr id="5" name="Table 5">
            <a:extLst>
              <a:ext uri="{FF2B5EF4-FFF2-40B4-BE49-F238E27FC236}">
                <a16:creationId xmlns:a16="http://schemas.microsoft.com/office/drawing/2014/main" id="{2FD3B109-A1AA-4F6C-9412-1B9DC03A6800}"/>
              </a:ext>
            </a:extLst>
          </p:cNvPr>
          <p:cNvGraphicFramePr>
            <a:graphicFrameLocks noGrp="1"/>
          </p:cNvGraphicFramePr>
          <p:nvPr>
            <p:extLst>
              <p:ext uri="{D42A27DB-BD31-4B8C-83A1-F6EECF244321}">
                <p14:modId xmlns:p14="http://schemas.microsoft.com/office/powerpoint/2010/main" val="982832420"/>
              </p:ext>
            </p:extLst>
          </p:nvPr>
        </p:nvGraphicFramePr>
        <p:xfrm>
          <a:off x="495300" y="2059561"/>
          <a:ext cx="5493534" cy="4284298"/>
        </p:xfrm>
        <a:graphic>
          <a:graphicData uri="http://schemas.openxmlformats.org/drawingml/2006/table">
            <a:tbl>
              <a:tblPr/>
              <a:tblGrid>
                <a:gridCol w="5493534">
                  <a:extLst>
                    <a:ext uri="{9D8B030D-6E8A-4147-A177-3AD203B41FA5}">
                      <a16:colId xmlns:a16="http://schemas.microsoft.com/office/drawing/2014/main" val="3647885642"/>
                    </a:ext>
                  </a:extLst>
                </a:gridCol>
              </a:tblGrid>
              <a:tr h="290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0" indent="0" algn="l" defTabSz="93296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C00000"/>
                          </a:solidFill>
                          <a:effectLst/>
                          <a:uLnTx/>
                          <a:uFillTx/>
                          <a:latin typeface="+mn-lt"/>
                          <a:ea typeface="ＭＳ Ｐゴシック"/>
                          <a:cs typeface="+mn-cs"/>
                        </a:rPr>
                        <a:t>Problem Statement</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604543957"/>
                  </a:ext>
                </a:extLst>
              </a:tr>
              <a:tr h="1716377">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0" indent="0" algn="just"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The field locations in the West are mostly located in swamps. The movement of personnel in/out is done via helicopter while material movement are done with flight. Although flights are available, mostly in the past, but during rainy or harmattan season flight services are greatly hampered and this has affected operations and personnel wellbeing.</a:t>
                      </a:r>
                    </a:p>
                    <a:p>
                      <a:pPr marL="0" marR="0" lvl="0" indent="0" algn="just"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In 2021, the need for an alternative option which will be more efficient and cost friendly came up. The utilization of a Marine personnel carrier will be efficient to meet up crew change needs during any season and would save the business $1.3m by Dec 2022</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988846728"/>
                  </a:ext>
                </a:extLst>
              </a:tr>
              <a:tr h="290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mn-lt"/>
                          <a:ea typeface="Arial Unicode MS" pitchFamily="34" charset="-128"/>
                          <a:cs typeface="Arial Unicode MS" pitchFamily="34" charset="-128"/>
                        </a:rPr>
                        <a:t>Initiative Description</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98061268"/>
                  </a:ext>
                </a:extLst>
              </a:tr>
              <a:tr h="1027301">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34343"/>
                          </a:solidFill>
                          <a:effectLst/>
                          <a:uLnTx/>
                          <a:uFillTx/>
                          <a:latin typeface="+mn-lt"/>
                          <a:ea typeface="ＭＳ Ｐゴシック"/>
                          <a:cs typeface="+mn-cs"/>
                        </a:rPr>
                        <a:t>This initiative is to streamline activities &amp; personnel movement through proper planning to align fully with the personnel carrier structure. Furthermore, it will help to build a learner mindset to ensure the desired behavioral pattern. This is targeted to reduce avoidable aviation cost of ~$1m by December 2022.</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509450707"/>
                  </a:ext>
                </a:extLst>
              </a:tr>
              <a:tr h="290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1" i="0" u="none" strike="noStrike" kern="1200" cap="none" spc="0" normalizeH="0" baseline="0" noProof="0">
                          <a:ln>
                            <a:noFill/>
                          </a:ln>
                          <a:solidFill>
                            <a:srgbClr val="C00000"/>
                          </a:solidFill>
                          <a:effectLst/>
                          <a:uLnTx/>
                          <a:uFillTx/>
                          <a:latin typeface="+mn-lt"/>
                          <a:ea typeface="Arial Unicode MS" pitchFamily="34" charset="-128"/>
                          <a:cs typeface="Arial Unicode MS" pitchFamily="34" charset="-128"/>
                        </a:rPr>
                        <a:t>Estimate Impact</a:t>
                      </a:r>
                      <a:endParaRPr kumimoji="0" lang="en-US" sz="1200" b="1" i="0" u="none" strike="noStrike" kern="1200" cap="none" spc="0" normalizeH="0" baseline="0" noProof="0" dirty="0">
                        <a:ln>
                          <a:noFill/>
                        </a:ln>
                        <a:solidFill>
                          <a:srgbClr val="C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169462241"/>
                  </a:ext>
                </a:extLst>
              </a:tr>
              <a:tr h="670392">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0" i="0" u="none" strike="noStrike" kern="1200" cap="none" spc="0" normalizeH="0" baseline="0" noProof="0" dirty="0">
                          <a:ln>
                            <a:noFill/>
                          </a:ln>
                          <a:solidFill>
                            <a:srgbClr val="000000"/>
                          </a:solidFill>
                          <a:effectLst/>
                          <a:uLnTx/>
                          <a:uFillTx/>
                          <a:latin typeface="+mn-lt"/>
                          <a:ea typeface="Arial Unicode MS" pitchFamily="34" charset="-128"/>
                          <a:cs typeface="+mn-cs"/>
                        </a:rPr>
                        <a:t>High level assumptions:</a:t>
                      </a:r>
                    </a:p>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0" i="0" u="none" strike="noStrike" kern="1200" cap="none" spc="0" normalizeH="0" baseline="0" noProof="0" dirty="0">
                          <a:ln>
                            <a:noFill/>
                          </a:ln>
                          <a:solidFill>
                            <a:srgbClr val="000000"/>
                          </a:solidFill>
                          <a:effectLst/>
                          <a:uLnTx/>
                          <a:uFillTx/>
                          <a:latin typeface="+mn-lt"/>
                          <a:ea typeface="Arial Unicode MS" pitchFamily="34" charset="-128"/>
                          <a:cs typeface="+mn-cs"/>
                        </a:rPr>
                        <a:t>Cost avoidance of ~$1M</a:t>
                      </a:r>
                    </a:p>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0" i="0" u="none" strike="noStrike" kern="1200" cap="none" spc="0" normalizeH="0" baseline="0" noProof="0" dirty="0">
                          <a:ln>
                            <a:noFill/>
                          </a:ln>
                          <a:solidFill>
                            <a:srgbClr val="000000"/>
                          </a:solidFill>
                          <a:effectLst/>
                          <a:uLnTx/>
                          <a:uFillTx/>
                          <a:latin typeface="+mn-lt"/>
                          <a:ea typeface="Arial Unicode MS" pitchFamily="34" charset="-128"/>
                          <a:cs typeface="+mn-cs"/>
                        </a:rPr>
                        <a:t>People impact: Enable desired behavioral pattern for the West Team</a:t>
                      </a:r>
                      <a:endParaRPr kumimoji="0" lang="en-US" sz="1200" b="0" i="0" u="none" strike="noStrike" kern="1200" cap="none" spc="0" normalizeH="0" baseline="0" noProof="0" dirty="0">
                        <a:ln>
                          <a:noFill/>
                        </a:ln>
                        <a:solidFill>
                          <a:srgbClr val="000000"/>
                        </a:solidFill>
                        <a:effectLst/>
                        <a:uLnTx/>
                        <a:uFillTx/>
                        <a:latin typeface="+mn-lt"/>
                        <a:ea typeface="ＭＳ Ｐゴシック"/>
                        <a:cs typeface="+mn-cs"/>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2981531099"/>
                  </a:ext>
                </a:extLst>
              </a:tr>
            </a:tbl>
          </a:graphicData>
        </a:graphic>
      </p:graphicFrame>
      <p:graphicFrame>
        <p:nvGraphicFramePr>
          <p:cNvPr id="6" name="Table 5 rename 1">
            <a:extLst>
              <a:ext uri="{FF2B5EF4-FFF2-40B4-BE49-F238E27FC236}">
                <a16:creationId xmlns:a16="http://schemas.microsoft.com/office/drawing/2014/main" id="{3FD0B5C4-7042-416A-8CBF-1AF46598C742}"/>
              </a:ext>
            </a:extLst>
          </p:cNvPr>
          <p:cNvGraphicFramePr>
            <a:graphicFrameLocks noGrp="1"/>
          </p:cNvGraphicFramePr>
          <p:nvPr>
            <p:extLst>
              <p:ext uri="{D42A27DB-BD31-4B8C-83A1-F6EECF244321}">
                <p14:modId xmlns:p14="http://schemas.microsoft.com/office/powerpoint/2010/main" val="656227952"/>
              </p:ext>
            </p:extLst>
          </p:nvPr>
        </p:nvGraphicFramePr>
        <p:xfrm>
          <a:off x="6106210" y="2059560"/>
          <a:ext cx="5590490" cy="4284298"/>
        </p:xfrm>
        <a:graphic>
          <a:graphicData uri="http://schemas.openxmlformats.org/drawingml/2006/table">
            <a:tbl>
              <a:tblPr/>
              <a:tblGrid>
                <a:gridCol w="5590490">
                  <a:extLst>
                    <a:ext uri="{9D8B030D-6E8A-4147-A177-3AD203B41FA5}">
                      <a16:colId xmlns:a16="http://schemas.microsoft.com/office/drawing/2014/main" val="3647885642"/>
                    </a:ext>
                  </a:extLst>
                </a:gridCol>
              </a:tblGrid>
              <a:tr h="271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0" indent="0" algn="l" defTabSz="93296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C00000"/>
                          </a:solidFill>
                          <a:effectLst/>
                          <a:uLnTx/>
                          <a:uFillTx/>
                          <a:latin typeface="+mn-lt"/>
                          <a:ea typeface="ＭＳ Ｐゴシック"/>
                          <a:cs typeface="+mn-cs"/>
                        </a:rPr>
                        <a:t>Key Stakeholders</a:t>
                      </a:r>
                      <a:endParaRPr kumimoji="0" lang="en-GB" sz="1200" b="1" i="0" u="none" strike="noStrike" kern="1200" cap="none" spc="0" normalizeH="0" baseline="0" noProof="0" dirty="0">
                        <a:ln>
                          <a:noFill/>
                        </a:ln>
                        <a:solidFill>
                          <a:srgbClr val="C00000"/>
                        </a:solidFill>
                        <a:effectLst/>
                        <a:uLnTx/>
                        <a:uFillTx/>
                        <a:latin typeface="+mn-lt"/>
                        <a:ea typeface="ＭＳ Ｐゴシック"/>
                        <a:cs typeface="+mn-cs"/>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604543957"/>
                  </a:ext>
                </a:extLst>
              </a:tr>
              <a:tr h="1293045">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1" indent="0" algn="l" defTabSz="914400" rtl="0" eaLnBrk="1" fontAlgn="auto" latinLnBrk="0" hangingPunct="1">
                        <a:lnSpc>
                          <a:spcPct val="100000"/>
                        </a:lnSpc>
                        <a:spcBef>
                          <a:spcPts val="300"/>
                        </a:spcBef>
                        <a:spcAft>
                          <a:spcPts val="0"/>
                        </a:spcAft>
                        <a:buClrTx/>
                        <a:buSzTx/>
                        <a:buFontTx/>
                        <a:buNone/>
                        <a:tabLst/>
                        <a:defRPr/>
                      </a:pPr>
                      <a:r>
                        <a:rPr kumimoji="0" lang="en-US" altLang="en-US" sz="1100" b="1" i="0" u="none" strike="noStrike" kern="1200" cap="none" spc="0" normalizeH="0" baseline="0" noProof="0" dirty="0">
                          <a:ln>
                            <a:noFill/>
                          </a:ln>
                          <a:solidFill>
                            <a:srgbClr val="404040"/>
                          </a:solidFill>
                          <a:effectLst/>
                          <a:uLnTx/>
                          <a:uFillTx/>
                          <a:latin typeface="+mn-lt"/>
                          <a:ea typeface="ＭＳ Ｐゴシック"/>
                          <a:cs typeface="+mn-cs"/>
                        </a:rPr>
                        <a:t>Project Sponsor:</a:t>
                      </a:r>
                      <a:r>
                        <a:rPr kumimoji="0" lang="en-US" altLang="en-US" sz="1100" b="0" i="0" u="none" strike="noStrike" kern="1200" cap="none" spc="0" normalizeH="0" baseline="0" noProof="0" dirty="0">
                          <a:ln>
                            <a:noFill/>
                          </a:ln>
                          <a:solidFill>
                            <a:srgbClr val="404040"/>
                          </a:solidFill>
                          <a:effectLst/>
                          <a:uLnTx/>
                          <a:uFillTx/>
                          <a:latin typeface="+mn-lt"/>
                          <a:ea typeface="ＭＳ Ｐゴシック"/>
                          <a:cs typeface="+mn-cs"/>
                        </a:rPr>
                        <a:t>  Busari, Abiodun</a:t>
                      </a:r>
                    </a:p>
                    <a:p>
                      <a:pPr marL="0" marR="0" lvl="1" indent="0" algn="l" defTabSz="914400" rtl="0" eaLnBrk="1" fontAlgn="auto" latinLnBrk="0" hangingPunct="1">
                        <a:lnSpc>
                          <a:spcPct val="100000"/>
                        </a:lnSpc>
                        <a:spcBef>
                          <a:spcPts val="300"/>
                        </a:spcBef>
                        <a:spcAft>
                          <a:spcPts val="0"/>
                        </a:spcAft>
                        <a:buClrTx/>
                        <a:buSzTx/>
                        <a:buFontTx/>
                        <a:buNone/>
                        <a:tabLst/>
                        <a:defRPr/>
                      </a:pPr>
                      <a:r>
                        <a:rPr kumimoji="0" lang="en-US" altLang="en-US" sz="1100" b="1" i="0" u="none" strike="noStrike" kern="1200" cap="none" spc="0" normalizeH="0" baseline="0" noProof="0" dirty="0">
                          <a:ln>
                            <a:noFill/>
                          </a:ln>
                          <a:solidFill>
                            <a:srgbClr val="404040"/>
                          </a:solidFill>
                          <a:effectLst/>
                          <a:uLnTx/>
                          <a:uFillTx/>
                          <a:latin typeface="+mn-lt"/>
                          <a:ea typeface="ＭＳ Ｐゴシック"/>
                          <a:cs typeface="+mn-cs"/>
                        </a:rPr>
                        <a:t>Implementation Lead: </a:t>
                      </a: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Sotonye Georgewill</a:t>
                      </a:r>
                    </a:p>
                    <a:p>
                      <a:pPr marL="0" marR="0" lvl="1" indent="0" algn="l" defTabSz="914400" rtl="0" eaLnBrk="1" fontAlgn="auto" latinLnBrk="0" hangingPunct="1">
                        <a:lnSpc>
                          <a:spcPct val="100000"/>
                        </a:lnSpc>
                        <a:spcBef>
                          <a:spcPts val="300"/>
                        </a:spcBef>
                        <a:spcAft>
                          <a:spcPts val="0"/>
                        </a:spcAft>
                        <a:buClrTx/>
                        <a:buSzTx/>
                        <a:buFontTx/>
                        <a:buNone/>
                        <a:tabLst/>
                        <a:defRPr/>
                      </a:pPr>
                      <a:r>
                        <a:rPr kumimoji="0" lang="en-US" altLang="en-US" sz="1100" b="1" i="0" u="none" strike="noStrike" kern="1200" cap="none" spc="0" normalizeH="0" baseline="0" noProof="0" dirty="0">
                          <a:ln>
                            <a:noFill/>
                          </a:ln>
                          <a:solidFill>
                            <a:srgbClr val="404040"/>
                          </a:solidFill>
                          <a:effectLst/>
                          <a:uLnTx/>
                          <a:uFillTx/>
                          <a:latin typeface="+mn-lt"/>
                          <a:ea typeface="ＭＳ Ｐゴシック"/>
                          <a:cs typeface="+mn-cs"/>
                        </a:rPr>
                        <a:t>Project Team:  </a:t>
                      </a:r>
                      <a:r>
                        <a:rPr kumimoji="0" lang="en-US" altLang="en-US" sz="1100" b="0" i="0" u="none" strike="noStrike" kern="1200" cap="none" spc="0" normalizeH="0" baseline="0" noProof="0" dirty="0">
                          <a:ln>
                            <a:noFill/>
                          </a:ln>
                          <a:solidFill>
                            <a:srgbClr val="404040"/>
                          </a:solidFill>
                          <a:effectLst/>
                          <a:uLnTx/>
                          <a:uFillTx/>
                          <a:latin typeface="+mn-lt"/>
                          <a:ea typeface="ＭＳ Ｐゴシック"/>
                          <a:cs typeface="+mn-cs"/>
                        </a:rPr>
                        <a:t>Igboerika Francis, Mikail Musa, Egbe Pat, Edith Irem-Oko, Olasupo Olageshin, </a:t>
                      </a:r>
                      <a:endParaRPr kumimoji="0" lang="en-US" sz="1200" b="0" i="0" u="none" strike="noStrike" kern="1200" cap="none" spc="0" normalizeH="0" baseline="0" noProof="0" dirty="0">
                        <a:ln>
                          <a:noFill/>
                        </a:ln>
                        <a:solidFill>
                          <a:srgbClr val="0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988846728"/>
                  </a:ext>
                </a:extLst>
              </a:tr>
              <a:tr h="271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1" i="0" u="none" strike="noStrike" kern="1200" cap="none" spc="0" normalizeH="0" baseline="0" noProof="0">
                          <a:ln>
                            <a:noFill/>
                          </a:ln>
                          <a:solidFill>
                            <a:srgbClr val="C00000"/>
                          </a:solidFill>
                          <a:effectLst/>
                          <a:uLnTx/>
                          <a:uFillTx/>
                          <a:latin typeface="+mn-lt"/>
                          <a:ea typeface="Arial Unicode MS" pitchFamily="34" charset="-128"/>
                          <a:cs typeface="Arial Unicode MS" pitchFamily="34" charset="-128"/>
                        </a:rPr>
                        <a:t>Decisions needed to mature</a:t>
                      </a:r>
                      <a:endParaRPr kumimoji="0" lang="en-US" sz="1200" b="1" i="0" u="none" strike="noStrike" kern="1200" cap="none" spc="0" normalizeH="0" baseline="0" noProof="0" dirty="0">
                        <a:ln>
                          <a:noFill/>
                        </a:ln>
                        <a:solidFill>
                          <a:srgbClr val="C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98061268"/>
                  </a:ext>
                </a:extLst>
              </a:tr>
              <a:tr h="1211527">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Adopt a structured approach to align ETC to personnel demand and marine shuttle movement in the absence of aviation services.</a:t>
                      </a:r>
                    </a:p>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Request to be sent in at least 3 weeks before demand except for emergencies</a:t>
                      </a:r>
                    </a:p>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Structure a weekly shuttle movement for each node</a:t>
                      </a:r>
                      <a:endPar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509450707"/>
                  </a:ext>
                </a:extLst>
              </a:tr>
              <a:tr h="271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1" i="0" u="none" strike="noStrike" kern="1200" cap="none" spc="0" normalizeH="0" baseline="0" noProof="0">
                          <a:ln>
                            <a:noFill/>
                          </a:ln>
                          <a:solidFill>
                            <a:srgbClr val="C00000"/>
                          </a:solidFill>
                          <a:effectLst/>
                          <a:uLnTx/>
                          <a:uFillTx/>
                          <a:latin typeface="+mn-lt"/>
                          <a:ea typeface="Arial Unicode MS" pitchFamily="34" charset="-128"/>
                          <a:cs typeface="Arial Unicode MS" pitchFamily="34" charset="-128"/>
                        </a:rPr>
                        <a:t>What does success look like at the end of the Sprint</a:t>
                      </a:r>
                      <a:endParaRPr kumimoji="0" lang="en-US" sz="1200" b="1" i="0" u="none" strike="noStrike" kern="1200" cap="none" spc="0" normalizeH="0" baseline="0" noProof="0" dirty="0">
                        <a:ln>
                          <a:noFill/>
                        </a:ln>
                        <a:solidFill>
                          <a:srgbClr val="C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169462241"/>
                  </a:ext>
                </a:extLst>
              </a:tr>
              <a:tr h="95676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Secure management endorsement on identified “decision to mature” for the initiative</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Clear implementation plan in place with potential risks and mitigations; cross L3 gate</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Alignment with key stakeholders </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2981531099"/>
                  </a:ext>
                </a:extLst>
              </a:tr>
            </a:tbl>
          </a:graphicData>
        </a:graphic>
      </p:graphicFrame>
      <p:sp>
        <p:nvSpPr>
          <p:cNvPr id="7" name="Rectangle 47">
            <a:extLst>
              <a:ext uri="{FF2B5EF4-FFF2-40B4-BE49-F238E27FC236}">
                <a16:creationId xmlns:a16="http://schemas.microsoft.com/office/drawing/2014/main" id="{65489EBD-C462-415D-80F9-BF1570889CEC}"/>
              </a:ext>
            </a:extLst>
          </p:cNvPr>
          <p:cNvSpPr>
            <a:spLocks noChangeArrowheads="1"/>
          </p:cNvSpPr>
          <p:nvPr/>
        </p:nvSpPr>
        <p:spPr bwMode="gray">
          <a:xfrm>
            <a:off x="6084944" y="1317625"/>
            <a:ext cx="5604336" cy="642938"/>
          </a:xfrm>
          <a:prstGeom prst="rect">
            <a:avLst/>
          </a:prstGeom>
          <a:solidFill>
            <a:srgbClr val="FFFFFF"/>
          </a:solidFill>
          <a:ln w="19050">
            <a:solidFill>
              <a:srgbClr val="FBCE07"/>
            </a:solidFill>
            <a:miter lim="800000"/>
            <a:headEnd/>
            <a:tailEnd/>
          </a:ln>
          <a:effectLst/>
        </p:spPr>
        <p:txBody>
          <a:bodyPr wrap="none" lIns="91822" tIns="47748" rIns="91822" bIns="47748" anchor="ctr">
            <a:noAutofit/>
          </a:bodyPr>
          <a:lstStyle/>
          <a:p>
            <a:endParaRPr lang="en-US" sz="900" dirty="0">
              <a:solidFill>
                <a:srgbClr val="000000"/>
              </a:solidFill>
              <a:latin typeface="ShellMedium" panose="00000600000000000000" pitchFamily="50" charset="0"/>
            </a:endParaRPr>
          </a:p>
        </p:txBody>
      </p:sp>
      <p:sp>
        <p:nvSpPr>
          <p:cNvPr id="8" name="Rectangle 99">
            <a:extLst>
              <a:ext uri="{FF2B5EF4-FFF2-40B4-BE49-F238E27FC236}">
                <a16:creationId xmlns:a16="http://schemas.microsoft.com/office/drawing/2014/main" id="{9C960330-C9D4-436D-98EE-1CB03EFFCBC3}"/>
              </a:ext>
            </a:extLst>
          </p:cNvPr>
          <p:cNvSpPr>
            <a:spLocks noChangeArrowheads="1"/>
          </p:cNvSpPr>
          <p:nvPr/>
        </p:nvSpPr>
        <p:spPr bwMode="gray">
          <a:xfrm>
            <a:off x="6157770" y="1565275"/>
            <a:ext cx="731475"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L2 date</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9" name="Rectangle 49">
            <a:extLst>
              <a:ext uri="{FF2B5EF4-FFF2-40B4-BE49-F238E27FC236}">
                <a16:creationId xmlns:a16="http://schemas.microsoft.com/office/drawing/2014/main" id="{7682D658-E1B4-412B-8D51-6433B8117ED3}"/>
              </a:ext>
            </a:extLst>
          </p:cNvPr>
          <p:cNvSpPr>
            <a:spLocks noChangeArrowheads="1"/>
          </p:cNvSpPr>
          <p:nvPr/>
        </p:nvSpPr>
        <p:spPr bwMode="gray">
          <a:xfrm>
            <a:off x="8733973" y="1363663"/>
            <a:ext cx="1060047"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Initiative lead </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10" name="Rectangle 51">
            <a:extLst>
              <a:ext uri="{FF2B5EF4-FFF2-40B4-BE49-F238E27FC236}">
                <a16:creationId xmlns:a16="http://schemas.microsoft.com/office/drawing/2014/main" id="{683BE806-9F7A-4428-A99D-4BEBF0A6D2A3}"/>
              </a:ext>
            </a:extLst>
          </p:cNvPr>
          <p:cNvSpPr>
            <a:spLocks noChangeArrowheads="1"/>
          </p:cNvSpPr>
          <p:nvPr/>
        </p:nvSpPr>
        <p:spPr bwMode="gray">
          <a:xfrm>
            <a:off x="9842144" y="1363663"/>
            <a:ext cx="1460982"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Sotonye Georgewill</a:t>
            </a:r>
          </a:p>
        </p:txBody>
      </p:sp>
      <p:sp>
        <p:nvSpPr>
          <p:cNvPr id="11" name="Rectangle 99 rename 1">
            <a:extLst>
              <a:ext uri="{FF2B5EF4-FFF2-40B4-BE49-F238E27FC236}">
                <a16:creationId xmlns:a16="http://schemas.microsoft.com/office/drawing/2014/main" id="{D53BC80B-6997-4C05-8410-6E3BF59F772A}"/>
              </a:ext>
            </a:extLst>
          </p:cNvPr>
          <p:cNvSpPr>
            <a:spLocks noChangeArrowheads="1"/>
          </p:cNvSpPr>
          <p:nvPr/>
        </p:nvSpPr>
        <p:spPr bwMode="gray">
          <a:xfrm>
            <a:off x="6157770" y="1363663"/>
            <a:ext cx="731475" cy="149225"/>
          </a:xfrm>
          <a:prstGeom prst="rect">
            <a:avLst/>
          </a:prstGeom>
          <a:noFill/>
          <a:ln w="9525">
            <a:noFill/>
            <a:miter lim="800000"/>
            <a:headEnd/>
            <a:tailEnd/>
          </a:ln>
          <a:effectLst/>
        </p:spPr>
        <p:txBody>
          <a:bodyPr wrap="none" lIns="0" tIns="0" rIns="0" bIns="0">
            <a:noAutofit/>
          </a:bodyPr>
          <a:lstStyle/>
          <a:p>
            <a:pPr defTabSz="913429">
              <a:buSzPct val="120000"/>
            </a:pPr>
            <a:r>
              <a:rPr lang="en-US" sz="900" b="1" dirty="0">
                <a:solidFill>
                  <a:schemeClr val="accent2"/>
                </a:solidFill>
                <a:latin typeface="ShellMedium" panose="00000600000000000000" pitchFamily="50" charset="0"/>
              </a:rPr>
              <a:t>Current stage gate</a:t>
            </a:r>
          </a:p>
        </p:txBody>
      </p:sp>
      <p:sp>
        <p:nvSpPr>
          <p:cNvPr id="12" name="Rectangle 100">
            <a:extLst>
              <a:ext uri="{FF2B5EF4-FFF2-40B4-BE49-F238E27FC236}">
                <a16:creationId xmlns:a16="http://schemas.microsoft.com/office/drawing/2014/main" id="{4E2F76CD-5B5D-4E31-ADF6-2F2F53A05B1E}"/>
              </a:ext>
            </a:extLst>
          </p:cNvPr>
          <p:cNvSpPr>
            <a:spLocks noChangeArrowheads="1"/>
          </p:cNvSpPr>
          <p:nvPr/>
        </p:nvSpPr>
        <p:spPr bwMode="gray">
          <a:xfrm>
            <a:off x="7424630" y="1370012"/>
            <a:ext cx="995963"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L2</a:t>
            </a:r>
          </a:p>
        </p:txBody>
      </p:sp>
      <p:sp>
        <p:nvSpPr>
          <p:cNvPr id="13" name="Rectangle 40">
            <a:extLst>
              <a:ext uri="{FF2B5EF4-FFF2-40B4-BE49-F238E27FC236}">
                <a16:creationId xmlns:a16="http://schemas.microsoft.com/office/drawing/2014/main" id="{1D8FCA30-E74D-41D8-AE59-8EA5A909AE03}"/>
              </a:ext>
            </a:extLst>
          </p:cNvPr>
          <p:cNvSpPr>
            <a:spLocks noChangeArrowheads="1"/>
          </p:cNvSpPr>
          <p:nvPr/>
        </p:nvSpPr>
        <p:spPr bwMode="gray">
          <a:xfrm>
            <a:off x="8733973" y="1766888"/>
            <a:ext cx="1060047"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Initiative sponsor </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14" name="Rectangle 51 rename 1">
            <a:extLst>
              <a:ext uri="{FF2B5EF4-FFF2-40B4-BE49-F238E27FC236}">
                <a16:creationId xmlns:a16="http://schemas.microsoft.com/office/drawing/2014/main" id="{6728416F-C0E2-43A5-9CC9-D39B97EEC21D}"/>
              </a:ext>
            </a:extLst>
          </p:cNvPr>
          <p:cNvSpPr>
            <a:spLocks noChangeArrowheads="1"/>
          </p:cNvSpPr>
          <p:nvPr/>
        </p:nvSpPr>
        <p:spPr bwMode="gray">
          <a:xfrm>
            <a:off x="9842144" y="1766888"/>
            <a:ext cx="1460982"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Busari, Abiodun</a:t>
            </a:r>
          </a:p>
        </p:txBody>
      </p:sp>
      <p:sp>
        <p:nvSpPr>
          <p:cNvPr id="15" name="Rectangle 99 rename 2">
            <a:extLst>
              <a:ext uri="{FF2B5EF4-FFF2-40B4-BE49-F238E27FC236}">
                <a16:creationId xmlns:a16="http://schemas.microsoft.com/office/drawing/2014/main" id="{D2101031-399F-40F0-A726-8693BE6D33A3}"/>
              </a:ext>
            </a:extLst>
          </p:cNvPr>
          <p:cNvSpPr>
            <a:spLocks noChangeArrowheads="1"/>
          </p:cNvSpPr>
          <p:nvPr/>
        </p:nvSpPr>
        <p:spPr bwMode="gray">
          <a:xfrm>
            <a:off x="6157770" y="1766888"/>
            <a:ext cx="731475"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L3 date</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16" name="Rectangle 100 rename 1">
            <a:extLst>
              <a:ext uri="{FF2B5EF4-FFF2-40B4-BE49-F238E27FC236}">
                <a16:creationId xmlns:a16="http://schemas.microsoft.com/office/drawing/2014/main" id="{A09A7704-08ED-4B16-A625-FA275C182D47}"/>
              </a:ext>
            </a:extLst>
          </p:cNvPr>
          <p:cNvSpPr>
            <a:spLocks noChangeArrowheads="1"/>
          </p:cNvSpPr>
          <p:nvPr/>
        </p:nvSpPr>
        <p:spPr bwMode="gray">
          <a:xfrm>
            <a:off x="7369652" y="1766888"/>
            <a:ext cx="995963"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5/25/2022 </a:t>
            </a:r>
          </a:p>
        </p:txBody>
      </p:sp>
      <p:sp>
        <p:nvSpPr>
          <p:cNvPr id="17" name="Rectangle 100 rename 2">
            <a:extLst>
              <a:ext uri="{FF2B5EF4-FFF2-40B4-BE49-F238E27FC236}">
                <a16:creationId xmlns:a16="http://schemas.microsoft.com/office/drawing/2014/main" id="{235DDD0D-4EA0-42B4-A67C-033323F84DA5}"/>
              </a:ext>
            </a:extLst>
          </p:cNvPr>
          <p:cNvSpPr>
            <a:spLocks noChangeArrowheads="1"/>
          </p:cNvSpPr>
          <p:nvPr/>
        </p:nvSpPr>
        <p:spPr bwMode="gray">
          <a:xfrm>
            <a:off x="7369652" y="1562100"/>
            <a:ext cx="1170756"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lang="en-US" sz="1050" dirty="0">
                <a:solidFill>
                  <a:srgbClr val="404040"/>
                </a:solidFill>
                <a:latin typeface="ShellMedium" panose="00000600000000000000" pitchFamily="50" charset="0"/>
                <a:ea typeface="ＭＳ Ｐゴシック"/>
              </a:rPr>
              <a:t>2</a:t>
            </a:r>
            <a:r>
              <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/9/2022</a:t>
            </a:r>
          </a:p>
        </p:txBody>
      </p:sp>
      <p:sp>
        <p:nvSpPr>
          <p:cNvPr id="18" name="Rectangle 39">
            <a:extLst>
              <a:ext uri="{FF2B5EF4-FFF2-40B4-BE49-F238E27FC236}">
                <a16:creationId xmlns:a16="http://schemas.microsoft.com/office/drawing/2014/main" id="{AC6390BB-31AC-4AE9-A836-AD0BC4D3C165}"/>
              </a:ext>
            </a:extLst>
          </p:cNvPr>
          <p:cNvSpPr>
            <a:spLocks noChangeArrowheads="1"/>
          </p:cNvSpPr>
          <p:nvPr/>
        </p:nvSpPr>
        <p:spPr bwMode="gray">
          <a:xfrm>
            <a:off x="534086" y="1317625"/>
            <a:ext cx="1711793" cy="642938"/>
          </a:xfrm>
          <a:prstGeom prst="rect">
            <a:avLst/>
          </a:prstGeom>
          <a:solidFill>
            <a:srgbClr val="FFFFFF"/>
          </a:solidFill>
          <a:ln w="19050">
            <a:solidFill>
              <a:srgbClr val="FBCE07"/>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19" name="Rectangle 42">
            <a:extLst>
              <a:ext uri="{FF2B5EF4-FFF2-40B4-BE49-F238E27FC236}">
                <a16:creationId xmlns:a16="http://schemas.microsoft.com/office/drawing/2014/main" id="{27B39CB0-4BAF-470A-92A1-CCF46F72129D}"/>
              </a:ext>
            </a:extLst>
          </p:cNvPr>
          <p:cNvSpPr>
            <a:spLocks noChangeArrowheads="1"/>
          </p:cNvSpPr>
          <p:nvPr/>
        </p:nvSpPr>
        <p:spPr bwMode="gray">
          <a:xfrm>
            <a:off x="2351830" y="1309688"/>
            <a:ext cx="3629346" cy="644525"/>
          </a:xfrm>
          <a:prstGeom prst="rect">
            <a:avLst/>
          </a:prstGeom>
          <a:solidFill>
            <a:srgbClr val="FFFFFF"/>
          </a:solidFill>
          <a:ln w="19050">
            <a:solidFill>
              <a:srgbClr val="FBCE07"/>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21" name="TextBox 20">
            <a:extLst>
              <a:ext uri="{FF2B5EF4-FFF2-40B4-BE49-F238E27FC236}">
                <a16:creationId xmlns:a16="http://schemas.microsoft.com/office/drawing/2014/main" id="{86F6555A-C496-41C4-93D1-DE96CD46EB22}"/>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rgbClr val="FBCE0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800" dirty="0">
              <a:latin typeface="ShellMedium" panose="00000600000000000000" pitchFamily="50" charset="0"/>
            </a:endParaRPr>
          </a:p>
        </p:txBody>
      </p:sp>
      <p:sp>
        <p:nvSpPr>
          <p:cNvPr id="22" name="Rectangle 64">
            <a:extLst>
              <a:ext uri="{FF2B5EF4-FFF2-40B4-BE49-F238E27FC236}">
                <a16:creationId xmlns:a16="http://schemas.microsoft.com/office/drawing/2014/main" id="{CE972611-B59B-4032-9099-6079AC5EB6F5}"/>
              </a:ext>
            </a:extLst>
          </p:cNvPr>
          <p:cNvSpPr>
            <a:spLocks noChangeArrowheads="1"/>
          </p:cNvSpPr>
          <p:nvPr/>
        </p:nvSpPr>
        <p:spPr bwMode="gray">
          <a:xfrm>
            <a:off x="1276420" y="1363663"/>
            <a:ext cx="343884"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32071" rtl="0" eaLnBrk="1" fontAlgn="auto" latinLnBrk="0" hangingPunct="1">
              <a:lnSpc>
                <a:spcPct val="100000"/>
              </a:lnSpc>
              <a:spcBef>
                <a:spcPts val="0"/>
              </a:spcBef>
              <a:spcAft>
                <a:spcPts val="0"/>
              </a:spcAft>
              <a:buClrTx/>
              <a:buSzPct val="120000"/>
              <a:buFontTx/>
              <a:buNone/>
              <a:tabLst/>
              <a:defRPr/>
            </a:pPr>
            <a:r>
              <a:rPr kumimoji="0" lang="de-DE"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I-0263790</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23" name="Rectangle 65">
            <a:extLst>
              <a:ext uri="{FF2B5EF4-FFF2-40B4-BE49-F238E27FC236}">
                <a16:creationId xmlns:a16="http://schemas.microsoft.com/office/drawing/2014/main" id="{18389729-3EDB-48B3-9AEF-0E3E5B313499}"/>
              </a:ext>
            </a:extLst>
          </p:cNvPr>
          <p:cNvSpPr>
            <a:spLocks noChangeArrowheads="1"/>
          </p:cNvSpPr>
          <p:nvPr/>
        </p:nvSpPr>
        <p:spPr bwMode="gray">
          <a:xfrm>
            <a:off x="601442" y="1363663"/>
            <a:ext cx="471283" cy="16158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sp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Fit4 ID:</a:t>
            </a:r>
            <a:endPar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24" name="Rectangle 49 rename 1">
            <a:extLst>
              <a:ext uri="{FF2B5EF4-FFF2-40B4-BE49-F238E27FC236}">
                <a16:creationId xmlns:a16="http://schemas.microsoft.com/office/drawing/2014/main" id="{A03F6AD7-CD9F-4AE6-9D7F-3B39EE2CE90C}"/>
              </a:ext>
            </a:extLst>
          </p:cNvPr>
          <p:cNvSpPr>
            <a:spLocks noChangeArrowheads="1"/>
          </p:cNvSpPr>
          <p:nvPr/>
        </p:nvSpPr>
        <p:spPr bwMode="gray">
          <a:xfrm>
            <a:off x="2436536" y="1731432"/>
            <a:ext cx="567364"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Location(s)</a:t>
            </a:r>
            <a:endPar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25" name="Rectangle 49 rename 2">
            <a:extLst>
              <a:ext uri="{FF2B5EF4-FFF2-40B4-BE49-F238E27FC236}">
                <a16:creationId xmlns:a16="http://schemas.microsoft.com/office/drawing/2014/main" id="{18497B2F-EF9F-46D1-BD44-29F162C19663}"/>
              </a:ext>
            </a:extLst>
          </p:cNvPr>
          <p:cNvSpPr>
            <a:spLocks noChangeArrowheads="1"/>
          </p:cNvSpPr>
          <p:nvPr/>
        </p:nvSpPr>
        <p:spPr bwMode="gray">
          <a:xfrm>
            <a:off x="3820581" y="1731432"/>
            <a:ext cx="1690014"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80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SPDC – Production Asset  - West</a:t>
            </a:r>
            <a:endParaRPr kumimoji="0" lang="en-US" sz="8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26" name="Rectangle 43">
            <a:extLst>
              <a:ext uri="{FF2B5EF4-FFF2-40B4-BE49-F238E27FC236}">
                <a16:creationId xmlns:a16="http://schemas.microsoft.com/office/drawing/2014/main" id="{A4BD4173-AD65-4E9A-92B8-4ABE996886AB}"/>
              </a:ext>
            </a:extLst>
          </p:cNvPr>
          <p:cNvSpPr>
            <a:spLocks noChangeArrowheads="1"/>
          </p:cNvSpPr>
          <p:nvPr/>
        </p:nvSpPr>
        <p:spPr bwMode="gray">
          <a:xfrm>
            <a:off x="2436536" y="1363663"/>
            <a:ext cx="828753" cy="16158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sp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Workstream </a:t>
            </a:r>
            <a:endPar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27" name="Rectangle 45">
            <a:extLst>
              <a:ext uri="{FF2B5EF4-FFF2-40B4-BE49-F238E27FC236}">
                <a16:creationId xmlns:a16="http://schemas.microsoft.com/office/drawing/2014/main" id="{83243D47-3456-43AB-B627-18B5D3883D9C}"/>
              </a:ext>
            </a:extLst>
          </p:cNvPr>
          <p:cNvSpPr>
            <a:spLocks noChangeArrowheads="1"/>
          </p:cNvSpPr>
          <p:nvPr/>
        </p:nvSpPr>
        <p:spPr bwMode="gray">
          <a:xfrm>
            <a:off x="3820581" y="1363663"/>
            <a:ext cx="389530" cy="16158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sp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OPEX </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29" name="TextBox 28">
            <a:extLst>
              <a:ext uri="{FF2B5EF4-FFF2-40B4-BE49-F238E27FC236}">
                <a16:creationId xmlns:a16="http://schemas.microsoft.com/office/drawing/2014/main" id="{2D1BAD15-3930-4503-8148-75FD50D202AE}"/>
              </a:ext>
            </a:extLst>
          </p:cNvPr>
          <p:cNvSpPr txBox="1"/>
          <p:nvPr/>
        </p:nvSpPr>
        <p:spPr>
          <a:xfrm>
            <a:off x="6096953" y="2046288"/>
            <a:ext cx="330627" cy="246063"/>
          </a:xfrm>
          <a:prstGeom prst="rect">
            <a:avLst/>
          </a:prstGeom>
          <a:noFill/>
          <a:ln w="9525">
            <a:noFill/>
            <a:miter lim="800000"/>
            <a:headEnd/>
            <a:tailEnd/>
          </a:ln>
          <a:effectLst/>
          <a:extLst>
            <a:ext uri="{909E8E84-426E-40DD-AFC4-6F175D3DCCD1}">
              <a14:hiddenFill xmlns:a14="http://schemas.microsoft.com/office/drawing/2010/main">
                <a:solidFill>
                  <a:srgbClr val="FBCE0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800" dirty="0">
              <a:latin typeface="ShellMedium" panose="00000600000000000000" pitchFamily="50" charset="0"/>
            </a:endParaRPr>
          </a:p>
        </p:txBody>
      </p:sp>
      <p:sp>
        <p:nvSpPr>
          <p:cNvPr id="30" name="Slide Number Placeholder 29">
            <a:extLst>
              <a:ext uri="{FF2B5EF4-FFF2-40B4-BE49-F238E27FC236}">
                <a16:creationId xmlns:a16="http://schemas.microsoft.com/office/drawing/2014/main" id="{F836799C-7015-4BBC-999C-CDBED4A1243D}"/>
              </a:ext>
            </a:extLst>
          </p:cNvPr>
          <p:cNvSpPr>
            <a:spLocks noGrp="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914400" rtl="0" eaLnBrk="1" latinLnBrk="0" hangingPunct="1">
              <a:defRPr sz="850" kern="1200">
                <a:solidFill>
                  <a:schemeClr val="tx1"/>
                </a:solidFill>
                <a:latin typeface="ShellMedium" panose="00000600000000000000" pitchFamily="50"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2BAE6A-B452-4007-8177-56DD051636F9}" type="slidenum">
              <a:rPr lang="en-GB" noProof="1" smtClean="0"/>
              <a:pPr/>
              <a:t>1</a:t>
            </a:fld>
            <a:endParaRPr lang="en-GB" noProof="1"/>
          </a:p>
        </p:txBody>
      </p:sp>
      <p:sp>
        <p:nvSpPr>
          <p:cNvPr id="33" name="Date Placeholder 32">
            <a:extLst>
              <a:ext uri="{FF2B5EF4-FFF2-40B4-BE49-F238E27FC236}">
                <a16:creationId xmlns:a16="http://schemas.microsoft.com/office/drawing/2014/main" id="{A440BD39-F6D7-4248-88C0-082A96500A14}"/>
              </a:ext>
            </a:extLst>
          </p:cNvPr>
          <p:cNvSpPr>
            <a:spLocks noGrp="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noProof="1"/>
              <a:t>May 11, 2022</a:t>
            </a:r>
          </a:p>
        </p:txBody>
      </p:sp>
    </p:spTree>
    <p:extLst>
      <p:ext uri="{BB962C8B-B14F-4D97-AF65-F5344CB8AC3E}">
        <p14:creationId xmlns:p14="http://schemas.microsoft.com/office/powerpoint/2010/main" val="3803351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hell Futura Font Theme">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L Use Shell WizKit_v2 [Read-Only]" id="{5AD2CDE6-0B7A-42E9-887C-D72896F6615B}" vid="{BCB3399D-31A3-40C3-83C3-5B17094A6D9E}"/>
    </a:ext>
  </a:extLst>
</a:theme>
</file>

<file path=docProps/app.xml><?xml version="1.0" encoding="utf-8"?>
<Properties xmlns="http://schemas.openxmlformats.org/officeDocument/2006/extended-properties" xmlns:vt="http://schemas.openxmlformats.org/officeDocument/2006/docPropsVTypes">
  <Template>blank</Template>
  <TotalTime>7</TotalTime>
  <Words>366</Words>
  <Application>Microsoft Office PowerPoint</Application>
  <PresentationFormat>Widescreen</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Futura Bold</vt:lpstr>
      <vt:lpstr>Futura Medium</vt:lpstr>
      <vt:lpstr>Arial</vt:lpstr>
      <vt:lpstr>ShellMedium</vt:lpstr>
      <vt:lpstr>Office Theme</vt:lpstr>
      <vt:lpstr>Efficiently Optimize West Personnel Shuttle(WEPSO) &amp; avoid cost of ~$1m by Dec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Efficiently Optimize West Personnel Shuttle(WEPSO) &amp; avoid cost of ~$1m by Dec 22</dc:title>
  <dc:creator>Georgewill, Sotonye A SPDC-UPC/G/UWH</dc:creator>
  <cp:lastModifiedBy>Georgewill, Sotonye A SPDC-UPC/G/UWH</cp:lastModifiedBy>
  <cp:revision>1</cp:revision>
  <dcterms:created xsi:type="dcterms:W3CDTF">2022-05-19T07:05:13Z</dcterms:created>
  <dcterms:modified xsi:type="dcterms:W3CDTF">2022-05-19T07:12:49Z</dcterms:modified>
</cp:coreProperties>
</file>