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sldIdLst>
    <p:sldId id="25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496144-D015-42E1-9B13-2859B5174356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36A304-D126-4971-BFD9-4BA238905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Futura Medium" pitchFamily="2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A28CCF-0BB5-4050-AB4E-3F02F56EE472}" type="slidenum">
              <a:rPr lang="en-US" altLang="en-US" smtClean="0">
                <a:latin typeface="Futura Medium" pitchFamily="2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6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68313" y="225425"/>
            <a:ext cx="8208962" cy="6167438"/>
            <a:chOff x="468313" y="226142"/>
            <a:chExt cx="8208961" cy="616722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1992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>
                  <a:solidFill>
                    <a:srgbClr val="595959"/>
                  </a:solidFill>
                  <a:cs typeface="Arial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813" y="226142"/>
              <a:ext cx="7129461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813" y="1307193"/>
              <a:ext cx="5942011" cy="3959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altLang="en-US">
                <a:solidFill>
                  <a:srgbClr val="595959"/>
                </a:solidFill>
                <a:latin typeface="Futura Medium" pitchFamily="2" charset="0"/>
              </a:endParaRPr>
            </a:p>
          </p:txBody>
        </p:sp>
        <p:pic>
          <p:nvPicPr>
            <p:cNvPr id="10" name="Picture 7" descr="Shell-2010-Pecten-RGBpc.w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553200"/>
            <a:ext cx="25193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>
                <a:solidFill>
                  <a:srgbClr val="595959"/>
                </a:solidFill>
                <a:latin typeface="Futura Medium" pitchFamily="2" charset="0"/>
              </a:rPr>
              <a:t>Copyright of SPDC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01100" y="6630988"/>
            <a:ext cx="2667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4827BC-6FAD-4AB1-9E8D-266F011415DF}" type="slidenum">
              <a:rPr lang="en-GB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12326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>
              <a:solidFill>
                <a:srgbClr val="999999"/>
              </a:solidFill>
              <a:latin typeface="Futura Medium" pitchFamily="2" charset="0"/>
            </a:endParaRPr>
          </a:p>
        </p:txBody>
      </p:sp>
      <p:sp>
        <p:nvSpPr>
          <p:cNvPr id="5" name="Text Box 11" descr="Text Box 11"/>
          <p:cNvSpPr txBox="1">
            <a:spLocks noChangeArrowheads="1"/>
          </p:cNvSpPr>
          <p:nvPr/>
        </p:nvSpPr>
        <p:spPr bwMode="auto">
          <a:xfrm>
            <a:off x="911225" y="6699250"/>
            <a:ext cx="251936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>
                <a:solidFill>
                  <a:srgbClr val="595959"/>
                </a:solidFill>
                <a:latin typeface="Futura Medium" pitchFamily="2" charset="0"/>
              </a:rPr>
              <a:t>Copyright of SPDC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6" descr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74113" y="6630988"/>
            <a:ext cx="2667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FB569-F7EE-4831-A5E6-3CF4034975F0}" type="slidenum">
              <a:rPr lang="en-GB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34829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>
              <a:solidFill>
                <a:srgbClr val="999999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6" descr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05813" y="6470650"/>
            <a:ext cx="2667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9C6B84-F05E-47A3-9686-F69DC42D38B9}" type="slidenum">
              <a:rPr lang="en-GB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87134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00113" y="647700"/>
            <a:ext cx="7380287" cy="5634038"/>
            <a:chOff x="900000" y="648000"/>
            <a:chExt cx="7380000" cy="5633999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 flipH="1">
              <a:off x="900000" y="1368720"/>
              <a:ext cx="6660891" cy="4913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20697" y="648000"/>
              <a:ext cx="6659303" cy="49132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595959"/>
                </a:solidFill>
                <a:cs typeface="Arial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620697" y="1368720"/>
              <a:ext cx="5938606" cy="41925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altLang="en-US">
                <a:solidFill>
                  <a:srgbClr val="595959"/>
                </a:solidFill>
                <a:latin typeface="Futura Medium" pitchFamily="2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405813" y="6470650"/>
            <a:ext cx="2667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7A5F9-28DF-4F25-AA3B-F6B0849381A9}" type="slidenum">
              <a:rPr lang="en-GB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2990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>
              <a:solidFill>
                <a:srgbClr val="999999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 descr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5813" y="6470650"/>
            <a:ext cx="2667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EAC79B-D933-4C12-B1AA-0C2F9ADE0FA8}" type="slidenum">
              <a:rPr lang="en-GB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78835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4" name="Picture 5" descr="Shell-2010-Pecten-RGBpc.wmf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626" y="2285524"/>
              <a:ext cx="2340000" cy="2170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6312937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1309688"/>
            <a:ext cx="7747000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95275"/>
            <a:ext cx="77009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91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341312" y="1130300"/>
            <a:ext cx="4211638" cy="14493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26988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Business Unit</a:t>
            </a:r>
            <a:r>
              <a:rPr lang="en-US" altLang="en-US" sz="1100" b="1" dirty="0">
                <a:solidFill>
                  <a:srgbClr val="000000"/>
                </a:solidFill>
              </a:rPr>
              <a:t>:  </a:t>
            </a:r>
            <a:r>
              <a:rPr lang="en-US" altLang="en-US" sz="1100" dirty="0">
                <a:solidFill>
                  <a:srgbClr val="002060"/>
                </a:solidFill>
              </a:rPr>
              <a:t>Onshore Asset Brownfield Project (OABP)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Project Sponsor</a:t>
            </a:r>
            <a:r>
              <a:rPr lang="en-US" altLang="en-US" sz="1100" dirty="0">
                <a:solidFill>
                  <a:srgbClr val="002060"/>
                </a:solidFill>
              </a:rPr>
              <a:t>: Olagunju, Toyin (GM COG Project &amp; Engineering)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Project Champion: </a:t>
            </a:r>
            <a:r>
              <a:rPr lang="en-US" altLang="en-US" sz="1100" dirty="0">
                <a:solidFill>
                  <a:srgbClr val="002060"/>
                </a:solidFill>
              </a:rPr>
              <a:t>Karunwi Adebayo (OABP Manager)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Project Manager: </a:t>
            </a:r>
            <a:r>
              <a:rPr lang="en-US" altLang="en-US" sz="1100" dirty="0">
                <a:solidFill>
                  <a:srgbClr val="002060"/>
                </a:solidFill>
              </a:rPr>
              <a:t>Biakpara Allen</a:t>
            </a:r>
            <a:endParaRPr lang="en-US" altLang="en-US" sz="11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Project Team:</a:t>
            </a:r>
            <a:r>
              <a:rPr lang="en-US" altLang="en-US" sz="1100" b="1" dirty="0">
                <a:solidFill>
                  <a:srgbClr val="002060"/>
                </a:solidFill>
              </a:rPr>
              <a:t> </a:t>
            </a:r>
            <a:r>
              <a:rPr lang="en-US" altLang="en-US" sz="1100" dirty="0">
                <a:solidFill>
                  <a:srgbClr val="002060"/>
                </a:solidFill>
              </a:rPr>
              <a:t>Ugbelase John, Anozie Okey, Uche Oraka ,Nwajei Mike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b="1" dirty="0">
                <a:solidFill>
                  <a:srgbClr val="C00000"/>
                </a:solidFill>
              </a:rPr>
              <a:t>Lean Coach: </a:t>
            </a:r>
            <a:r>
              <a:rPr lang="en-US" altLang="en-US" sz="1100" dirty="0">
                <a:solidFill>
                  <a:srgbClr val="002060"/>
                </a:solidFill>
              </a:rPr>
              <a:t>Lanre Ogunsakin Lanre &amp; Ogofia Lasbery</a:t>
            </a:r>
            <a:endParaRPr lang="en-US" altLang="en-US" sz="1100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42900" y="838200"/>
            <a:ext cx="4214813" cy="2698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PROJECT OWNERSHIP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2900" y="4711700"/>
            <a:ext cx="4210050" cy="7413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100" dirty="0"/>
              <a:t>There is an opportunity to reduce the current cycle time for the construction and handover of </a:t>
            </a:r>
            <a:r>
              <a:rPr lang="en-GB" sz="1100" dirty="0"/>
              <a:t>flowline works. This will ensure a reduction in the associated deferment and cost from the delayed flowline works, enable effective project delivery.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42900" y="4427538"/>
            <a:ext cx="4214813" cy="2619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OPPORTUNITY STATEMENT</a:t>
            </a: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733925" y="4184651"/>
            <a:ext cx="2057400" cy="1225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900" b="1" u="sng" dirty="0">
                <a:solidFill>
                  <a:srgbClr val="C00000"/>
                </a:solidFill>
              </a:rPr>
              <a:t>IN: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Improve Work efficiency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Effective project delivery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Focus delivery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Streamline work processes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Material &amp; equipment availability</a:t>
            </a:r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4724400" y="3975100"/>
            <a:ext cx="4044950" cy="2682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SCOPE</a:t>
            </a:r>
          </a:p>
        </p:txBody>
      </p:sp>
      <p:sp>
        <p:nvSpPr>
          <p:cNvPr id="10248" name="Rectangle 48"/>
          <p:cNvSpPr>
            <a:spLocks noChangeArrowheads="1"/>
          </p:cNvSpPr>
          <p:nvPr/>
        </p:nvSpPr>
        <p:spPr bwMode="auto">
          <a:xfrm>
            <a:off x="8166100" y="2230438"/>
            <a:ext cx="571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342900" y="2819400"/>
            <a:ext cx="4210050" cy="1600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1100" dirty="0"/>
              <a:t>One of the key functions of the Onshore Asset Brownfield project team is to carry out construction, repairs and replacement (sectional replacement &amp; leak repairs) of flowlines, and well hook-up works for the different Production Asset teams (Land east, Central East &amp; Swamp West). </a:t>
            </a:r>
            <a:endParaRPr lang="en-US" sz="800" dirty="0"/>
          </a:p>
          <a:p>
            <a:r>
              <a:rPr lang="en-GB" sz="1100" dirty="0"/>
              <a:t>Presently it takes an average time of 14/21 days (Land and Swamp respectively) for the flowline contractors to complete one (1km) kilometre of flowline construction/repair and handover work activities after being mobilised to site.</a:t>
            </a:r>
            <a:endParaRPr lang="en-US" sz="1100" dirty="0"/>
          </a:p>
        </p:txBody>
      </p:sp>
      <p:sp>
        <p:nvSpPr>
          <p:cNvPr id="10250" name="Rectangle 90"/>
          <p:cNvSpPr>
            <a:spLocks noChangeArrowheads="1"/>
          </p:cNvSpPr>
          <p:nvPr/>
        </p:nvSpPr>
        <p:spPr bwMode="auto">
          <a:xfrm>
            <a:off x="342900" y="2590800"/>
            <a:ext cx="4210050" cy="2254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BUSINESS CASE</a:t>
            </a:r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auto">
          <a:xfrm>
            <a:off x="331787" y="5711825"/>
            <a:ext cx="4210050" cy="9191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100" dirty="0"/>
              <a:t>The plan is to look at different means of reducing both land and swamp flowline construction &amp; handover works to 11/17 days per km respectively for flowlines of length less than 3km. And for lines that are 3km and above, the plan is to use different execution strategy of deployment of 2 or more spreads.</a:t>
            </a:r>
          </a:p>
        </p:txBody>
      </p:sp>
      <p:sp>
        <p:nvSpPr>
          <p:cNvPr id="10253" name="Rectangle 6"/>
          <p:cNvSpPr>
            <a:spLocks noChangeArrowheads="1"/>
          </p:cNvSpPr>
          <p:nvPr/>
        </p:nvSpPr>
        <p:spPr bwMode="auto">
          <a:xfrm>
            <a:off x="338137" y="5461795"/>
            <a:ext cx="4214813" cy="2619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GOAL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4730750" y="5715000"/>
            <a:ext cx="4038600" cy="8874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Production Outage    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Poor quality delivery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Poor project management principle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Materials &amp; equipment availability</a:t>
            </a:r>
          </a:p>
          <a:p>
            <a:pPr marL="171450" lvl="1" indent="-17145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0255" name="Rectangle 6"/>
          <p:cNvSpPr>
            <a:spLocks noChangeArrowheads="1"/>
          </p:cNvSpPr>
          <p:nvPr/>
        </p:nvSpPr>
        <p:spPr bwMode="auto">
          <a:xfrm>
            <a:off x="4737100" y="5399088"/>
            <a:ext cx="40386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POTENTIAL ROADBLOCKS/ ISSUES</a:t>
            </a:r>
          </a:p>
        </p:txBody>
      </p:sp>
      <p:sp>
        <p:nvSpPr>
          <p:cNvPr id="10256" name="Rectangle 11"/>
          <p:cNvSpPr>
            <a:spLocks noChangeArrowheads="1"/>
          </p:cNvSpPr>
          <p:nvPr/>
        </p:nvSpPr>
        <p:spPr bwMode="auto">
          <a:xfrm>
            <a:off x="6781800" y="4264025"/>
            <a:ext cx="1981200" cy="1146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900" b="1" u="sng" dirty="0">
                <a:solidFill>
                  <a:srgbClr val="C00000"/>
                </a:solidFill>
              </a:rPr>
              <a:t>OUT: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Personnel In-efficiency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Unreliability 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Bad work ethics  </a:t>
            </a:r>
          </a:p>
          <a:p>
            <a:pPr marL="114300" indent="-1143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GB" altLang="en-US" sz="1100" dirty="0"/>
              <a:t>Contractor incompetence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defRPr/>
            </a:pPr>
            <a:endParaRPr lang="en-GB" altLang="en-US" sz="1000" dirty="0"/>
          </a:p>
        </p:txBody>
      </p:sp>
      <p:sp>
        <p:nvSpPr>
          <p:cNvPr id="10257" name="TextBox 104"/>
          <p:cNvSpPr txBox="1">
            <a:spLocks noChangeArrowheads="1"/>
          </p:cNvSpPr>
          <p:nvPr/>
        </p:nvSpPr>
        <p:spPr bwMode="auto">
          <a:xfrm>
            <a:off x="76200" y="304800"/>
            <a:ext cx="844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Arial" charset="0"/>
              </a:rPr>
              <a:t>PROJECT CHARTER</a:t>
            </a:r>
            <a:r>
              <a:rPr lang="en-US" altLang="en-US" sz="1400" dirty="0">
                <a:solidFill>
                  <a:srgbClr val="C00000"/>
                </a:solidFill>
                <a:latin typeface="Arial" charset="0"/>
              </a:rPr>
              <a:t>: FLOWLINE CONSTRUCTION &amp; REPAIRS WORK EXECUTION PROCESS - REDUCTION IN THE CYCLE TIME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10258" name="Rectangle 91"/>
          <p:cNvSpPr>
            <a:spLocks noChangeArrowheads="1"/>
          </p:cNvSpPr>
          <p:nvPr/>
        </p:nvSpPr>
        <p:spPr bwMode="auto">
          <a:xfrm>
            <a:off x="4721224" y="2935288"/>
            <a:ext cx="40544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marL="171450" lvl="1" indent="-1714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Reduced project cycle time by 20% (3/4) days </a:t>
            </a:r>
          </a:p>
          <a:p>
            <a:pPr marL="171450" lvl="1" indent="-1714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On schedule (time) delivery: avoid cost escalation). </a:t>
            </a:r>
          </a:p>
          <a:p>
            <a:pPr marL="171450" lvl="1" indent="-1714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Improved Productivity (Early production delivery)</a:t>
            </a:r>
          </a:p>
          <a:p>
            <a:pPr marL="171450" lvl="1" indent="-1714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Quality delivery (Zero failure after handover)</a:t>
            </a:r>
            <a:endParaRPr lang="en-US" altLang="en-US" sz="1100" dirty="0"/>
          </a:p>
        </p:txBody>
      </p:sp>
      <p:sp>
        <p:nvSpPr>
          <p:cNvPr id="10260" name="Rectangle 12"/>
          <p:cNvSpPr>
            <a:spLocks noChangeArrowheads="1"/>
          </p:cNvSpPr>
          <p:nvPr/>
        </p:nvSpPr>
        <p:spPr bwMode="auto">
          <a:xfrm>
            <a:off x="4724400" y="2667000"/>
            <a:ext cx="4044950" cy="2682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BENEFITS</a:t>
            </a:r>
          </a:p>
        </p:txBody>
      </p:sp>
      <p:sp>
        <p:nvSpPr>
          <p:cNvPr id="10261" name="Rectangle 15"/>
          <p:cNvSpPr>
            <a:spLocks noChangeArrowheads="1"/>
          </p:cNvSpPr>
          <p:nvPr/>
        </p:nvSpPr>
        <p:spPr bwMode="auto">
          <a:xfrm>
            <a:off x="4724400" y="838200"/>
            <a:ext cx="4051300" cy="2651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PROJECT STATUS</a:t>
            </a:r>
          </a:p>
        </p:txBody>
      </p:sp>
      <p:sp>
        <p:nvSpPr>
          <p:cNvPr id="10262" name="Oval 16"/>
          <p:cNvSpPr>
            <a:spLocks noChangeArrowheads="1"/>
          </p:cNvSpPr>
          <p:nvPr/>
        </p:nvSpPr>
        <p:spPr bwMode="auto">
          <a:xfrm>
            <a:off x="7807325" y="889000"/>
            <a:ext cx="212725" cy="889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" b="1"/>
              <a:t>G</a:t>
            </a:r>
          </a:p>
        </p:txBody>
      </p:sp>
      <p:sp>
        <p:nvSpPr>
          <p:cNvPr id="10263" name="Oval 17"/>
          <p:cNvSpPr>
            <a:spLocks noChangeArrowheads="1"/>
          </p:cNvSpPr>
          <p:nvPr/>
        </p:nvSpPr>
        <p:spPr bwMode="auto">
          <a:xfrm>
            <a:off x="8126413" y="889000"/>
            <a:ext cx="179387" cy="1079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" b="1"/>
              <a:t>Y</a:t>
            </a:r>
          </a:p>
        </p:txBody>
      </p:sp>
      <p:sp>
        <p:nvSpPr>
          <p:cNvPr id="10264" name="Oval 18"/>
          <p:cNvSpPr>
            <a:spLocks noChangeArrowheads="1"/>
          </p:cNvSpPr>
          <p:nvPr/>
        </p:nvSpPr>
        <p:spPr bwMode="auto">
          <a:xfrm>
            <a:off x="8429625" y="877888"/>
            <a:ext cx="190500" cy="119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265" name="Rectangle 19"/>
          <p:cNvSpPr>
            <a:spLocks noChangeArrowheads="1"/>
          </p:cNvSpPr>
          <p:nvPr/>
        </p:nvSpPr>
        <p:spPr bwMode="auto">
          <a:xfrm>
            <a:off x="7724775" y="996950"/>
            <a:ext cx="287338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500" b="1">
                <a:solidFill>
                  <a:schemeClr val="bg1"/>
                </a:solidFill>
              </a:rPr>
              <a:t>On Track</a:t>
            </a:r>
          </a:p>
        </p:txBody>
      </p:sp>
      <p:sp>
        <p:nvSpPr>
          <p:cNvPr id="10266" name="Rectangle 20"/>
          <p:cNvSpPr>
            <a:spLocks noChangeArrowheads="1"/>
          </p:cNvSpPr>
          <p:nvPr/>
        </p:nvSpPr>
        <p:spPr bwMode="auto">
          <a:xfrm>
            <a:off x="8034338" y="998538"/>
            <a:ext cx="2857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500" b="1">
                <a:solidFill>
                  <a:schemeClr val="bg1"/>
                </a:solidFill>
              </a:rPr>
              <a:t>Delayed</a:t>
            </a:r>
          </a:p>
        </p:txBody>
      </p:sp>
      <p:sp>
        <p:nvSpPr>
          <p:cNvPr id="10267" name="Rectangle 21"/>
          <p:cNvSpPr>
            <a:spLocks noChangeArrowheads="1"/>
          </p:cNvSpPr>
          <p:nvPr/>
        </p:nvSpPr>
        <p:spPr bwMode="auto">
          <a:xfrm>
            <a:off x="8334375" y="996950"/>
            <a:ext cx="287338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500" b="1">
                <a:solidFill>
                  <a:schemeClr val="bg1"/>
                </a:solidFill>
              </a:rPr>
              <a:t>Stopped</a:t>
            </a:r>
          </a:p>
        </p:txBody>
      </p:sp>
      <p:sp>
        <p:nvSpPr>
          <p:cNvPr id="10268" name="Rectangle 48"/>
          <p:cNvSpPr>
            <a:spLocks noChangeArrowheads="1"/>
          </p:cNvSpPr>
          <p:nvPr/>
        </p:nvSpPr>
        <p:spPr bwMode="auto">
          <a:xfrm>
            <a:off x="8166100" y="2230438"/>
            <a:ext cx="571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10269" name="Rectangle 52"/>
          <p:cNvSpPr>
            <a:spLocks noChangeArrowheads="1"/>
          </p:cNvSpPr>
          <p:nvPr/>
        </p:nvSpPr>
        <p:spPr bwMode="auto">
          <a:xfrm>
            <a:off x="8166100" y="1976438"/>
            <a:ext cx="571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10270" name="Rectangle 53"/>
          <p:cNvSpPr>
            <a:spLocks noChangeArrowheads="1"/>
          </p:cNvSpPr>
          <p:nvPr/>
        </p:nvSpPr>
        <p:spPr bwMode="auto">
          <a:xfrm>
            <a:off x="7497763" y="1976438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0%</a:t>
            </a:r>
          </a:p>
        </p:txBody>
      </p:sp>
      <p:sp>
        <p:nvSpPr>
          <p:cNvPr id="10271" name="Rectangle 54"/>
          <p:cNvSpPr>
            <a:spLocks noChangeArrowheads="1"/>
          </p:cNvSpPr>
          <p:nvPr/>
        </p:nvSpPr>
        <p:spPr bwMode="auto">
          <a:xfrm>
            <a:off x="6696075" y="1976438"/>
            <a:ext cx="8016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72" name="Rectangle 55"/>
          <p:cNvSpPr>
            <a:spLocks noChangeArrowheads="1"/>
          </p:cNvSpPr>
          <p:nvPr/>
        </p:nvSpPr>
        <p:spPr bwMode="auto">
          <a:xfrm>
            <a:off x="5897563" y="1976438"/>
            <a:ext cx="798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73" name="Rectangle 56"/>
          <p:cNvSpPr>
            <a:spLocks noChangeArrowheads="1"/>
          </p:cNvSpPr>
          <p:nvPr/>
        </p:nvSpPr>
        <p:spPr bwMode="auto">
          <a:xfrm>
            <a:off x="8166100" y="1720850"/>
            <a:ext cx="5715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10274" name="Rectangle 57"/>
          <p:cNvSpPr>
            <a:spLocks noChangeArrowheads="1"/>
          </p:cNvSpPr>
          <p:nvPr/>
        </p:nvSpPr>
        <p:spPr bwMode="auto">
          <a:xfrm>
            <a:off x="7497763" y="1720850"/>
            <a:ext cx="6683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0%</a:t>
            </a:r>
          </a:p>
        </p:txBody>
      </p:sp>
      <p:sp>
        <p:nvSpPr>
          <p:cNvPr id="10275" name="Rectangle 58"/>
          <p:cNvSpPr>
            <a:spLocks noChangeArrowheads="1"/>
          </p:cNvSpPr>
          <p:nvPr/>
        </p:nvSpPr>
        <p:spPr bwMode="auto">
          <a:xfrm>
            <a:off x="6696075" y="1720850"/>
            <a:ext cx="80168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76" name="Rectangle 59"/>
          <p:cNvSpPr>
            <a:spLocks noChangeArrowheads="1"/>
          </p:cNvSpPr>
          <p:nvPr/>
        </p:nvSpPr>
        <p:spPr bwMode="auto">
          <a:xfrm>
            <a:off x="5897563" y="1720850"/>
            <a:ext cx="79851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77" name="Rectangle 60"/>
          <p:cNvSpPr>
            <a:spLocks noChangeArrowheads="1"/>
          </p:cNvSpPr>
          <p:nvPr/>
        </p:nvSpPr>
        <p:spPr bwMode="auto">
          <a:xfrm>
            <a:off x="8166100" y="1466850"/>
            <a:ext cx="5715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10278" name="Rectangle 61"/>
          <p:cNvSpPr>
            <a:spLocks noChangeArrowheads="1"/>
          </p:cNvSpPr>
          <p:nvPr/>
        </p:nvSpPr>
        <p:spPr bwMode="auto">
          <a:xfrm>
            <a:off x="7497763" y="146685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100%</a:t>
            </a:r>
          </a:p>
        </p:txBody>
      </p:sp>
      <p:sp>
        <p:nvSpPr>
          <p:cNvPr id="10279" name="Rectangle 62"/>
          <p:cNvSpPr>
            <a:spLocks noChangeArrowheads="1"/>
          </p:cNvSpPr>
          <p:nvPr/>
        </p:nvSpPr>
        <p:spPr bwMode="auto">
          <a:xfrm>
            <a:off x="6696075" y="1466850"/>
            <a:ext cx="8016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80" name="Rectangle 63"/>
          <p:cNvSpPr>
            <a:spLocks noChangeArrowheads="1"/>
          </p:cNvSpPr>
          <p:nvPr/>
        </p:nvSpPr>
        <p:spPr bwMode="auto">
          <a:xfrm>
            <a:off x="5897563" y="1466850"/>
            <a:ext cx="798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281" name="Rectangle 64"/>
          <p:cNvSpPr>
            <a:spLocks noChangeArrowheads="1"/>
          </p:cNvSpPr>
          <p:nvPr/>
        </p:nvSpPr>
        <p:spPr bwMode="auto">
          <a:xfrm>
            <a:off x="8166100" y="10810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/>
              <a:t>  Health</a:t>
            </a:r>
          </a:p>
        </p:txBody>
      </p:sp>
      <p:sp>
        <p:nvSpPr>
          <p:cNvPr id="10282" name="Rectangle 65"/>
          <p:cNvSpPr>
            <a:spLocks noChangeArrowheads="1"/>
          </p:cNvSpPr>
          <p:nvPr/>
        </p:nvSpPr>
        <p:spPr bwMode="auto">
          <a:xfrm>
            <a:off x="7497763" y="1100138"/>
            <a:ext cx="668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/>
              <a:t>% Compl</a:t>
            </a:r>
          </a:p>
        </p:txBody>
      </p:sp>
      <p:sp>
        <p:nvSpPr>
          <p:cNvPr id="10283" name="Rectangle 66"/>
          <p:cNvSpPr>
            <a:spLocks noChangeArrowheads="1"/>
          </p:cNvSpPr>
          <p:nvPr/>
        </p:nvSpPr>
        <p:spPr bwMode="auto">
          <a:xfrm>
            <a:off x="6696075" y="1100138"/>
            <a:ext cx="801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/>
              <a:t>Completion Date</a:t>
            </a:r>
          </a:p>
        </p:txBody>
      </p:sp>
      <p:sp>
        <p:nvSpPr>
          <p:cNvPr id="10284" name="Rectangle 67"/>
          <p:cNvSpPr>
            <a:spLocks noChangeArrowheads="1"/>
          </p:cNvSpPr>
          <p:nvPr/>
        </p:nvSpPr>
        <p:spPr bwMode="auto">
          <a:xfrm>
            <a:off x="5897563" y="1100138"/>
            <a:ext cx="798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/>
              <a:t>Start  Date</a:t>
            </a:r>
          </a:p>
        </p:txBody>
      </p:sp>
      <p:sp>
        <p:nvSpPr>
          <p:cNvPr id="10285" name="Rectangle 68"/>
          <p:cNvSpPr>
            <a:spLocks noChangeArrowheads="1"/>
          </p:cNvSpPr>
          <p:nvPr/>
        </p:nvSpPr>
        <p:spPr bwMode="auto">
          <a:xfrm>
            <a:off x="4684713" y="110013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000" b="1"/>
          </a:p>
        </p:txBody>
      </p:sp>
      <p:sp>
        <p:nvSpPr>
          <p:cNvPr id="10286" name="Line 72"/>
          <p:cNvSpPr>
            <a:spLocks noChangeShapeType="1"/>
          </p:cNvSpPr>
          <p:nvPr/>
        </p:nvSpPr>
        <p:spPr bwMode="auto">
          <a:xfrm>
            <a:off x="6696075" y="1100138"/>
            <a:ext cx="0" cy="3667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7" name="Line 73"/>
          <p:cNvSpPr>
            <a:spLocks noChangeShapeType="1"/>
          </p:cNvSpPr>
          <p:nvPr/>
        </p:nvSpPr>
        <p:spPr bwMode="auto">
          <a:xfrm>
            <a:off x="7497763" y="1100138"/>
            <a:ext cx="0" cy="3667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8" name="Line 74"/>
          <p:cNvSpPr>
            <a:spLocks noChangeShapeType="1"/>
          </p:cNvSpPr>
          <p:nvPr/>
        </p:nvSpPr>
        <p:spPr bwMode="auto">
          <a:xfrm>
            <a:off x="8166100" y="1100138"/>
            <a:ext cx="0" cy="3667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9" name="Line 77"/>
          <p:cNvSpPr>
            <a:spLocks noChangeShapeType="1"/>
          </p:cNvSpPr>
          <p:nvPr/>
        </p:nvSpPr>
        <p:spPr bwMode="auto">
          <a:xfrm>
            <a:off x="5897563" y="1720850"/>
            <a:ext cx="284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GB" sz="1100" dirty="0">
                <a:latin typeface="+mn-lt"/>
              </a:rPr>
              <a:t>    11</a:t>
            </a:r>
            <a:r>
              <a:rPr lang="en-GB" sz="1100" dirty="0">
                <a:solidFill>
                  <a:srgbClr val="595959"/>
                </a:solidFill>
              </a:rPr>
              <a:t>/11/19	29/04/20</a:t>
            </a:r>
          </a:p>
          <a:p>
            <a:pPr>
              <a:defRPr/>
            </a:pPr>
            <a:r>
              <a:rPr lang="en-GB" sz="1100" dirty="0">
                <a:latin typeface="+mn-lt"/>
              </a:rPr>
              <a:t>          </a:t>
            </a:r>
          </a:p>
        </p:txBody>
      </p:sp>
      <p:sp>
        <p:nvSpPr>
          <p:cNvPr id="10290" name="Line 78"/>
          <p:cNvSpPr>
            <a:spLocks noChangeShapeType="1"/>
          </p:cNvSpPr>
          <p:nvPr/>
        </p:nvSpPr>
        <p:spPr bwMode="auto">
          <a:xfrm>
            <a:off x="5897563" y="1466850"/>
            <a:ext cx="284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GB" sz="1100" dirty="0">
                <a:latin typeface="+mn-lt"/>
              </a:rPr>
              <a:t>    </a:t>
            </a:r>
            <a:r>
              <a:rPr lang="en-GB" sz="1100" dirty="0">
                <a:solidFill>
                  <a:srgbClr val="595959"/>
                </a:solidFill>
              </a:rPr>
              <a:t>07/10/19	11/11/19</a:t>
            </a:r>
          </a:p>
          <a:p>
            <a:pPr>
              <a:defRPr/>
            </a:pPr>
            <a:r>
              <a:rPr lang="en-GB" sz="1100" dirty="0">
                <a:latin typeface="+mn-lt"/>
              </a:rPr>
              <a:t>           </a:t>
            </a:r>
          </a:p>
        </p:txBody>
      </p:sp>
      <p:sp>
        <p:nvSpPr>
          <p:cNvPr id="10291" name="Line 79"/>
          <p:cNvSpPr>
            <a:spLocks noChangeShapeType="1"/>
          </p:cNvSpPr>
          <p:nvPr/>
        </p:nvSpPr>
        <p:spPr bwMode="auto">
          <a:xfrm>
            <a:off x="5897563" y="1976438"/>
            <a:ext cx="284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GB" sz="1100" dirty="0">
                <a:latin typeface="+mn-lt"/>
              </a:rPr>
              <a:t>    </a:t>
            </a:r>
            <a:r>
              <a:rPr lang="en-GB" sz="1100" dirty="0">
                <a:solidFill>
                  <a:srgbClr val="595959"/>
                </a:solidFill>
                <a:latin typeface="+mn-lt"/>
              </a:rPr>
              <a:t>30</a:t>
            </a:r>
            <a:r>
              <a:rPr lang="en-GB" sz="1100" dirty="0">
                <a:solidFill>
                  <a:srgbClr val="595959"/>
                </a:solidFill>
              </a:rPr>
              <a:t>/04/20	31/05/20</a:t>
            </a:r>
          </a:p>
          <a:p>
            <a:pPr>
              <a:defRPr/>
            </a:pPr>
            <a:r>
              <a:rPr lang="en-GB" sz="1100" dirty="0">
                <a:latin typeface="+mn-lt"/>
              </a:rPr>
              <a:t>             </a:t>
            </a:r>
          </a:p>
        </p:txBody>
      </p:sp>
      <p:sp>
        <p:nvSpPr>
          <p:cNvPr id="10292" name="Text Box 87"/>
          <p:cNvSpPr txBox="1">
            <a:spLocks noChangeArrowheads="1"/>
          </p:cNvSpPr>
          <p:nvPr/>
        </p:nvSpPr>
        <p:spPr bwMode="auto">
          <a:xfrm>
            <a:off x="4673600" y="1096963"/>
            <a:ext cx="68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/>
              <a:t>Overall % Compl</a:t>
            </a:r>
          </a:p>
        </p:txBody>
      </p:sp>
      <p:sp>
        <p:nvSpPr>
          <p:cNvPr id="10293" name="Oval 88"/>
          <p:cNvSpPr>
            <a:spLocks noChangeArrowheads="1"/>
          </p:cNvSpPr>
          <p:nvPr/>
        </p:nvSpPr>
        <p:spPr bwMode="auto">
          <a:xfrm>
            <a:off x="5334000" y="1168400"/>
            <a:ext cx="465138" cy="24765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  0%</a:t>
            </a:r>
            <a:endParaRPr lang="en-US" altLang="en-US"/>
          </a:p>
        </p:txBody>
      </p:sp>
      <p:sp>
        <p:nvSpPr>
          <p:cNvPr id="10294" name="Oval 92"/>
          <p:cNvSpPr>
            <a:spLocks noChangeArrowheads="1"/>
          </p:cNvSpPr>
          <p:nvPr/>
        </p:nvSpPr>
        <p:spPr bwMode="auto">
          <a:xfrm>
            <a:off x="8316913" y="1757363"/>
            <a:ext cx="214312" cy="173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/>
          </a:p>
        </p:txBody>
      </p:sp>
      <p:sp>
        <p:nvSpPr>
          <p:cNvPr id="10295" name="Oval 93"/>
          <p:cNvSpPr>
            <a:spLocks noChangeArrowheads="1"/>
          </p:cNvSpPr>
          <p:nvPr/>
        </p:nvSpPr>
        <p:spPr bwMode="auto">
          <a:xfrm>
            <a:off x="8307388" y="2019300"/>
            <a:ext cx="214312" cy="17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dirty="0"/>
          </a:p>
        </p:txBody>
      </p:sp>
      <p:sp>
        <p:nvSpPr>
          <p:cNvPr id="10296" name="AutoShape 96"/>
          <p:cNvSpPr>
            <a:spLocks noChangeArrowheads="1"/>
          </p:cNvSpPr>
          <p:nvPr/>
        </p:nvSpPr>
        <p:spPr bwMode="auto">
          <a:xfrm>
            <a:off x="4813300" y="15208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/>
              <a:t>IDENTIFY</a:t>
            </a:r>
          </a:p>
        </p:txBody>
      </p:sp>
      <p:sp>
        <p:nvSpPr>
          <p:cNvPr id="10297" name="AutoShape 97"/>
          <p:cNvSpPr>
            <a:spLocks noChangeArrowheads="1"/>
          </p:cNvSpPr>
          <p:nvPr/>
        </p:nvSpPr>
        <p:spPr bwMode="auto">
          <a:xfrm>
            <a:off x="4813300" y="17621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/>
              <a:t>IMPROVE</a:t>
            </a:r>
          </a:p>
        </p:txBody>
      </p:sp>
      <p:sp>
        <p:nvSpPr>
          <p:cNvPr id="10298" name="AutoShape 98"/>
          <p:cNvSpPr>
            <a:spLocks noChangeArrowheads="1"/>
          </p:cNvSpPr>
          <p:nvPr/>
        </p:nvSpPr>
        <p:spPr bwMode="auto">
          <a:xfrm>
            <a:off x="4813300" y="200977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/>
              <a:t>SUSTAIN</a:t>
            </a:r>
          </a:p>
        </p:txBody>
      </p:sp>
      <p:sp>
        <p:nvSpPr>
          <p:cNvPr id="10299" name="Oval 107"/>
          <p:cNvSpPr>
            <a:spLocks noChangeArrowheads="1"/>
          </p:cNvSpPr>
          <p:nvPr/>
        </p:nvSpPr>
        <p:spPr bwMode="auto">
          <a:xfrm>
            <a:off x="8312150" y="1514475"/>
            <a:ext cx="214313" cy="1730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/>
          </a:p>
        </p:txBody>
      </p:sp>
      <p:sp>
        <p:nvSpPr>
          <p:cNvPr id="10300" name="Rectangle 13"/>
          <p:cNvSpPr>
            <a:spLocks noChangeArrowheads="1"/>
          </p:cNvSpPr>
          <p:nvPr/>
        </p:nvSpPr>
        <p:spPr bwMode="auto">
          <a:xfrm>
            <a:off x="4724400" y="1093788"/>
            <a:ext cx="4025900" cy="1420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11430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AU" altLang="en-US" sz="900"/>
          </a:p>
        </p:txBody>
      </p:sp>
      <p:sp>
        <p:nvSpPr>
          <p:cNvPr id="10301" name="Rectangle 53"/>
          <p:cNvSpPr>
            <a:spLocks noChangeArrowheads="1"/>
          </p:cNvSpPr>
          <p:nvPr/>
        </p:nvSpPr>
        <p:spPr bwMode="auto">
          <a:xfrm>
            <a:off x="7510463" y="226060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0%</a:t>
            </a:r>
          </a:p>
        </p:txBody>
      </p:sp>
      <p:sp>
        <p:nvSpPr>
          <p:cNvPr id="10302" name="Rectangle 54"/>
          <p:cNvSpPr>
            <a:spLocks noChangeArrowheads="1"/>
          </p:cNvSpPr>
          <p:nvPr/>
        </p:nvSpPr>
        <p:spPr bwMode="auto">
          <a:xfrm>
            <a:off x="6708775" y="2260600"/>
            <a:ext cx="8016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303" name="Rectangle 55"/>
          <p:cNvSpPr>
            <a:spLocks noChangeArrowheads="1"/>
          </p:cNvSpPr>
          <p:nvPr/>
        </p:nvSpPr>
        <p:spPr bwMode="auto">
          <a:xfrm>
            <a:off x="5910263" y="2260600"/>
            <a:ext cx="798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/>
          </a:p>
        </p:txBody>
      </p:sp>
      <p:sp>
        <p:nvSpPr>
          <p:cNvPr id="10304" name="Line 79"/>
          <p:cNvSpPr>
            <a:spLocks noChangeShapeType="1"/>
          </p:cNvSpPr>
          <p:nvPr/>
        </p:nvSpPr>
        <p:spPr bwMode="auto">
          <a:xfrm>
            <a:off x="5884863" y="2260600"/>
            <a:ext cx="284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GB" sz="1100" dirty="0">
                <a:latin typeface="+mn-lt"/>
              </a:rPr>
              <a:t>    </a:t>
            </a:r>
            <a:r>
              <a:rPr lang="en-GB" sz="1100" dirty="0">
                <a:solidFill>
                  <a:srgbClr val="595959"/>
                </a:solidFill>
                <a:latin typeface="+mn-lt"/>
              </a:rPr>
              <a:t>01</a:t>
            </a:r>
            <a:r>
              <a:rPr lang="en-GB" sz="1100" dirty="0">
                <a:solidFill>
                  <a:srgbClr val="595959"/>
                </a:solidFill>
              </a:rPr>
              <a:t>/06/20	30/06/20</a:t>
            </a:r>
          </a:p>
          <a:p>
            <a:pPr>
              <a:defRPr/>
            </a:pPr>
            <a:r>
              <a:rPr lang="en-GB" sz="1100" dirty="0">
                <a:latin typeface="+mn-lt"/>
              </a:rPr>
              <a:t>             </a:t>
            </a:r>
          </a:p>
        </p:txBody>
      </p:sp>
      <p:sp>
        <p:nvSpPr>
          <p:cNvPr id="10305" name="Oval 93"/>
          <p:cNvSpPr>
            <a:spLocks noChangeArrowheads="1"/>
          </p:cNvSpPr>
          <p:nvPr/>
        </p:nvSpPr>
        <p:spPr bwMode="auto">
          <a:xfrm>
            <a:off x="8320088" y="2303463"/>
            <a:ext cx="214312" cy="17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dirty="0"/>
          </a:p>
        </p:txBody>
      </p:sp>
      <p:sp>
        <p:nvSpPr>
          <p:cNvPr id="10306" name="AutoShape 98"/>
          <p:cNvSpPr>
            <a:spLocks noChangeArrowheads="1"/>
          </p:cNvSpPr>
          <p:nvPr/>
        </p:nvSpPr>
        <p:spPr bwMode="auto">
          <a:xfrm>
            <a:off x="4800600" y="2293938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742950" indent="-285750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/>
              <a:t>CLOSE</a:t>
            </a:r>
          </a:p>
        </p:txBody>
      </p:sp>
      <p:sp>
        <p:nvSpPr>
          <p:cNvPr id="10307" name="Rectangle 74"/>
          <p:cNvSpPr>
            <a:spLocks noChangeArrowheads="1"/>
          </p:cNvSpPr>
          <p:nvPr/>
        </p:nvSpPr>
        <p:spPr bwMode="auto">
          <a:xfrm>
            <a:off x="355600" y="2268538"/>
            <a:ext cx="2616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1pPr>
            <a:lvl2pPr marL="26988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2pPr>
            <a:lvl3pPr marL="11430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itchFamily="2" charset="0"/>
              </a:defRPr>
            </a:lvl3pPr>
            <a:lvl4pPr marL="16002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itchFamily="2" charset="0"/>
              </a:defRPr>
            </a:lvl4pPr>
            <a:lvl5pPr marL="2057400" indent="-228600" defTabSz="1090613" eaLnBrk="0" hangingPunc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5pPr>
            <a:lvl6pPr marL="25146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6pPr>
            <a:lvl7pPr marL="29718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7pPr>
            <a:lvl8pPr marL="34290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8pPr>
            <a:lvl9pPr marL="3886200" indent="-228600" defTabSz="1090613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>
                <a:tab pos="1089025" algn="l"/>
                <a:tab pos="2000250" algn="l"/>
                <a:tab pos="2681288" algn="l"/>
              </a:tabLst>
              <a:defRPr sz="1400">
                <a:solidFill>
                  <a:schemeClr val="tx1"/>
                </a:solidFill>
                <a:latin typeface="Futura Medium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100" dirty="0">
              <a:solidFill>
                <a:srgbClr val="C00000"/>
              </a:solidFill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8697913" y="6630988"/>
            <a:ext cx="266700" cy="168275"/>
          </a:xfrm>
        </p:spPr>
        <p:txBody>
          <a:bodyPr/>
          <a:lstStyle/>
          <a:p>
            <a:pPr>
              <a:defRPr/>
            </a:pPr>
            <a:fld id="{B3B473AB-5626-47E2-910C-3F65F3FA85A4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EAC84CD4-E751-474C-A8B6-32C2B115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79" y="5723732"/>
            <a:ext cx="1683421" cy="8874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Contractor corporation  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Fire incident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</a:rPr>
              <a:t>Security incidents</a:t>
            </a:r>
          </a:p>
          <a:p>
            <a:pPr marL="114300" lvl="1" indent="-114300">
              <a:spcAft>
                <a:spcPts val="30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595959"/>
                </a:solidFill>
                <a:latin typeface="+mn-lt"/>
              </a:rPr>
              <a:t>Community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491115"/>
      </p:ext>
    </p:extLst>
  </p:cSld>
  <p:clrMapOvr>
    <a:masterClrMapping/>
  </p:clrMapOvr>
</p:sld>
</file>

<file path=ppt/theme/theme1.xml><?xml version="1.0" encoding="utf-8"?>
<a:theme xmlns:a="http://schemas.openxmlformats.org/drawingml/2006/main" name="1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10984</TotalTime>
  <Words>409</Words>
  <Application>Microsoft Office PowerPoint</Application>
  <PresentationFormat>On-screen Show 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Futura Light</vt:lpstr>
      <vt:lpstr>Futura Medium</vt:lpstr>
      <vt:lpstr>Wingdings</vt:lpstr>
      <vt:lpstr>1_Shell layouts with footer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Biakpara, Allen P SPDC-PTP/O/NA</cp:lastModifiedBy>
  <cp:revision>33</cp:revision>
  <cp:lastPrinted>2019-11-27T10:17:01Z</cp:lastPrinted>
  <dcterms:created xsi:type="dcterms:W3CDTF">2016-05-20T14:54:16Z</dcterms:created>
  <dcterms:modified xsi:type="dcterms:W3CDTF">2019-11-29T14:19:32Z</dcterms:modified>
</cp:coreProperties>
</file>