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2" r:id="rId4"/>
  </p:sldMasterIdLst>
  <p:notesMasterIdLst>
    <p:notesMasterId r:id="rId6"/>
  </p:notesMasterIdLst>
  <p:handoutMasterIdLst>
    <p:handoutMasterId r:id="rId7"/>
  </p:handoutMasterIdLst>
  <p:sldIdLst>
    <p:sldId id="2134804039" r:id="rId5"/>
  </p:sldIdLst>
  <p:sldSz cx="12192000" cy="6858000"/>
  <p:notesSz cx="6797675" cy="9926638"/>
  <p:embeddedFontLst>
    <p:embeddedFont>
      <p:font typeface="Futura Medium" panose="00000400000000000000" pitchFamily="2" charset="0"/>
      <p:regular r:id="rId8"/>
      <p:bold r:id="rId9"/>
      <p:italic r:id="rId10"/>
      <p:boldItalic r:id="rId11"/>
    </p:embeddedFont>
    <p:embeddedFont>
      <p:font typeface="ShellBold" panose="00000800000000000000" charset="0"/>
      <p:regular r:id="rId12"/>
      <p:bold r:id="rId13"/>
      <p:italic r:id="rId14"/>
      <p:boldItalic r:id="rId15"/>
    </p:embeddedFont>
    <p:embeddedFont>
      <p:font typeface="ShellMedium" panose="00000600000000000000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CCE9DB"/>
    <a:srgbClr val="99CDB7"/>
    <a:srgbClr val="66B492"/>
    <a:srgbClr val="339B6E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67" autoAdjust="0"/>
  </p:normalViewPr>
  <p:slideViewPr>
    <p:cSldViewPr snapToGrid="0" snapToObjects="1" showGuides="1">
      <p:cViewPr varScale="1">
        <p:scale>
          <a:sx n="63" d="100"/>
          <a:sy n="63" d="100"/>
        </p:scale>
        <p:origin x="52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02/08/2021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02/08/2021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0E680A-72EB-4FDB-B2F2-3A59FC528277}"/>
              </a:ext>
            </a:extLst>
          </p:cNvPr>
          <p:cNvGrpSpPr/>
          <p:nvPr userDrawn="1"/>
        </p:nvGrpSpPr>
        <p:grpSpPr>
          <a:xfrm>
            <a:off x="-3048" y="4303804"/>
            <a:ext cx="12192000" cy="1868397"/>
            <a:chOff x="0" y="4524435"/>
            <a:chExt cx="12192000" cy="127187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2A3FE4-24B8-4764-AE09-8AEB476AA362}"/>
                </a:ext>
              </a:extLst>
            </p:cNvPr>
            <p:cNvSpPr/>
            <p:nvPr/>
          </p:nvSpPr>
          <p:spPr>
            <a:xfrm>
              <a:off x="0" y="5156227"/>
              <a:ext cx="12192000" cy="6400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9D0005-AFA2-4F00-B732-2D0BAFFCAC8E}"/>
                </a:ext>
              </a:extLst>
            </p:cNvPr>
            <p:cNvSpPr/>
            <p:nvPr/>
          </p:nvSpPr>
          <p:spPr>
            <a:xfrm>
              <a:off x="0" y="4524435"/>
              <a:ext cx="12192000" cy="64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</p:grp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1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1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1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1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1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endParaRPr lang="en-GB" sz="638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2020 JULY</a:t>
            </a:r>
            <a:endParaRPr lang="en-GB" noProof="1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ANOH MONTHLY AWARDS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08299869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9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3" y="6201071"/>
            <a:ext cx="5543051" cy="158455"/>
          </a:xfrm>
        </p:spPr>
        <p:txBody>
          <a:bodyPr wrap="square">
            <a:noAutofit/>
          </a:bodyPr>
          <a:lstStyle>
            <a:lvl1pPr>
              <a:defRPr sz="675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2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9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3"/>
            <a:ext cx="5468939" cy="20108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9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31"/>
            <a:ext cx="5468939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dirty="0"/>
              <a:t>Click icon to add chart</a:t>
            </a:r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9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9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5"/>
            <a:ext cx="5468939" cy="20108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3"/>
            <a:ext cx="5468939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4"/>
            <a:ext cx="5468939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dirty="0"/>
              <a:t>Click icon to add chart</a:t>
            </a:r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9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5" y="4199574"/>
            <a:ext cx="5464175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5" y="3864613"/>
            <a:ext cx="5464175" cy="20108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5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5" y="4456231"/>
            <a:ext cx="5464175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dirty="0"/>
              <a:t>Click icon to add chart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5" y="5966659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5" y="1863726"/>
            <a:ext cx="5464175" cy="1760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5" y="1528765"/>
            <a:ext cx="5464175" cy="20108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5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5" y="2120384"/>
            <a:ext cx="5464175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dirty="0"/>
              <a:t>Click icon to add chart</a:t>
            </a:r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9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2020 JULY</a:t>
            </a:r>
            <a:endParaRPr lang="en-GB" noProof="1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ANOH MONTHLY AWARDS</a:t>
            </a:r>
          </a:p>
        </p:txBody>
      </p:sp>
    </p:spTree>
    <p:extLst>
      <p:ext uri="{BB962C8B-B14F-4D97-AF65-F5344CB8AC3E}">
        <p14:creationId xmlns:p14="http://schemas.microsoft.com/office/powerpoint/2010/main" val="325823107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6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1" y="2636982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E1B287-3893-446C-8646-147212C71A8A}"/>
              </a:ext>
            </a:extLst>
          </p:cNvPr>
          <p:cNvGrpSpPr/>
          <p:nvPr userDrawn="1"/>
        </p:nvGrpSpPr>
        <p:grpSpPr>
          <a:xfrm>
            <a:off x="-3048" y="4303804"/>
            <a:ext cx="12192000" cy="1868397"/>
            <a:chOff x="0" y="4524435"/>
            <a:chExt cx="12192000" cy="127187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59A3AC-A3FE-4E95-8B84-FA4C08AF5412}"/>
                </a:ext>
              </a:extLst>
            </p:cNvPr>
            <p:cNvSpPr/>
            <p:nvPr/>
          </p:nvSpPr>
          <p:spPr>
            <a:xfrm>
              <a:off x="0" y="5156227"/>
              <a:ext cx="12192000" cy="6400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58C146-8A7C-45ED-B17C-C6D1E2DB320B}"/>
                </a:ext>
              </a:extLst>
            </p:cNvPr>
            <p:cNvSpPr/>
            <p:nvPr/>
          </p:nvSpPr>
          <p:spPr>
            <a:xfrm>
              <a:off x="0" y="4524435"/>
              <a:ext cx="12192000" cy="64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</p:grp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1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1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641485"/>
            <a:ext cx="4274843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914378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810816" algn="l"/>
              </a:tabLst>
              <a:defRPr lang="en-GB" sz="15000" kern="10000" spc="-750" baseline="0" dirty="0">
                <a:ln w="3175">
                  <a:noFill/>
                </a:ln>
                <a:solidFill>
                  <a:schemeClr val="accent1"/>
                </a:solidFill>
                <a:latin typeface="ShellBold" panose="00000800000000000000" pitchFamily="50" charset="0"/>
                <a:ea typeface="ShellMedium" panose="00000600000000000000" pitchFamily="50" charset="0"/>
                <a:cs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2020 JULY</a:t>
            </a:r>
            <a:endParaRPr lang="en-GB" noProof="1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endParaRPr lang="en-GB" sz="638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ANOH MONTHLY AWARDS</a:t>
            </a:r>
          </a:p>
        </p:txBody>
      </p:sp>
    </p:spTree>
    <p:extLst>
      <p:ext uri="{BB962C8B-B14F-4D97-AF65-F5344CB8AC3E}">
        <p14:creationId xmlns:p14="http://schemas.microsoft.com/office/powerpoint/2010/main" val="84348720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4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7" y="488937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ANOH MONTHLY AWARDS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180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2020 JULY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85046623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18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 algn="l" defTabSz="914378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ANOH MONTHLY AWARDS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2020 JULY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34336719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0"/>
            <a:ext cx="12194383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2020 JULY</a:t>
            </a:r>
            <a:endParaRPr lang="en-GB" noProof="1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ANOH MONTHLY AWARDS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81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2550" b="0" kern="1200" dirty="0" smtClean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75748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6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2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1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1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2020 JULY</a:t>
            </a:r>
            <a:endParaRPr lang="en-GB" noProof="1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endParaRPr lang="en-GB" sz="638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ANOH MONTHLY AWARDS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3579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CB8D7E-2621-44C4-BBEA-009D27CA4781}"/>
              </a:ext>
            </a:extLst>
          </p:cNvPr>
          <p:cNvGrpSpPr/>
          <p:nvPr userDrawn="1"/>
        </p:nvGrpSpPr>
        <p:grpSpPr>
          <a:xfrm>
            <a:off x="-3048" y="4303804"/>
            <a:ext cx="12192000" cy="1868397"/>
            <a:chOff x="0" y="4524435"/>
            <a:chExt cx="12192000" cy="127187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8881D21-64C8-4329-AF73-8BC5D69EAD0B}"/>
                </a:ext>
              </a:extLst>
            </p:cNvPr>
            <p:cNvSpPr/>
            <p:nvPr/>
          </p:nvSpPr>
          <p:spPr>
            <a:xfrm>
              <a:off x="0" y="5156227"/>
              <a:ext cx="12192000" cy="6400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A71E8F8-F560-4124-8F16-42B68734C39D}"/>
                </a:ext>
              </a:extLst>
            </p:cNvPr>
            <p:cNvSpPr/>
            <p:nvPr/>
          </p:nvSpPr>
          <p:spPr>
            <a:xfrm>
              <a:off x="0" y="4524435"/>
              <a:ext cx="12192000" cy="64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087966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ANOH MONTHLY AWARDS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2020 JULY</a:t>
            </a:r>
            <a:endParaRPr lang="en-GB" noProof="1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endParaRPr lang="en-GB" sz="638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9451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687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2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1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1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1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1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1" y="4840065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endParaRPr lang="en-GB" sz="638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B848196-277D-487A-9144-45ECE2217332}"/>
              </a:ext>
            </a:extLst>
          </p:cNvPr>
          <p:cNvGrpSpPr/>
          <p:nvPr userDrawn="1"/>
        </p:nvGrpSpPr>
        <p:grpSpPr>
          <a:xfrm>
            <a:off x="-3048" y="4303804"/>
            <a:ext cx="12192000" cy="1868397"/>
            <a:chOff x="0" y="4524435"/>
            <a:chExt cx="12192000" cy="12718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4CBD59-7A1A-4EC3-9D80-AAF6860A9B6C}"/>
                </a:ext>
              </a:extLst>
            </p:cNvPr>
            <p:cNvSpPr/>
            <p:nvPr/>
          </p:nvSpPr>
          <p:spPr>
            <a:xfrm>
              <a:off x="0" y="5156227"/>
              <a:ext cx="12192000" cy="6400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52A3AA-F1C5-4860-8EE2-D1D9C0269912}"/>
                </a:ext>
              </a:extLst>
            </p:cNvPr>
            <p:cNvSpPr/>
            <p:nvPr/>
          </p:nvSpPr>
          <p:spPr>
            <a:xfrm>
              <a:off x="0" y="4524435"/>
              <a:ext cx="12192000" cy="64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</p:grp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9" y="2795384"/>
            <a:ext cx="4830819" cy="30494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2020 JULY</a:t>
            </a:r>
            <a:endParaRPr lang="en-GB" noProof="1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ANOH MONTHLY AWARDS</a:t>
            </a:r>
          </a:p>
        </p:txBody>
      </p:sp>
    </p:spTree>
    <p:extLst>
      <p:ext uri="{BB962C8B-B14F-4D97-AF65-F5344CB8AC3E}">
        <p14:creationId xmlns:p14="http://schemas.microsoft.com/office/powerpoint/2010/main" val="241190697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5" y="3556004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endParaRPr lang="en-GB" sz="638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8"/>
            <a:ext cx="5179739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1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2"/>
            <a:ext cx="5179739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0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2020 JULY</a:t>
            </a:r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ANOH MONTHLY AWARDS</a:t>
            </a:r>
          </a:p>
        </p:txBody>
      </p:sp>
    </p:spTree>
    <p:extLst>
      <p:ext uri="{BB962C8B-B14F-4D97-AF65-F5344CB8AC3E}">
        <p14:creationId xmlns:p14="http://schemas.microsoft.com/office/powerpoint/2010/main" val="104630301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2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 dirty="0"/>
              <a:t>Click icon to add picture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5" y="3556004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endParaRPr lang="en-GB" sz="638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9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1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2"/>
            <a:ext cx="5179739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0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2020 JULY</a:t>
            </a:r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ANOH MONTHLY AWARDS</a:t>
            </a:r>
          </a:p>
        </p:txBody>
      </p:sp>
    </p:spTree>
    <p:extLst>
      <p:ext uri="{BB962C8B-B14F-4D97-AF65-F5344CB8AC3E}">
        <p14:creationId xmlns:p14="http://schemas.microsoft.com/office/powerpoint/2010/main" val="89727459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1" y="1528765"/>
            <a:ext cx="11171239" cy="4830761"/>
          </a:xfrm>
        </p:spPr>
        <p:txBody>
          <a:bodyPr/>
          <a:lstStyle>
            <a:lvl1pPr marL="0" indent="0" algn="just" defTabSz="268281">
              <a:lnSpc>
                <a:spcPct val="140000"/>
              </a:lnSpc>
              <a:spcBef>
                <a:spcPts val="0"/>
              </a:spcBef>
              <a:defRPr sz="1350">
                <a:latin typeface="+mn-lt"/>
              </a:defRPr>
            </a:lvl1pPr>
            <a:lvl2pPr marL="172800" indent="-172800" algn="just" defTabSz="268281">
              <a:lnSpc>
                <a:spcPct val="140000"/>
              </a:lnSpc>
              <a:spcBef>
                <a:spcPts val="0"/>
              </a:spcBef>
              <a:defRPr sz="1350">
                <a:latin typeface="+mn-lt"/>
              </a:defRPr>
            </a:lvl2pPr>
            <a:lvl3pPr marL="344250" indent="-171450" algn="just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>
                <a:latin typeface="+mn-lt"/>
              </a:defRPr>
            </a:lvl3pPr>
            <a:lvl4pPr marL="515700" indent="-171450" algn="just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>
                <a:latin typeface="+mn-lt"/>
              </a:defRPr>
            </a:lvl4pPr>
            <a:lvl5pPr marL="668100" indent="-152400" algn="just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00">
                <a:latin typeface="+mn-lt"/>
              </a:defRPr>
            </a:lvl5pPr>
            <a:lvl6pPr marL="782400" indent="-114300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2020 JULY</a:t>
            </a:r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ANOH MONTHLY AWARDS</a:t>
            </a:r>
          </a:p>
        </p:txBody>
      </p:sp>
    </p:spTree>
    <p:extLst>
      <p:ext uri="{BB962C8B-B14F-4D97-AF65-F5344CB8AC3E}">
        <p14:creationId xmlns:p14="http://schemas.microsoft.com/office/powerpoint/2010/main" val="406835377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3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5"/>
            <a:ext cx="5468939" cy="4830761"/>
          </a:xfrm>
        </p:spPr>
        <p:txBody>
          <a:bodyPr/>
          <a:lstStyle>
            <a:lvl1pPr marL="0" indent="0" algn="just" defTabSz="268281">
              <a:lnSpc>
                <a:spcPct val="140000"/>
              </a:lnSpc>
              <a:spcBef>
                <a:spcPts val="0"/>
              </a:spcBef>
              <a:defRPr sz="1350"/>
            </a:lvl1pPr>
            <a:lvl2pPr marL="172800" indent="-172800" algn="just" defTabSz="268281">
              <a:lnSpc>
                <a:spcPct val="140000"/>
              </a:lnSpc>
              <a:spcBef>
                <a:spcPts val="0"/>
              </a:spcBef>
              <a:defRPr sz="1350"/>
            </a:lvl2pPr>
            <a:lvl3pPr marL="344250" indent="-171450" algn="just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3pPr>
            <a:lvl4pPr marL="515700" indent="-171450" algn="just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4pPr>
            <a:lvl5pPr marL="668100" indent="-152400" algn="just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82400" indent="-114300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2020 JULY</a:t>
            </a:r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ANOH MONTHLY AWARDS</a:t>
            </a:r>
          </a:p>
        </p:txBody>
      </p:sp>
    </p:spTree>
    <p:extLst>
      <p:ext uri="{BB962C8B-B14F-4D97-AF65-F5344CB8AC3E}">
        <p14:creationId xmlns:p14="http://schemas.microsoft.com/office/powerpoint/2010/main" val="78760401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0"/>
            <a:ext cx="11171239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8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1" y="1528763"/>
            <a:ext cx="11171239" cy="4830762"/>
          </a:xfrm>
        </p:spPr>
        <p:txBody>
          <a:bodyPr/>
          <a:lstStyle>
            <a:lvl1pPr marL="0" indent="0" algn="just" defTabSz="268281">
              <a:lnSpc>
                <a:spcPct val="140000"/>
              </a:lnSpc>
              <a:spcBef>
                <a:spcPts val="0"/>
              </a:spcBef>
              <a:defRPr sz="1050"/>
            </a:lvl1pPr>
            <a:lvl2pPr marL="132300" indent="-132300" algn="just" defTabSz="268281">
              <a:lnSpc>
                <a:spcPct val="140000"/>
              </a:lnSpc>
              <a:spcBef>
                <a:spcPts val="0"/>
              </a:spcBef>
              <a:defRPr sz="1050"/>
            </a:lvl2pPr>
            <a:lvl3pPr marL="265650" indent="-133350" algn="just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3pPr>
            <a:lvl4pPr marL="399000" indent="-133350" algn="just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4pPr>
            <a:lvl5pPr marL="513300" indent="-114300" algn="just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900"/>
            </a:lvl5pPr>
            <a:lvl6pPr marL="618075" indent="-104775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825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2020 JULY</a:t>
            </a:r>
            <a:endParaRPr lang="en-GB" noProof="1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ANOH MONTHLY AWARDS</a:t>
            </a:r>
          </a:p>
        </p:txBody>
      </p:sp>
    </p:spTree>
    <p:extLst>
      <p:ext uri="{BB962C8B-B14F-4D97-AF65-F5344CB8AC3E}">
        <p14:creationId xmlns:p14="http://schemas.microsoft.com/office/powerpoint/2010/main" val="19689468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5" y="1528766"/>
            <a:ext cx="5464175" cy="4830761"/>
          </a:xfrm>
        </p:spPr>
        <p:txBody>
          <a:bodyPr/>
          <a:lstStyle>
            <a:lvl1pPr marL="0" indent="0" algn="just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800" indent="-172800" algn="just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350"/>
            </a:lvl2pPr>
            <a:lvl3pPr marL="344250" indent="-171450" algn="just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3pPr>
            <a:lvl4pPr marL="515700" indent="-171450" algn="just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4pPr>
            <a:lvl5pPr marL="668100" indent="-152400" algn="just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5pPr>
            <a:lvl6pPr marL="782400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4"/>
            <a:ext cx="5468939" cy="4830763"/>
          </a:xfrm>
        </p:spPr>
        <p:txBody>
          <a:bodyPr/>
          <a:lstStyle>
            <a:lvl1pPr marL="0" indent="0" algn="just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800" indent="-172800" algn="just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350"/>
            </a:lvl2pPr>
            <a:lvl3pPr marL="344250" indent="-171450" algn="just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3pPr>
            <a:lvl4pPr marL="515700" indent="-171450" algn="just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4pPr>
            <a:lvl5pPr marL="668100" indent="-152400" algn="just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5pPr>
            <a:lvl6pPr marL="782400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2020 JULY</a:t>
            </a:r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ANOH MONTHLY AWARDS</a:t>
            </a:r>
          </a:p>
        </p:txBody>
      </p:sp>
    </p:spTree>
    <p:extLst>
      <p:ext uri="{BB962C8B-B14F-4D97-AF65-F5344CB8AC3E}">
        <p14:creationId xmlns:p14="http://schemas.microsoft.com/office/powerpoint/2010/main" val="172557968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5" y="1528764"/>
            <a:ext cx="5464175" cy="4830762"/>
          </a:xfrm>
        </p:spPr>
        <p:txBody>
          <a:bodyPr/>
          <a:lstStyle>
            <a:lvl1pPr marL="0" indent="0" algn="just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300" indent="-1323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050"/>
            </a:lvl2pPr>
            <a:lvl3pPr marL="265650" indent="-13335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3pPr>
            <a:lvl4pPr marL="399000" indent="-13335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4pPr>
            <a:lvl5pPr marL="513300" indent="-1143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5pPr>
            <a:lvl6pPr marL="618075" indent="-1047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825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4"/>
            <a:ext cx="5468939" cy="4830763"/>
          </a:xfrm>
        </p:spPr>
        <p:txBody>
          <a:bodyPr/>
          <a:lstStyle>
            <a:lvl1pPr marL="0" indent="0" algn="just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300" indent="-132300" algn="just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050"/>
            </a:lvl2pPr>
            <a:lvl3pPr marL="265650" indent="-133350" algn="just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050"/>
            </a:lvl3pPr>
            <a:lvl4pPr marL="399000" indent="-133350" algn="just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4pPr>
            <a:lvl5pPr marL="513300" indent="-11430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5pPr>
            <a:lvl6pPr marL="618075" indent="-1047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825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2020 JULY</a:t>
            </a:r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ANOH MONTHLY AWARDS</a:t>
            </a:r>
          </a:p>
        </p:txBody>
      </p:sp>
    </p:spTree>
    <p:extLst>
      <p:ext uri="{BB962C8B-B14F-4D97-AF65-F5344CB8AC3E}">
        <p14:creationId xmlns:p14="http://schemas.microsoft.com/office/powerpoint/2010/main" val="1616200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1" y="1528763"/>
            <a:ext cx="11171239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9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ANOH MONTHLY AWARDS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2020 JULY</a:t>
            </a:r>
            <a:endParaRPr lang="en-GB" noProof="1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8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endParaRPr lang="en-GB" sz="638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9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ransition>
    <p:fade/>
  </p:transition>
  <p:hf sldNum="0" hdr="0" ftr="0" dt="0"/>
  <p:txStyles>
    <p:titleStyle>
      <a:lvl1pPr algn="l" defTabSz="914378" rtl="0" eaLnBrk="1" latinLnBrk="0" hangingPunct="1">
        <a:lnSpc>
          <a:spcPct val="100000"/>
        </a:lnSpc>
        <a:spcBef>
          <a:spcPct val="0"/>
        </a:spcBef>
        <a:buNone/>
        <a:defRPr sz="18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2800" indent="-1728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35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344250" indent="-17145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35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515700" indent="-17145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35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68100" indent="-1524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782400" indent="-1143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slideLayout" Target="../slideLayouts/slideLayout13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>
            <a:extLst>
              <a:ext uri="{FF2B5EF4-FFF2-40B4-BE49-F238E27FC236}">
                <a16:creationId xmlns:a16="http://schemas.microsoft.com/office/drawing/2014/main" id="{5814DDC8-A519-4519-9736-E6C90169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81" y="117284"/>
            <a:ext cx="11171238" cy="332399"/>
          </a:xfrm>
        </p:spPr>
        <p:txBody>
          <a:bodyPr/>
          <a:lstStyle/>
          <a:p>
            <a:r>
              <a:rPr lang="en-US" dirty="0">
                <a:solidFill>
                  <a:srgbClr val="DD1D21"/>
                </a:solidFill>
              </a:rPr>
              <a:t>Competence Development|</a:t>
            </a:r>
            <a:r>
              <a:rPr lang="en-US" dirty="0"/>
              <a:t> Enabler charter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9AC47E2-40D5-4B83-8274-E456F97B3A0C}"/>
              </a:ext>
            </a:extLst>
          </p:cNvPr>
          <p:cNvGrpSpPr/>
          <p:nvPr/>
        </p:nvGrpSpPr>
        <p:grpSpPr>
          <a:xfrm>
            <a:off x="327973" y="708721"/>
            <a:ext cx="11536054" cy="5677595"/>
            <a:chOff x="492121" y="1226431"/>
            <a:chExt cx="11171238" cy="500932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0CC20A0-48D8-4FE9-B9A0-996B549484E4}"/>
                </a:ext>
              </a:extLst>
            </p:cNvPr>
            <p:cNvGrpSpPr/>
            <p:nvPr/>
          </p:nvGrpSpPr>
          <p:grpSpPr>
            <a:xfrm>
              <a:off x="492121" y="1226431"/>
              <a:ext cx="11171238" cy="5009322"/>
              <a:chOff x="492121" y="1226431"/>
              <a:chExt cx="11171238" cy="5009322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18376A9-FDFA-4D64-ADFE-51831AF5EA95}"/>
                  </a:ext>
                </a:extLst>
              </p:cNvPr>
              <p:cNvSpPr/>
              <p:nvPr/>
            </p:nvSpPr>
            <p:spPr>
              <a:xfrm>
                <a:off x="492121" y="1226431"/>
                <a:ext cx="11171238" cy="5009322"/>
              </a:xfrm>
              <a:prstGeom prst="rect">
                <a:avLst/>
              </a:prstGeom>
              <a:solidFill>
                <a:srgbClr val="FFFFFF"/>
              </a:solidFill>
              <a:ln w="9525" cap="rnd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3D0A0DF-5E91-45AB-B8C6-6B8B83CCF553}"/>
                  </a:ext>
                </a:extLst>
              </p:cNvPr>
              <p:cNvSpPr/>
              <p:nvPr/>
            </p:nvSpPr>
            <p:spPr>
              <a:xfrm>
                <a:off x="607400" y="1391848"/>
                <a:ext cx="5587990" cy="257769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Enabler name: SE Competence Development / Upskilling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C4E1749-A654-4A3C-97A1-565CFAD0B000}"/>
                  </a:ext>
                </a:extLst>
              </p:cNvPr>
              <p:cNvSpPr/>
              <p:nvPr/>
            </p:nvSpPr>
            <p:spPr>
              <a:xfrm>
                <a:off x="570882" y="4945653"/>
                <a:ext cx="5643897" cy="1226533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Teams Impacted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SCiN SE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Organisation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 and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LoB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Main interdependencies: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Internal: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SE Blueprint and Capability team, other SE simplification project workstreams, SE Competence development workstream, Assurance team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External: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SCiN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LoBs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 , Learning &amp; Development,  other workstream with similar initiatives, Transformation team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42991B6-798A-479F-88EC-91CF7F1E6661}"/>
                  </a:ext>
                </a:extLst>
              </p:cNvPr>
              <p:cNvSpPr/>
              <p:nvPr/>
            </p:nvSpPr>
            <p:spPr>
              <a:xfrm>
                <a:off x="6302357" y="3100303"/>
                <a:ext cx="5289817" cy="1845349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Implementation high level timeline (phases and milestones)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3A98D3E-6C97-45A8-B3FA-5E173E276982}"/>
                  </a:ext>
                </a:extLst>
              </p:cNvPr>
              <p:cNvSpPr/>
              <p:nvPr/>
            </p:nvSpPr>
            <p:spPr>
              <a:xfrm>
                <a:off x="587322" y="2989322"/>
                <a:ext cx="2620741" cy="1917912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Key benefits include: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Strong knowledge of overall business activities for efficient delivery of set goals and targets.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Credibility with customers through proven expert SE coaching and advice.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Better equipped enablers and partners to the business. 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Optimized competence development plans / process with a potential for cost savings / avoidance.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256C987-07D0-4F91-B7AA-79A8C3289EEC}"/>
                  </a:ext>
                </a:extLst>
              </p:cNvPr>
              <p:cNvSpPr/>
              <p:nvPr/>
            </p:nvSpPr>
            <p:spPr>
              <a:xfrm>
                <a:off x="6294782" y="1390042"/>
                <a:ext cx="5289817" cy="257769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Sponsor: GMSE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34D6886-193B-475D-B312-C65F5EFCA8C2}"/>
                  </a:ext>
                </a:extLst>
              </p:cNvPr>
              <p:cNvSpPr/>
              <p:nvPr/>
            </p:nvSpPr>
            <p:spPr>
              <a:xfrm>
                <a:off x="6294782" y="1708649"/>
                <a:ext cx="5289817" cy="135442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Implementation Team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Times New Roman" panose="02020603050405020304" pitchFamily="18" charset="0"/>
                  <a:cs typeface="+mn-cs"/>
                </a:endParaRPr>
              </a:p>
              <a:p>
                <a:pPr marL="282575" marR="0" lvl="0" indent="-1651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Odiase Kevin – Team Lead</a:t>
                </a:r>
              </a:p>
              <a:p>
                <a:pPr marL="282575" marR="0" lvl="0" indent="-1651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Chidubem Ezeude – Team Member</a:t>
                </a:r>
              </a:p>
              <a:p>
                <a:pPr marL="282575" marR="0" lvl="0" indent="-1651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Olere Ijasan – Team Member</a:t>
                </a:r>
              </a:p>
              <a:p>
                <a:pPr marL="282575" marR="0" lvl="0" indent="-1651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Israel Utong – Team Member</a:t>
                </a:r>
              </a:p>
              <a:p>
                <a:pPr marL="282575" marR="0" lvl="0" indent="-1651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Ewoma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 Egweh – Team Member</a:t>
                </a:r>
              </a:p>
              <a:p>
                <a:pPr marL="282575" marR="0" lvl="0" indent="-1651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Isehunwa, Oloruntoba (Wells) – Team Member</a:t>
                </a:r>
              </a:p>
              <a:p>
                <a:pPr marL="282575" marR="0" lvl="0" indent="-1651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Tayo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 Salami (Production) – Team Member</a:t>
                </a:r>
              </a:p>
              <a:p>
                <a:pPr marL="11747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Times New Roman" panose="02020603050405020304" pitchFamily="18" charset="0"/>
                  <a:cs typeface="+mn-cs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492FB87-35A1-41CE-A058-D62093F5FA86}"/>
                  </a:ext>
                </a:extLst>
              </p:cNvPr>
              <p:cNvSpPr/>
              <p:nvPr/>
            </p:nvSpPr>
            <p:spPr>
              <a:xfrm>
                <a:off x="607400" y="1696510"/>
                <a:ext cx="2503548" cy="257769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Enabler level: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SCiN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9C03FBF-8371-4813-B3FB-E01A36E2A40D}"/>
                  </a:ext>
                </a:extLst>
              </p:cNvPr>
              <p:cNvSpPr/>
              <p:nvPr/>
            </p:nvSpPr>
            <p:spPr>
              <a:xfrm>
                <a:off x="6294782" y="5001587"/>
                <a:ext cx="5289817" cy="1170599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6E6F7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Times New Roman" panose="02020603050405020304" pitchFamily="18" charset="0"/>
                    <a:cs typeface="+mn-cs"/>
                  </a:rPr>
                  <a:t>   Key Risks/Issues:</a:t>
                </a:r>
              </a:p>
              <a:p>
                <a:pPr marL="119063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Timing of ongoing Reshape vs. implementation timeline.</a:t>
                </a:r>
              </a:p>
              <a:p>
                <a:pPr marL="119063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endParaRPr>
              </a:p>
              <a:p>
                <a:pPr marL="119063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Key Opportunities</a:t>
                </a:r>
              </a:p>
              <a:p>
                <a:pPr marL="119063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Build on existing materials/efforts (e.g. SE Blueprint, SE Competence Dev.) and</a:t>
                </a:r>
              </a:p>
              <a:p>
                <a:pPr marL="119063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>
                      <a:lumMod val="100000"/>
                    </a:srgbClr>
                  </a:buClr>
                  <a:buSzPct val="100000"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>
                        <a:lumMod val="100000"/>
                      </a:srgbClr>
                    </a:solidFill>
                    <a:effectLst/>
                    <a:uLnTx/>
                    <a:uFillTx/>
                    <a:latin typeface="Futura Medium" panose="020B0502020204020303" pitchFamily="34" charset="0"/>
                    <a:ea typeface="+mn-ea"/>
                    <a:cs typeface="+mn-cs"/>
                  </a:rPr>
                  <a:t>SE Capability Team involvement in planned initiatives.</a:t>
                </a: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A52B9F2-D50F-4C74-AB26-929BD7863789}"/>
                </a:ext>
              </a:extLst>
            </p:cNvPr>
            <p:cNvSpPr/>
            <p:nvPr/>
          </p:nvSpPr>
          <p:spPr>
            <a:xfrm>
              <a:off x="3210338" y="1703198"/>
              <a:ext cx="2985052" cy="244395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6E6F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Times New Roman" panose="02020603050405020304" pitchFamily="18" charset="0"/>
                  <a:cs typeface="+mn-cs"/>
                </a:rPr>
                <a:t>Implementation Deadline: Q2, 2021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</a:endParaRPr>
            </a:p>
          </p:txBody>
        </p:sp>
      </p:grp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6400AD3D-095D-4C4F-8C94-86D341161D6B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 bwMode="gray">
          <a:xfrm>
            <a:off x="8621713" y="3063469"/>
            <a:ext cx="2922588" cy="265113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  <a:sym typeface="Futura Medium" panose="020B0502020204020303" pitchFamily="34" charset="0"/>
              </a:rPr>
              <a:t>2021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F71B6FE5-421C-43AD-A2B6-64AAD5787D23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gray">
          <a:xfrm>
            <a:off x="8870950" y="3372125"/>
            <a:ext cx="223838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82A42BD0-4ECE-4C9E-BA58-A74674890050}" type="datetime'''''''''''''Fe''''''''''''''''b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Feb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A821763A-6AD4-40CB-9E96-D5233CA52F78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9094788" y="3372125"/>
            <a:ext cx="247650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DB235C5D-1432-4C01-BA3D-440B67BDB87E}" type="datetime'''''''''''''''M''''''''ar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Mar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F3D6DC09-7D43-430F-AFEA-2D03E4B299F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9342439" y="3372125"/>
            <a:ext cx="239713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6D207D55-F962-4A85-885B-BE2697956D25}" type="datetime'''''''''''''''''A''''''''''p''''''''''''''''r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Apr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F1D8B42A-53E1-4D9E-AE45-19452F0ECBB3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9582150" y="3372125"/>
            <a:ext cx="249238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B9F40B70-8F15-4596-9AE1-9A62176CABE1}" type="datetime'''''M''''''''''''''''''''''''a''y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May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E419A38D-057B-49C5-9D84-5EE23FA83184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9831388" y="3372125"/>
            <a:ext cx="239713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C170BB79-E473-496C-9E9D-4CD693404E3D}" type="datetime'''''''''''''''J''''''''u''''''''''''''''''''''''''n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Jun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8227CED6-2756-490E-BEE3-D1F085883C70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10071100" y="3372125"/>
            <a:ext cx="247650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146690E5-03EB-4ECD-B611-6DB6ED6F4EC6}" type="datetime'''''''''''J''''''''u''''l''''''''''''''''''''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Jul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33B6A5A-FCED-420D-AFAD-BCDA32B1D25A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10318750" y="3372125"/>
            <a:ext cx="249238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BB2F48A0-CC25-4213-A395-3B209B951525}" type="datetime'''''''''''''''''''Aug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Aug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31B240F4-7013-43F1-85F7-743165B6A8F0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10567989" y="3372125"/>
            <a:ext cx="239713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21A0DBC3-7F8A-4B72-92F5-356D0A8293DC}" type="datetime'''''''''''''''''''''''''''''''S''''''''''''''''e''p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Sep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31CB748D-5099-4F6A-872D-C66C99C26F6F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10807700" y="3372125"/>
            <a:ext cx="247650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352334CF-C414-4A3B-AD16-20C957FF7172}" type="datetime'''''O''''''''''''''''''c''''''''t''''''''''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Oct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175D2D8A-E58A-4427-939E-40AC70AEE02B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11055350" y="3372125"/>
            <a:ext cx="241300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B25132B6-3D46-4036-AD18-833BEEBB64A0}" type="datetime'''''''''''''''''''N''''''''''''''o''v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Nov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EFC80C77-FE90-4ECB-9C38-D7081C998E7C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11296650" y="3372125"/>
            <a:ext cx="247650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BB19C280-BEC8-4722-B008-9B0B6E9C4F4D}" type="datetime'D''''e''''''''''''''''''''''''c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Dec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E1ABEEB-6EC0-49B8-8BB5-6EFCE20A4D17}"/>
              </a:ext>
            </a:extLst>
          </p:cNvPr>
          <p:cNvCxnSpPr/>
          <p:nvPr>
            <p:custDataLst>
              <p:tags r:id="rId13"/>
            </p:custDataLst>
          </p:nvPr>
        </p:nvCxnSpPr>
        <p:spPr bwMode="gray">
          <a:xfrm>
            <a:off x="8621713" y="3339470"/>
            <a:ext cx="2922588" cy="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616359E-6041-4CFE-810C-77A5C04D399F}"/>
              </a:ext>
            </a:extLst>
          </p:cNvPr>
          <p:cNvCxnSpPr/>
          <p:nvPr>
            <p:custDataLst>
              <p:tags r:id="rId14"/>
            </p:custDataLst>
          </p:nvPr>
        </p:nvCxnSpPr>
        <p:spPr bwMode="gray">
          <a:xfrm>
            <a:off x="9582150" y="3740153"/>
            <a:ext cx="0" cy="946150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C48328D-51C9-4E68-B7AE-C087861EBDE2}"/>
              </a:ext>
            </a:extLst>
          </p:cNvPr>
          <p:cNvCxnSpPr/>
          <p:nvPr>
            <p:custDataLst>
              <p:tags r:id="rId15"/>
            </p:custDataLst>
          </p:nvPr>
        </p:nvCxnSpPr>
        <p:spPr bwMode="gray">
          <a:xfrm>
            <a:off x="9094788" y="3707496"/>
            <a:ext cx="0" cy="946150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4ADACED-2A66-4445-94E9-23409CD6596F}"/>
              </a:ext>
            </a:extLst>
          </p:cNvPr>
          <p:cNvCxnSpPr/>
          <p:nvPr>
            <p:custDataLst>
              <p:tags r:id="rId16"/>
            </p:custDataLst>
          </p:nvPr>
        </p:nvCxnSpPr>
        <p:spPr bwMode="gray">
          <a:xfrm>
            <a:off x="11055350" y="3772811"/>
            <a:ext cx="0" cy="946150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242260-3D6F-440A-B7F1-C1AFF65119BE}"/>
              </a:ext>
            </a:extLst>
          </p:cNvPr>
          <p:cNvCxnSpPr/>
          <p:nvPr>
            <p:custDataLst>
              <p:tags r:id="rId17"/>
            </p:custDataLst>
          </p:nvPr>
        </p:nvCxnSpPr>
        <p:spPr bwMode="gray">
          <a:xfrm>
            <a:off x="11296650" y="3783699"/>
            <a:ext cx="0" cy="946150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8D8147A-B361-4080-A89B-73DBE927693D}"/>
              </a:ext>
            </a:extLst>
          </p:cNvPr>
          <p:cNvCxnSpPr/>
          <p:nvPr>
            <p:custDataLst>
              <p:tags r:id="rId18"/>
            </p:custDataLst>
          </p:nvPr>
        </p:nvCxnSpPr>
        <p:spPr bwMode="gray">
          <a:xfrm>
            <a:off x="8903608" y="3707497"/>
            <a:ext cx="0" cy="94615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786BD4A-77E2-4B6A-B443-5B03C8A697F8}"/>
              </a:ext>
            </a:extLst>
          </p:cNvPr>
          <p:cNvCxnSpPr/>
          <p:nvPr>
            <p:custDataLst>
              <p:tags r:id="rId19"/>
            </p:custDataLst>
          </p:nvPr>
        </p:nvCxnSpPr>
        <p:spPr bwMode="gray">
          <a:xfrm>
            <a:off x="10567988" y="3740154"/>
            <a:ext cx="0" cy="946150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A1C66C1-DFA3-4A70-9FCB-0A76D168ADA5}"/>
              </a:ext>
            </a:extLst>
          </p:cNvPr>
          <p:cNvCxnSpPr/>
          <p:nvPr>
            <p:custDataLst>
              <p:tags r:id="rId20"/>
            </p:custDataLst>
          </p:nvPr>
        </p:nvCxnSpPr>
        <p:spPr bwMode="gray">
          <a:xfrm>
            <a:off x="10071100" y="3740157"/>
            <a:ext cx="0" cy="946150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004266-4E0A-415C-A662-CC0F911639DD}"/>
              </a:ext>
            </a:extLst>
          </p:cNvPr>
          <p:cNvCxnSpPr/>
          <p:nvPr>
            <p:custDataLst>
              <p:tags r:id="rId21"/>
            </p:custDataLst>
          </p:nvPr>
        </p:nvCxnSpPr>
        <p:spPr bwMode="gray">
          <a:xfrm>
            <a:off x="9342438" y="3718385"/>
            <a:ext cx="0" cy="94615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AED0633-28B4-4CA1-B1C8-1FAC02BBCD0A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>
            <a:off x="9831388" y="3729273"/>
            <a:ext cx="0" cy="94615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D5C1085-52F2-4331-8DD3-2A0763437F9C}"/>
              </a:ext>
            </a:extLst>
          </p:cNvPr>
          <p:cNvCxnSpPr/>
          <p:nvPr>
            <p:custDataLst>
              <p:tags r:id="rId23"/>
            </p:custDataLst>
          </p:nvPr>
        </p:nvCxnSpPr>
        <p:spPr bwMode="gray">
          <a:xfrm>
            <a:off x="10318750" y="3718382"/>
            <a:ext cx="0" cy="94615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4BDB236-88E1-41E1-B107-F11B7D0E0C14}"/>
              </a:ext>
            </a:extLst>
          </p:cNvPr>
          <p:cNvCxnSpPr/>
          <p:nvPr>
            <p:custDataLst>
              <p:tags r:id="rId24"/>
            </p:custDataLst>
          </p:nvPr>
        </p:nvCxnSpPr>
        <p:spPr bwMode="gray">
          <a:xfrm>
            <a:off x="10807700" y="3740156"/>
            <a:ext cx="0" cy="946150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15267F-2155-478B-99B6-F42232B8220F}"/>
              </a:ext>
            </a:extLst>
          </p:cNvPr>
          <p:cNvCxnSpPr/>
          <p:nvPr>
            <p:custDataLst>
              <p:tags r:id="rId25"/>
            </p:custDataLst>
          </p:nvPr>
        </p:nvCxnSpPr>
        <p:spPr bwMode="gray">
          <a:xfrm>
            <a:off x="6345936" y="3639733"/>
            <a:ext cx="519112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2CD48E05-2716-4A81-9BFE-7643A8459488}"/>
              </a:ext>
            </a:extLst>
          </p:cNvPr>
          <p:cNvSpPr/>
          <p:nvPr>
            <p:custDataLst>
              <p:tags r:id="rId26"/>
            </p:custDataLst>
          </p:nvPr>
        </p:nvSpPr>
        <p:spPr bwMode="gray">
          <a:xfrm>
            <a:off x="9458241" y="4102486"/>
            <a:ext cx="762169" cy="104184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F10C4A9-6441-47E2-B2F5-BFCB632B678F}"/>
              </a:ext>
            </a:extLst>
          </p:cNvPr>
          <p:cNvSpPr/>
          <p:nvPr>
            <p:custDataLst>
              <p:tags r:id="rId27"/>
            </p:custDataLst>
          </p:nvPr>
        </p:nvSpPr>
        <p:spPr bwMode="gray">
          <a:xfrm>
            <a:off x="10829387" y="4598411"/>
            <a:ext cx="639156" cy="114950"/>
          </a:xfrm>
          <a:prstGeom prst="rect">
            <a:avLst/>
          </a:prstGeom>
          <a:solidFill>
            <a:srgbClr val="FBCE07"/>
          </a:solidFill>
          <a:ln w="9525" algn="ctr">
            <a:solidFill>
              <a:srgbClr val="FBCE0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08699DA7-AD20-4D21-8123-C209E1315CB5}"/>
              </a:ext>
            </a:extLst>
          </p:cNvPr>
          <p:cNvSpPr/>
          <p:nvPr>
            <p:custDataLst>
              <p:tags r:id="rId28"/>
            </p:custDataLst>
          </p:nvPr>
        </p:nvSpPr>
        <p:spPr bwMode="gray">
          <a:xfrm>
            <a:off x="10143862" y="4056606"/>
            <a:ext cx="152400" cy="152400"/>
          </a:xfrm>
          <a:prstGeom prst="triangle">
            <a:avLst/>
          </a:prstGeom>
          <a:solidFill>
            <a:srgbClr val="C41300"/>
          </a:solidFill>
          <a:ln w="9525" cap="rnd" cmpd="sng" algn="ctr">
            <a:solidFill>
              <a:srgbClr val="C41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8" name="Text Placeholder 2">
            <a:extLst>
              <a:ext uri="{FF2B5EF4-FFF2-40B4-BE49-F238E27FC236}">
                <a16:creationId xmlns:a16="http://schemas.microsoft.com/office/drawing/2014/main" id="{3401CEAF-C0A1-41AD-95D6-903B7A6C8438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6374947" y="3902983"/>
            <a:ext cx="901700" cy="152400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  <a:sym typeface="Futura Medium" panose="020B0502020204020303" pitchFamily="34" charset="0"/>
              </a:rPr>
              <a:t>Competence assessment and validation FW</a:t>
            </a:r>
          </a:p>
        </p:txBody>
      </p:sp>
      <p:sp>
        <p:nvSpPr>
          <p:cNvPr id="99" name="Text Placeholder 2">
            <a:extLst>
              <a:ext uri="{FF2B5EF4-FFF2-40B4-BE49-F238E27FC236}">
                <a16:creationId xmlns:a16="http://schemas.microsoft.com/office/drawing/2014/main" id="{1CAF8D61-23E5-4B36-87E4-5523C4EF045E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6374947" y="3697743"/>
            <a:ext cx="877888" cy="152400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  <a:sym typeface="Futura Medium" panose="020B0502020204020303" pitchFamily="34" charset="0"/>
              </a:rPr>
              <a:t>Completion of the competence matrix</a:t>
            </a:r>
          </a:p>
        </p:txBody>
      </p:sp>
      <p:sp>
        <p:nvSpPr>
          <p:cNvPr id="102" name="Text Placeholder 2">
            <a:extLst>
              <a:ext uri="{FF2B5EF4-FFF2-40B4-BE49-F238E27FC236}">
                <a16:creationId xmlns:a16="http://schemas.microsoft.com/office/drawing/2014/main" id="{EB0A6F35-2276-4AE4-8B39-1DA5F52E9EEF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9975845" y="4522037"/>
            <a:ext cx="73025" cy="1524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103" name="Text Placeholder 2">
            <a:extLst>
              <a:ext uri="{FF2B5EF4-FFF2-40B4-BE49-F238E27FC236}">
                <a16:creationId xmlns:a16="http://schemas.microsoft.com/office/drawing/2014/main" id="{4F152F57-B948-46C3-BCC0-3486C91E5870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6372311" y="4580390"/>
            <a:ext cx="1195687" cy="206799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  <a:sym typeface="Futura Medium" panose="020B0502020204020303" pitchFamily="34" charset="0"/>
              </a:rPr>
              <a:t>Measurement of Intent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29AA9393-9738-4795-8DD5-B82A3C9AE044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6445251" y="3210530"/>
            <a:ext cx="463550" cy="182563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C7BCE910-F840-4825-B407-D8401EA1BA0D}" type="datetime'A''''''c''t''''''''''i''''v''''''''''''i''t''''''''y'''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Activity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BC7ABFC-4693-4ABF-90AE-61115476F6FD}"/>
              </a:ext>
            </a:extLst>
          </p:cNvPr>
          <p:cNvSpPr/>
          <p:nvPr>
            <p:custDataLst>
              <p:tags r:id="rId34"/>
            </p:custDataLst>
          </p:nvPr>
        </p:nvSpPr>
        <p:spPr bwMode="gray">
          <a:xfrm>
            <a:off x="9310120" y="3918226"/>
            <a:ext cx="768919" cy="9685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10CD4179-0BBD-4FCA-AE2C-DB786D05CD13}"/>
              </a:ext>
            </a:extLst>
          </p:cNvPr>
          <p:cNvSpPr/>
          <p:nvPr>
            <p:custDataLst>
              <p:tags r:id="rId35"/>
            </p:custDataLst>
          </p:nvPr>
        </p:nvSpPr>
        <p:spPr bwMode="gray">
          <a:xfrm>
            <a:off x="10021244" y="3874686"/>
            <a:ext cx="117489" cy="152397"/>
          </a:xfrm>
          <a:prstGeom prst="triangle">
            <a:avLst/>
          </a:prstGeom>
          <a:solidFill>
            <a:srgbClr val="C41300"/>
          </a:solidFill>
          <a:ln w="9525" cap="rnd" cmpd="sng" algn="ctr">
            <a:solidFill>
              <a:srgbClr val="C41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F0EB449-D19E-489F-A776-FFB46F6D719E}"/>
              </a:ext>
            </a:extLst>
          </p:cNvPr>
          <p:cNvSpPr/>
          <p:nvPr/>
        </p:nvSpPr>
        <p:spPr>
          <a:xfrm>
            <a:off x="6345936" y="5011172"/>
            <a:ext cx="192024" cy="23328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ellMedium"/>
              <a:ea typeface="+mn-ea"/>
              <a:cs typeface="+mn-cs"/>
            </a:endParaRPr>
          </a:p>
        </p:txBody>
      </p: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603B76AC-04FD-48D5-9918-9FC2F51232F3}"/>
              </a:ext>
            </a:extLst>
          </p:cNvPr>
          <p:cNvSpPr/>
          <p:nvPr/>
        </p:nvSpPr>
        <p:spPr>
          <a:xfrm>
            <a:off x="6330969" y="5710061"/>
            <a:ext cx="192024" cy="233284"/>
          </a:xfrm>
          <a:prstGeom prst="flowChartConnec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ellMedium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2AB288D-690A-4729-92F9-4466B73F03B1}"/>
              </a:ext>
            </a:extLst>
          </p:cNvPr>
          <p:cNvSpPr/>
          <p:nvPr/>
        </p:nvSpPr>
        <p:spPr>
          <a:xfrm>
            <a:off x="438269" y="1596687"/>
            <a:ext cx="2893985" cy="10703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E6F7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Times New Roman" panose="02020603050405020304" pitchFamily="18" charset="0"/>
                <a:cs typeface="+mn-cs"/>
              </a:rPr>
              <a:t>Case for Change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</a:rPr>
              <a:t>Perceived lack of expert SE support by the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</a:rPr>
              <a:t>LoBs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</a:rPr>
              <a:t>. (Blockers not Enablers).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Times New Roman" panose="02020603050405020304" pitchFamily="18" charset="0"/>
                <a:cs typeface="+mn-cs"/>
              </a:rPr>
              <a:t>SE team Self-Assessment – Gap to potential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</a:rPr>
            </a:b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100000"/>
                </a:srgbClr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EF2783-762A-481E-B2A4-3DF676D80F36}"/>
              </a:ext>
            </a:extLst>
          </p:cNvPr>
          <p:cNvSpPr/>
          <p:nvPr/>
        </p:nvSpPr>
        <p:spPr>
          <a:xfrm>
            <a:off x="3210013" y="2737596"/>
            <a:ext cx="3027502" cy="214297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E6F7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Times New Roman" panose="02020603050405020304" pitchFamily="18" charset="0"/>
                <a:cs typeface="+mn-cs"/>
              </a:rPr>
              <a:t>KPIs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</a:rPr>
              <a:t>70 % completion of SE staff competence matrix self-assessment and gaps identification through structured assessment process by end Nov. 2021.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</a:rPr>
              <a:t>70 % established SE Staff gaps implementation plan by Q1 2022.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</a:rPr>
              <a:t>20% SE  Staff competence gap closure Q4 2022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</a:rPr>
              <a:t>Competence/upskilling passport for 100% of SE personnel by end 2021</a:t>
            </a:r>
          </a:p>
        </p:txBody>
      </p: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32A249CB-E979-46C6-8BC2-93D497D62D30}"/>
              </a:ext>
            </a:extLst>
          </p:cNvPr>
          <p:cNvSpPr/>
          <p:nvPr>
            <p:custDataLst>
              <p:tags r:id="rId36"/>
            </p:custDataLst>
          </p:nvPr>
        </p:nvSpPr>
        <p:spPr bwMode="gray">
          <a:xfrm>
            <a:off x="11447040" y="4563232"/>
            <a:ext cx="152400" cy="152400"/>
          </a:xfrm>
          <a:prstGeom prst="triangle">
            <a:avLst/>
          </a:prstGeom>
          <a:solidFill>
            <a:srgbClr val="C41300"/>
          </a:solidFill>
          <a:ln w="9525" cap="rnd" cmpd="sng" algn="ctr">
            <a:solidFill>
              <a:srgbClr val="C41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B221397-B567-4E62-9559-74F545E6F19D}"/>
              </a:ext>
            </a:extLst>
          </p:cNvPr>
          <p:cNvSpPr/>
          <p:nvPr/>
        </p:nvSpPr>
        <p:spPr>
          <a:xfrm>
            <a:off x="3355699" y="1596687"/>
            <a:ext cx="2893985" cy="107031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E6F7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Times New Roman" panose="02020603050405020304" pitchFamily="18" charset="0"/>
                <a:cs typeface="+mn-cs"/>
              </a:rPr>
              <a:t>Enabler description: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</a:rPr>
              <a:t>Focused and structured upskilling of SE team to develop highly competent and motivated individuals delivering quality support to the business.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</a:rPr>
            </a:b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100000"/>
                </a:srgbClr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89F8212-AAD3-4107-95CC-5ED393E3F81A}"/>
              </a:ext>
            </a:extLst>
          </p:cNvPr>
          <p:cNvCxnSpPr/>
          <p:nvPr>
            <p:custDataLst>
              <p:tags r:id="rId37"/>
            </p:custDataLst>
          </p:nvPr>
        </p:nvCxnSpPr>
        <p:spPr bwMode="gray">
          <a:xfrm>
            <a:off x="11492594" y="3783695"/>
            <a:ext cx="0" cy="946150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3ECA9B56-A750-4400-B3F9-C21C36F64B46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6374015" y="4369981"/>
            <a:ext cx="1022350" cy="152400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  <a:sym typeface="Futura Medium" panose="020B0502020204020303" pitchFamily="34" charset="0"/>
              </a:rPr>
              <a:t>Deliver Competence passport system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37475704-F4C3-4C86-95AA-6B73DB0FAB6B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6385792" y="4109800"/>
            <a:ext cx="1195687" cy="206799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  <a:sym typeface="Futura Medium" panose="020B0502020204020303" pitchFamily="34" charset="0"/>
              </a:rPr>
              <a:t>Staircase for SE Staff development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6CA31C7-DBD2-4AC0-8B52-46EA59E4AFB3}"/>
              </a:ext>
            </a:extLst>
          </p:cNvPr>
          <p:cNvSpPr/>
          <p:nvPr>
            <p:custDataLst>
              <p:tags r:id="rId40"/>
            </p:custDataLst>
          </p:nvPr>
        </p:nvSpPr>
        <p:spPr bwMode="gray">
          <a:xfrm>
            <a:off x="10833669" y="3685665"/>
            <a:ext cx="445028" cy="106069"/>
          </a:xfrm>
          <a:prstGeom prst="rect">
            <a:avLst/>
          </a:prstGeom>
          <a:solidFill>
            <a:srgbClr val="FBCE07"/>
          </a:solidFill>
          <a:ln w="9525" algn="ctr">
            <a:solidFill>
              <a:srgbClr val="FBCE0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EF75FCC5-6EA1-4365-B7F3-28326F6947AD}"/>
              </a:ext>
            </a:extLst>
          </p:cNvPr>
          <p:cNvSpPr/>
          <p:nvPr>
            <p:custDataLst>
              <p:tags r:id="rId41"/>
            </p:custDataLst>
          </p:nvPr>
        </p:nvSpPr>
        <p:spPr bwMode="gray">
          <a:xfrm>
            <a:off x="11250470" y="3677028"/>
            <a:ext cx="118482" cy="119063"/>
          </a:xfrm>
          <a:prstGeom prst="triangle">
            <a:avLst/>
          </a:prstGeom>
          <a:solidFill>
            <a:srgbClr val="C41300"/>
          </a:solidFill>
          <a:ln w="9525" cap="rnd" cmpd="sng" algn="ctr">
            <a:solidFill>
              <a:srgbClr val="C41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E75335-52F7-49D6-AD96-6A5A352EA194}"/>
              </a:ext>
            </a:extLst>
          </p:cNvPr>
          <p:cNvSpPr/>
          <p:nvPr>
            <p:custDataLst>
              <p:tags r:id="rId42"/>
            </p:custDataLst>
          </p:nvPr>
        </p:nvSpPr>
        <p:spPr bwMode="gray">
          <a:xfrm>
            <a:off x="10305829" y="4369981"/>
            <a:ext cx="1014861" cy="91848"/>
          </a:xfrm>
          <a:prstGeom prst="rect">
            <a:avLst/>
          </a:prstGeom>
          <a:solidFill>
            <a:srgbClr val="FBCE07"/>
          </a:solidFill>
          <a:ln w="9525" algn="ctr">
            <a:solidFill>
              <a:srgbClr val="FBCE0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0B25F53E-E4B6-4A68-98AF-B2A5897D419A}"/>
              </a:ext>
            </a:extLst>
          </p:cNvPr>
          <p:cNvSpPr/>
          <p:nvPr>
            <p:custDataLst>
              <p:tags r:id="rId43"/>
            </p:custDataLst>
          </p:nvPr>
        </p:nvSpPr>
        <p:spPr bwMode="gray">
          <a:xfrm>
            <a:off x="11235247" y="4351701"/>
            <a:ext cx="152400" cy="152400"/>
          </a:xfrm>
          <a:prstGeom prst="triangle">
            <a:avLst/>
          </a:prstGeom>
          <a:solidFill>
            <a:srgbClr val="C41300"/>
          </a:solidFill>
          <a:ln w="9525" cap="rnd" cmpd="sng" algn="ctr">
            <a:solidFill>
              <a:srgbClr val="C413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43826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gB03ZsVOeVUoN1jroV_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eHex5AP8xRCk0aCyNXT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KBuSUh1VR_hh0cSk6Yw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PhnzjDOQacHjmmyVQxF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1qLK1xFvLaX_MYNG8Dg2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0T6aHpfh5MO8ras0zsR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8oWOWWsZQ1gy_9lnWsp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3FP3jP7MMX3261L3XMix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McC_CvedaYBG2XIeA9w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PVvjjD0J.XWR9lxj57_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FIkO7LAFpj_s4f1KN_wB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_AliqY36KhVzTmt.0ka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GyXRKqVGeE6kJFEp1sF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bCwGPIvdqvpD4.9r3eU2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BWiW2NebzV0kqDRyh79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jFIPxwilAmZ2IQISZks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8QpLTivwDBiaxkNZtCRn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G6E6toCwPOPxm_iImNwB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LaoVqEYiyz3hA0D3gwN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CexzG48qo4o0qmTmerj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BsHLdRFjNoK7GJStGL0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8bZCd_dZI2Wy3X1b4Lni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Xto8Drkj9NRPefJ4dEm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XlHqOQAgJmYGPT1tMFN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msXCmb18yPiGS42sBtv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8t0bDOCN4VZ3gJNSVbb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hs5EPP6a9fL.UMvKIW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LaoVqEYiyz3hA0D3gwN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cp7SPBmGSS.da9hBgNS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g08s_eU3ihTru6xvUSio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McC_CvedaYBG2XIeA9w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GbzsiWvIhsSObSzIYTAp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38t0bDOCN4VZ3gJNSVbb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6K6R05AQlpwpeaJ7pgcE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CexzG48qo4o0qmTmerj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cp7SPBmGSS.da9hBgNS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CexzG48qo4o0qmTmerj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BsHLdRFjNoK7GJStGL0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7DYPQWLjJ9oPltbqjwFR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1XjrvaOFoEjLjUOGw8as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3QWY892L3uEbK_ixH5Kw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q4lvXdKcQAd1.d8ufiX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WLxnla5m4iNL.h9C_70g"/>
</p:tagLst>
</file>

<file path=ppt/theme/theme1.xml><?xml version="1.0" encoding="utf-8"?>
<a:theme xmlns:a="http://schemas.openxmlformats.org/drawingml/2006/main" name="9_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.potx" id="{F99105CB-A4F5-413F-A47E-DB01C9EA953F}" vid="{8469B93A-448D-4F50-A8E8-884986DC6B4E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42F712D89E8A48A0DA45F04E32355A" ma:contentTypeVersion="13" ma:contentTypeDescription="Create a new document." ma:contentTypeScope="" ma:versionID="2414bb392c452b3bd79ef815f764f815">
  <xsd:schema xmlns:xsd="http://www.w3.org/2001/XMLSchema" xmlns:xs="http://www.w3.org/2001/XMLSchema" xmlns:p="http://schemas.microsoft.com/office/2006/metadata/properties" xmlns:ns3="d0cd07ae-b0c6-4b29-b300-a740d33cad38" xmlns:ns4="4c1f852e-fa2d-4545-a8c1-870422cf9606" targetNamespace="http://schemas.microsoft.com/office/2006/metadata/properties" ma:root="true" ma:fieldsID="bc11301cdf7e78b72b7bbcbec19c6cd7" ns3:_="" ns4:_="">
    <xsd:import namespace="d0cd07ae-b0c6-4b29-b300-a740d33cad38"/>
    <xsd:import namespace="4c1f852e-fa2d-4545-a8c1-870422cf960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d07ae-b0c6-4b29-b300-a740d33ca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1f852e-fa2d-4545-a8c1-870422cf960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D000DE-6AD4-43FB-9388-9D8920EF04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cd07ae-b0c6-4b29-b300-a740d33cad38"/>
    <ds:schemaRef ds:uri="4c1f852e-fa2d-4545-a8c1-870422cf96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B706FA-A116-421E-9C26-1D34248BE7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6C273E-03CF-40FA-8BB2-4A13A0D3C43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V3_Template_Widescreen_06July2016</Template>
  <TotalTime>2061</TotalTime>
  <Words>368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ShellMedium</vt:lpstr>
      <vt:lpstr>ShellBold</vt:lpstr>
      <vt:lpstr>Wingdings</vt:lpstr>
      <vt:lpstr>Arial</vt:lpstr>
      <vt:lpstr>Futura Medium</vt:lpstr>
      <vt:lpstr>9_Shell layouts with footer</vt:lpstr>
      <vt:lpstr>Competence Development| Enabler charter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IDADA Oyema</dc:creator>
  <cp:lastModifiedBy>Odiase, Kevin E SPDC-UPC/G/SC</cp:lastModifiedBy>
  <cp:revision>97</cp:revision>
  <cp:lastPrinted>2017-08-01T07:26:17Z</cp:lastPrinted>
  <dcterms:created xsi:type="dcterms:W3CDTF">2016-07-19T06:42:00Z</dcterms:created>
  <dcterms:modified xsi:type="dcterms:W3CDTF">2021-08-03T10:05:23Z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0x010100ED42F712D89E8A48A0DA45F04E32355A</vt:lpwstr>
  </property>
</Properties>
</file>