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7F_D3BF3A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3" r:id="rId2"/>
  </p:sldIdLst>
  <p:sldSz cx="12192000" cy="6858000"/>
  <p:notesSz cx="6797675" cy="9926638"/>
  <p:embeddedFontLst>
    <p:embeddedFont>
      <p:font typeface="Futura Bold" panose="020B0604020202020204" charset="2"/>
      <p:regular r:id="rId5"/>
      <p:boldItalic r:id="rId6"/>
    </p:embeddedFont>
    <p:embeddedFont>
      <p:font typeface="Futura Medium" panose="00000800000000000000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379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73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8/10/relationships/authors" Target="author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omments/modernComment_17F_D3BF3A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1760E0-7E7A-42E9-8B1F-388E94A564A6}" authorId="{00000000-0000-0000-0000-000000000000}" created="2023-02-20T09:44:11.37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2524875" sldId="383"/>
      <ac:graphicFrameMk id="14" creationId="{69525C69-C82A-4653-99F0-BDE74C44705C}"/>
    </ac:deMkLst>
    <p188:txBody>
      <a:bodyPr/>
      <a:lstStyle/>
      <a:p>
        <a:r>
          <a:rPr lang="en-US"/>
          <a:t>Update team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20/02/2023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20/02/2023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MTO – Manage Threats and Opportunities</a:t>
            </a:r>
          </a:p>
          <a:p>
            <a:r>
              <a:rPr lang="en-US" dirty="0"/>
              <a:t>FSR - Facility Status Reporting (Production Portfolio)</a:t>
            </a:r>
          </a:p>
          <a:p>
            <a:r>
              <a:rPr lang="en-US" dirty="0"/>
              <a:t>WRFM – Wells, Reservoirs and Facility Management</a:t>
            </a:r>
          </a:p>
          <a:p>
            <a:r>
              <a:rPr lang="en-US" dirty="0"/>
              <a:t>MRTA – Maintenance, Reliability, and Turnarounds</a:t>
            </a:r>
          </a:p>
          <a:p>
            <a:r>
              <a:rPr lang="en-US" dirty="0"/>
              <a:t>FCF – Free Cash Flow</a:t>
            </a:r>
          </a:p>
          <a:p>
            <a:r>
              <a:rPr lang="en-US" dirty="0"/>
              <a:t>IVD – Integrated Value Delivery</a:t>
            </a:r>
          </a:p>
          <a:p>
            <a:r>
              <a:rPr lang="en-US" dirty="0"/>
              <a:t>EC – Energy Components</a:t>
            </a:r>
          </a:p>
          <a:p>
            <a:r>
              <a:rPr lang="en-US" dirty="0"/>
              <a:t>PU – Production Unit</a:t>
            </a:r>
          </a:p>
          <a:p>
            <a:r>
              <a:rPr lang="en-US" dirty="0"/>
              <a:t>MEC – Manage Equipment Care</a:t>
            </a:r>
          </a:p>
          <a:p>
            <a:r>
              <a:rPr lang="en-US" dirty="0"/>
              <a:t>KPI – Key Performance Indicators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09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18,70866,264,5669,509,3857,40,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22E9B7C7-DD7B-47B9-8AA9-50143E476E8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C1ACDA06-8A84-41D1-919B-70600707FB4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5" name="Text Box 11" descr="&lt;COMPANY_NAME&gt;{18,70866,264,5669,509,3857,40,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95E3FB2B-4BBF-4D49-929B-58B5B90704B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1CCFF430-71FB-4289-8C88-5222537DBD6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1B50617-3D15-4F5D-94FD-B939D9FFE47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27" name="Text Box 11" descr="&lt;COMPANY_NAME&gt;{18,70866,264,5669,509,3857,40,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{18,70866,264,5669,509,3857,40,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B2373258-B1C8-4A84-ADD1-4970B66449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{18,70866,264,5669,508,875,59,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5587DBE1-2383-4A9D-ABB9-2F26E26D48A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,70866,264,5669,508,875,59,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EBCB1C9F-380C-41B1-9475-2B4FC7DFF1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A3770E74-A040-4B56-B67F-79A93110216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9057866A-6EDE-44B6-B414-476FDCC87DE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FAC4642C-B297-48BD-94E5-1E11E53C066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D2323E8-305E-4E8A-AED5-9E116A73739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98D694E-1485-4E93-BF6F-CE629E6A3E0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F_D3BF3A4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hell2.service-now.com/nav_to.do?uri=%2F$pmview.do%3Fsysparm_view%3Ddetails%26sysparm_projid%3D13cec40947cfd9d057df5ffbd36d435b%26sysparm_class_name%3Dpm_project%26sysparm_entity%3Dproject" TargetMode="External"/><Relationship Id="rId5" Type="http://schemas.openxmlformats.org/officeDocument/2006/relationships/hyperlink" Target="https://shell2.service-now.com/dmn_demand.do?sys_id=cdfaad4197e61d14ef3db1e3f153af36&amp;sysparm_record_target=dmn_demand&amp;sysparm_record_row=2&amp;sysparm_record_rows=4&amp;sysparm_record_list=opened_byDYNAMIC90d1921e5f510100a9ad2572f2b477fe%5EORcollaboratorsDYNAMIC90d1921e5f510100a9ad2572f2b477fe%5EORDERBYnumber%5EORDERBYsys_id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E2DE39E4-3683-4099-B63C-38AD6281E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550279"/>
              </p:ext>
            </p:extLst>
          </p:nvPr>
        </p:nvGraphicFramePr>
        <p:xfrm>
          <a:off x="3966188" y="622627"/>
          <a:ext cx="4067685" cy="6173514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4067685">
                  <a:extLst>
                    <a:ext uri="{9D8B030D-6E8A-4147-A177-3AD203B41FA5}">
                      <a16:colId xmlns:a16="http://schemas.microsoft.com/office/drawing/2014/main" val="2690507388"/>
                    </a:ext>
                  </a:extLst>
                </a:gridCol>
              </a:tblGrid>
              <a:tr h="25830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endParaRPr lang="x-none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95931"/>
                  </a:ext>
                </a:extLst>
              </a:tr>
              <a:tr h="2137539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In-Scope: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 Riskpoynt for </a:t>
                      </a:r>
                      <a:r>
                        <a:rPr lang="en-US" sz="9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Gbaran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/Soku Technical Activities on a separate  instance for SPDC on a locally hosted Cloud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training and reference materials to end-users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Fulfil all compliance requirements (IRM and Supportability)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Acceptance Tests and sign-off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Transition to operate phase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 of scope 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Non-Technical risks are not in scope for the deployment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SPDC Assets</a:t>
                      </a:r>
                      <a:endParaRPr lang="en-GB" sz="9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96783"/>
                  </a:ext>
                </a:extLst>
              </a:tr>
              <a:tr h="25830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x-none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33328"/>
                  </a:ext>
                </a:extLst>
              </a:tr>
              <a:tr h="1097785">
                <a:tc>
                  <a:txBody>
                    <a:bodyPr/>
                    <a:lstStyle/>
                    <a:p>
                      <a:pPr marL="115888" indent="-115888" algn="l" defTabSz="121917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Approved business requirements &amp; acceptance criteria</a:t>
                      </a:r>
                    </a:p>
                    <a:p>
                      <a:pPr marL="115888" indent="-115888" algn="l" defTabSz="121917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and stable 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implementation of Riskpoynt for Gbaran/Soku Operations </a:t>
                      </a:r>
                    </a:p>
                    <a:p>
                      <a:pPr marL="115888" indent="-115888" algn="l" defTabSz="121917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 identified Gbaran/Soku Business users to be competent in usage of solution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Mandatory PDF 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871"/>
                  </a:ext>
                </a:extLst>
              </a:tr>
              <a:tr h="258302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COSTS</a:t>
                      </a:r>
                      <a:endParaRPr lang="x-none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11852"/>
                  </a:ext>
                </a:extLst>
              </a:tr>
              <a:tr h="216328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34718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8083B946-E02E-4605-84C9-9217A210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157908"/>
            <a:ext cx="6664960" cy="417457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Riskpoynt deployment to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Gbaran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/Soku</a:t>
            </a:r>
            <a:endParaRPr lang="en-GB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7F0CE-4D7B-4212-BC69-0F2875BE7D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877056" y="6055960"/>
            <a:ext cx="4435312" cy="237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960E69-71EA-4B9A-9598-3CEB828195E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58" y="71249"/>
            <a:ext cx="2362200" cy="4398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CE21A74A-9113-498A-A095-6D108CDFF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220175"/>
              </p:ext>
            </p:extLst>
          </p:nvPr>
        </p:nvGraphicFramePr>
        <p:xfrm>
          <a:off x="221447" y="629985"/>
          <a:ext cx="3644483" cy="6166156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644483">
                  <a:extLst>
                    <a:ext uri="{9D8B030D-6E8A-4147-A177-3AD203B41FA5}">
                      <a16:colId xmlns:a16="http://schemas.microsoft.com/office/drawing/2014/main" val="2690507388"/>
                    </a:ext>
                  </a:extLst>
                </a:gridCol>
              </a:tblGrid>
              <a:tr h="25285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x-none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95931"/>
                  </a:ext>
                </a:extLst>
              </a:tr>
              <a:tr h="2477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Cumulative Risk </a:t>
                      </a:r>
                      <a:r>
                        <a:rPr lang="en-US" sz="9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Visualisation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 (CRV) is a methodology that permits </a:t>
                      </a:r>
                      <a:r>
                        <a:rPr lang="en-US" sz="9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visualisation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 of all major safety risks to enable decision making for better asset management. This provides detailed </a:t>
                      </a:r>
                      <a:r>
                        <a:rPr lang="en-US" sz="9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visualisation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 of HSE risk areas which is achieved through real-time visualization of asset health for effective management of operational risks.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CRV removes manual efforts by providing an integrated platform to interface with other applications such as Facility Status Reporting (FSR) and SAP for SAP PM, CM and Notifications.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Riskpoynt is an approved group solution for Cumulative Risk Management for Production / Distribution Assets and a compliance tool for AMS  MEC standard requirement. It has been in use in Nigeria since 2020 when it was first deployed to Bonga. The Gbaran/Soku is the 4</a:t>
                      </a:r>
                      <a:r>
                        <a:rPr lang="en-US" sz="95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th</a:t>
                      </a:r>
                      <a:r>
                        <a:rPr lang="en-US" sz="9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 deployment of Riskpoynt in Nigeria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96783"/>
                  </a:ext>
                </a:extLst>
              </a:tr>
              <a:tr h="252852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endParaRPr lang="x-none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11852"/>
                  </a:ext>
                </a:extLst>
              </a:tr>
              <a:tr h="1544893"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charset="0"/>
                        </a:rPr>
                        <a:t>Provide an automated solution which provides real-time cumulative risk visualization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4718"/>
                  </a:ext>
                </a:extLst>
              </a:tr>
              <a:tr h="2394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91461"/>
                  </a:ext>
                </a:extLst>
              </a:tr>
              <a:tr h="1398558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3318"/>
                  </a:ext>
                </a:extLst>
              </a:tr>
            </a:tbl>
          </a:graphicData>
        </a:graphic>
      </p:graphicFrame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69525C69-C82A-4653-99F0-BDE74C447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254722"/>
              </p:ext>
            </p:extLst>
          </p:nvPr>
        </p:nvGraphicFramePr>
        <p:xfrm>
          <a:off x="8167658" y="1462540"/>
          <a:ext cx="3861626" cy="5381592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861626">
                  <a:extLst>
                    <a:ext uri="{9D8B030D-6E8A-4147-A177-3AD203B41FA5}">
                      <a16:colId xmlns:a16="http://schemas.microsoft.com/office/drawing/2014/main" val="2690507388"/>
                    </a:ext>
                  </a:extLst>
                </a:gridCol>
              </a:tblGrid>
              <a:tr h="250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LEVEL RISKS &amp; ASSUMPTIONS</a:t>
                      </a:r>
                      <a:endParaRPr lang="x-none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95931"/>
                  </a:ext>
                </a:extLst>
              </a:tr>
              <a:tr h="1420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dirty="0">
                          <a:latin typeface="+mn-lt"/>
                          <a:cs typeface="Arial" charset="0"/>
                        </a:rPr>
                        <a:t>The following are identified risks: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Delays resulting from infrastructure availability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cs typeface="Arial" charset="0"/>
                        </a:rPr>
                        <a:t>Unavailability of Business resources throughout project delivery and </a:t>
                      </a:r>
                      <a:r>
                        <a:rPr lang="en-US" sz="95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and</a:t>
                      </a:r>
                      <a:r>
                        <a:rPr lang="en-US" sz="95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 delays from conflicting resource priorities</a:t>
                      </a:r>
                      <a:endParaRPr lang="en-US" sz="950" dirty="0">
                        <a:latin typeface="+mn-lt"/>
                        <a:cs typeface="Arial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50" dirty="0">
                        <a:latin typeface="+mn-lt"/>
                        <a:cs typeface="Arial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dirty="0">
                          <a:latin typeface="+mn-lt"/>
                          <a:cs typeface="Arial" charset="0"/>
                        </a:rPr>
                        <a:t>The following are assumptions made: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Existing Riskpoynt FSR and SAP interfaces will be integrated seamlessly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additional integrations are in scope </a:t>
                      </a:r>
                      <a:endParaRPr lang="en-US" sz="950" dirty="0">
                        <a:latin typeface="+mn-lt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96783"/>
                  </a:ext>
                </a:extLst>
              </a:tr>
              <a:tr h="250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ACTIVITIES/TIMELINE</a:t>
                      </a:r>
                      <a:endParaRPr lang="x-none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33328"/>
                  </a:ext>
                </a:extLst>
              </a:tr>
              <a:tr h="1313352">
                <a:tc>
                  <a:txBody>
                    <a:bodyPr/>
                    <a:lstStyle/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Signoff Charter &amp; Project Kickoff                  Dec-2022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 Plan &amp; Assignments                       Dec-2022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Initiation &amp; Business Requirement   Jan-2022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Planning/FID                                Feb-2023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&amp; Configure Riskpoynt                        Mar-2023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Training  &amp; UAT	                                Apr-2023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Go Live/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AtD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Apr-2023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Hypercare/</a:t>
                      </a:r>
                      <a:r>
                        <a:rPr lang="en-GB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AtO</a:t>
                      </a: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May-2023</a:t>
                      </a:r>
                    </a:p>
                    <a:p>
                      <a:pPr marL="109728" marR="0" lvl="0" indent="-10972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Closeout	                                May-2023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871"/>
                  </a:ext>
                </a:extLst>
              </a:tr>
              <a:tr h="250464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TEAM/STAKEHOLDERS</a:t>
                      </a:r>
                      <a:endParaRPr lang="x-none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11852"/>
                  </a:ext>
                </a:extLst>
              </a:tr>
              <a:tr h="1835674"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Steering Committee: </a:t>
                      </a: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Trost Amos </a:t>
                      </a:r>
                      <a:r>
                        <a:rPr lang="en-GB" sz="9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(Business Sponsor); Kebin Ofori &amp; IDT Portfolio </a:t>
                      </a:r>
                      <a:r>
                        <a:rPr lang="en-GB" sz="90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Mgr</a:t>
                      </a:r>
                      <a:r>
                        <a:rPr lang="en-GB" sz="9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SEAD</a:t>
                      </a:r>
                      <a:endParaRPr lang="en-US" sz="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lvl="1" indent="-112713" algn="l" defTabSz="121917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4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8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Project Team:</a:t>
                      </a: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Ogbodu Oghenerume – Product owner</a:t>
                      </a:r>
                    </a:p>
                    <a:p>
                      <a:pPr marL="114300" marR="0" lvl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Muktar</a:t>
                      </a:r>
                      <a:r>
                        <a:rPr lang="en-GB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Sani- </a:t>
                      </a: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SME </a:t>
                      </a:r>
                      <a:endParaRPr lang="en-GB" sz="8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Durodola Oba – Business SME </a:t>
                      </a:r>
                    </a:p>
                    <a:p>
                      <a:pPr marL="114300" marR="0" lvl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Hanson Eno– Business SME (HSSE)</a:t>
                      </a:r>
                    </a:p>
                    <a:p>
                      <a:pPr marL="114300" marR="0" lvl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Taylor-Harry Tamunoemi - Business SME</a:t>
                      </a:r>
                      <a:endParaRPr lang="en-GB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Anban Sunderson – Global BA</a:t>
                      </a: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Toyin Ariyo – Nigeria</a:t>
                      </a:r>
                      <a:r>
                        <a:rPr lang="en-GB" sz="800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Support</a:t>
                      </a:r>
                      <a:r>
                        <a:rPr lang="en-US" sz="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Analyst</a:t>
                      </a: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Lapo</a:t>
                      </a: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Faturoti, Lokesh Venkata, Nnamdi Egeolu – SAP SMEs</a:t>
                      </a: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Ajay Karna – FSR SME </a:t>
                      </a:r>
                      <a:endParaRPr lang="en-GB" sz="8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Opeyemi Ladeji </a:t>
                      </a: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 Project Manager</a:t>
                      </a:r>
                    </a:p>
                    <a:p>
                      <a:pPr marL="114300" marR="0" indent="-11430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Ogbole Oghedegbe – Program </a:t>
                      </a:r>
                      <a:r>
                        <a:rPr lang="en-US" sz="80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Mgr</a:t>
                      </a:r>
                      <a:endParaRPr lang="en-US" sz="8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47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81992C-0C18-4A20-AFC8-8389BC58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72511"/>
              </p:ext>
            </p:extLst>
          </p:nvPr>
        </p:nvGraphicFramePr>
        <p:xfrm>
          <a:off x="8167658" y="622627"/>
          <a:ext cx="3861625" cy="83991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861625">
                  <a:extLst>
                    <a:ext uri="{9D8B030D-6E8A-4147-A177-3AD203B41FA5}">
                      <a16:colId xmlns:a16="http://schemas.microsoft.com/office/drawing/2014/main" val="1374802948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8728"/>
                  </a:ext>
                </a:extLst>
              </a:tr>
              <a:tr h="596073">
                <a:tc>
                  <a:txBody>
                    <a:bodyPr/>
                    <a:lstStyle/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Availability of Human resources  (Business) to deliver on project requirements (provide data and participate in testing)</a:t>
                      </a:r>
                    </a:p>
                    <a:p>
                      <a:pPr marL="115888" marR="0" lvl="0" indent="-11588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5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Budget is available as per issued CTR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538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8560C3-D76E-40A9-9D14-39AD8DDE8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70177"/>
              </p:ext>
            </p:extLst>
          </p:nvPr>
        </p:nvGraphicFramePr>
        <p:xfrm>
          <a:off x="4057694" y="4708411"/>
          <a:ext cx="3884671" cy="178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19">
                  <a:extLst>
                    <a:ext uri="{9D8B030D-6E8A-4147-A177-3AD203B41FA5}">
                      <a16:colId xmlns:a16="http://schemas.microsoft.com/office/drawing/2014/main" val="3665797128"/>
                    </a:ext>
                  </a:extLst>
                </a:gridCol>
                <a:gridCol w="2569551">
                  <a:extLst>
                    <a:ext uri="{9D8B030D-6E8A-4147-A177-3AD203B41FA5}">
                      <a16:colId xmlns:a16="http://schemas.microsoft.com/office/drawing/2014/main" val="3094694057"/>
                    </a:ext>
                  </a:extLst>
                </a:gridCol>
                <a:gridCol w="942501">
                  <a:extLst>
                    <a:ext uri="{9D8B030D-6E8A-4147-A177-3AD203B41FA5}">
                      <a16:colId xmlns:a16="http://schemas.microsoft.com/office/drawing/2014/main" val="253386623"/>
                    </a:ext>
                  </a:extLst>
                </a:gridCol>
              </a:tblGrid>
              <a:tr h="232535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Activity Detail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Cost ($)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0066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169265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Deployment of existing integrations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21067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Additional Instance hosting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751439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hosting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017765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405653"/>
                  </a:ext>
                </a:extLst>
              </a:tr>
              <a:tr h="256471">
                <a:tc>
                  <a:txBody>
                    <a:bodyPr/>
                    <a:lstStyle/>
                    <a:p>
                      <a:endParaRPr lang="en-GB" sz="9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5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GB" sz="95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5884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C750A6-C75B-4CC9-9756-DB0F113CA9B8}"/>
              </a:ext>
            </a:extLst>
          </p:cNvPr>
          <p:cNvSpPr txBox="1"/>
          <p:nvPr/>
        </p:nvSpPr>
        <p:spPr bwMode="auto">
          <a:xfrm>
            <a:off x="10697663" y="159592"/>
            <a:ext cx="1331620" cy="368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b="1" dirty="0"/>
              <a:t>Demand: </a:t>
            </a:r>
            <a:r>
              <a:rPr lang="en-US" sz="900" u="sng" dirty="0">
                <a:solidFill>
                  <a:srgbClr val="2E2E2E"/>
                </a:solidFill>
                <a:effectLst/>
                <a:ea typeface="Calibri" panose="020F0502020204030204" pitchFamily="34" charset="0"/>
                <a:hlinkClick r:id="rId5"/>
              </a:rPr>
              <a:t>DMND0028003</a:t>
            </a:r>
            <a:endParaRPr lang="en-US" sz="900" u="sng" dirty="0">
              <a:solidFill>
                <a:srgbClr val="2E2E2E"/>
              </a:solidFill>
              <a:effectLst/>
              <a:ea typeface="Calibri" panose="020F0502020204030204" pitchFamily="34" charset="0"/>
            </a:endParaRP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900" b="1" dirty="0"/>
              <a:t>Project: </a:t>
            </a:r>
            <a:r>
              <a:rPr lang="en-US" sz="900" b="1" dirty="0">
                <a:hlinkClick r:id="rId6"/>
              </a:rPr>
              <a:t>PRJ2735524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2323B-5AA0-4EBC-B1F6-91C9C7AF10B4}"/>
              </a:ext>
            </a:extLst>
          </p:cNvPr>
          <p:cNvSpPr/>
          <p:nvPr/>
        </p:nvSpPr>
        <p:spPr>
          <a:xfrm>
            <a:off x="248746" y="3991702"/>
            <a:ext cx="3628310" cy="292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BENEFITS</a:t>
            </a:r>
            <a:endParaRPr lang="en-GB" sz="1600" b="1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DC2C3-4397-4564-8813-77885D5FC49A}"/>
              </a:ext>
            </a:extLst>
          </p:cNvPr>
          <p:cNvSpPr/>
          <p:nvPr/>
        </p:nvSpPr>
        <p:spPr>
          <a:xfrm>
            <a:off x="223200" y="4990855"/>
            <a:ext cx="3628310" cy="44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A73AD-4486-4FBD-BD36-4771D7A24B1F}"/>
              </a:ext>
            </a:extLst>
          </p:cNvPr>
          <p:cNvSpPr txBox="1"/>
          <p:nvPr/>
        </p:nvSpPr>
        <p:spPr bwMode="auto">
          <a:xfrm>
            <a:off x="303805" y="4344643"/>
            <a:ext cx="3518192" cy="22518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marR="0" lvl="0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L3:</a:t>
            </a: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Improve visibility for the Gbaran/Soku Asset leadership near to Real-Time Cumulative Risk representation across its assets</a:t>
            </a:r>
          </a:p>
          <a:p>
            <a:pPr marL="115888" marR="0" lvl="0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L3:</a:t>
            </a: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Facilitate management decision to deviate or extend the target due date for any of the process safety action item after taking the cumulative risk into consideration. </a:t>
            </a:r>
          </a:p>
          <a:p>
            <a:pPr marL="115888" marR="0" lvl="0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L1</a:t>
            </a: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 Potential cost avoidance of USD 1M resulting from facility trips </a:t>
            </a:r>
            <a:r>
              <a:rPr lang="en-US" sz="95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L3:</a:t>
            </a: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Allows effective and better-informed decision making for: </a:t>
            </a:r>
          </a:p>
          <a:p>
            <a:pPr marL="285750" marR="0" lvl="1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Deviation and deferral management </a:t>
            </a:r>
          </a:p>
          <a:p>
            <a:pPr marL="285750" marR="0" lvl="1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Maintenance work prioritization </a:t>
            </a:r>
          </a:p>
          <a:p>
            <a:pPr marL="285750" marR="0" lvl="1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Override implementation </a:t>
            </a:r>
          </a:p>
          <a:p>
            <a:pPr marL="285750" marR="0" lvl="1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Mitigation measures</a:t>
            </a:r>
          </a:p>
          <a:p>
            <a:pPr marL="115888" marR="0" lvl="0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L2</a:t>
            </a:r>
            <a:r>
              <a:rPr lang="en-US" sz="95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Efficiency gains of USD237k resulting from the reduction in time to generate cumulative risks reports. </a:t>
            </a:r>
          </a:p>
          <a:p>
            <a:pPr marL="115888" marR="0" lvl="0" indent="-1158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L3</a:t>
            </a:r>
            <a:r>
              <a:rPr lang="en-US" sz="95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 Improved process safety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CF008-777C-4E25-B7FF-3A03CDDC7E17}"/>
              </a:ext>
            </a:extLst>
          </p:cNvPr>
          <p:cNvSpPr txBox="1"/>
          <p:nvPr/>
        </p:nvSpPr>
        <p:spPr bwMode="auto">
          <a:xfrm>
            <a:off x="4206240" y="6584085"/>
            <a:ext cx="2261838" cy="174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**Costs will be reconfirmed before end of SG2</a:t>
            </a:r>
          </a:p>
        </p:txBody>
      </p:sp>
    </p:spTree>
    <p:extLst>
      <p:ext uri="{BB962C8B-B14F-4D97-AF65-F5344CB8AC3E}">
        <p14:creationId xmlns:p14="http://schemas.microsoft.com/office/powerpoint/2010/main" val="3552524875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D7C1BEB-4B1D-4739-A4E1-3EC07B637F12}" vid="{6AF1DD0B-9F67-4482-A7BC-CF63924A528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0</TotalTime>
  <Words>686</Words>
  <Application>Microsoft Office PowerPoint</Application>
  <PresentationFormat>Widescreen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Wingdings</vt:lpstr>
      <vt:lpstr>Futura Bold</vt:lpstr>
      <vt:lpstr>Futura Medium</vt:lpstr>
      <vt:lpstr>Shell layouts with footer</vt:lpstr>
      <vt:lpstr>Riskpoynt deployment to Gbaran/Soku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2022-04-01T08:48:22Z</dcterms:created>
  <dcterms:modified xsi:type="dcterms:W3CDTF">2023-02-21T07:22:30Z</dcterms:modified>
  <cp:category/>
</cp:coreProperties>
</file>