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8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F2CCD-3910-4F43-B911-F585906B3FD1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215DB-AB93-4BCE-A01B-ACEBCCAD9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99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5DEF-053E-4DD0-900A-25B14F84E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9A162-337C-416B-9ED9-B1915A876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714ED-89B8-4404-88DF-FAFBFA639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F361-FB3D-4804-9F74-992DEFA47750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D25EA-7CB6-4D23-9E4B-4F135FBB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EEF90-D09E-4A7B-BDF6-A8F2AFA2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6440-E1FA-477D-93C6-E90549C8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0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0089-EB4E-407B-967D-A67F03DE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8A080-5918-43C8-BE49-31E164976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8C161-2930-4AAE-B738-CFDAC7C9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F361-FB3D-4804-9F74-992DEFA47750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5609B-DD5A-4012-A938-FD443B11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93627-64A1-4137-B9BC-D4E3C88E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6440-E1FA-477D-93C6-E90549C8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37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AFA3E-4F27-42C9-9DA4-A40BE2565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2488B-F80E-4D0B-B36B-C6CC2EA10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5AC5-BCBC-4B97-9B86-95F2DCCF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F361-FB3D-4804-9F74-992DEFA47750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F9093-AAA4-4612-AC26-90917245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E6266-3F97-414E-9EDB-20AA2ECF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6440-E1FA-477D-93C6-E90549C8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4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7599-2177-4B53-8E0D-B7EBE229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BB0B-99E3-411A-97AD-9F724D090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D033A-AE4A-446A-89A3-04A7D5ED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F361-FB3D-4804-9F74-992DEFA47750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733EA-5A7F-4445-8533-068E37FF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25E72-900E-4BC3-8996-8FCBB2F2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6440-E1FA-477D-93C6-E90549C8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68E5-ED80-430C-B2F3-459C9342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DCDE3-F7F1-4721-95B4-77C87314E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4FBEB-BF2B-431A-ACDD-E002479D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F361-FB3D-4804-9F74-992DEFA47750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32B22-1C29-4E33-9765-E15D80A6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1EDEE-D2A0-4CF0-BC4E-37CE950C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6440-E1FA-477D-93C6-E90549C8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2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6900-270B-41E9-8A96-6ED2C985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2CB9D-08BD-4C65-BAF4-809445FAF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85840-268A-4C0A-B61D-63F9AC570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7DE1D-F720-4FF4-9BA0-D2C6D2BC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F361-FB3D-4804-9F74-992DEFA47750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569F1-6A14-488B-8BEF-2C8E16FC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90B87-E7AD-4B02-BFE5-5D2D2A94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6440-E1FA-477D-93C6-E90549C8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4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9C7B-44A5-408F-9784-444AF1FA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42624-A605-47E6-ACA2-96822FFE1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6B9D7-92AF-4777-8D51-0ACC7E9C4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4554D-64F7-4348-9975-AAE193E23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0426B-2CCE-444D-A6BD-A9362EEB5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4B73B-BF07-4406-B860-9637F363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F361-FB3D-4804-9F74-992DEFA47750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999E85-4B78-49A5-B676-58F387C0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C5383-5786-411D-8478-88DD6255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6440-E1FA-477D-93C6-E90549C8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6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BB53-B3C5-4DCB-B764-27CBA484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E6E5E-B941-4762-B1C7-57AD75B67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F361-FB3D-4804-9F74-992DEFA47750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76BEF-FB42-4A08-896A-0E82A1E7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2A07C-8944-4CCC-9692-C1BDD40E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6440-E1FA-477D-93C6-E90549C8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1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D1D86-E68D-4C63-8950-40E5658F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F361-FB3D-4804-9F74-992DEFA47750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A392FA-ED2B-42FC-969F-085A494F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14145-6350-4B7D-957F-6FAB4F1A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6440-E1FA-477D-93C6-E90549C8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1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B58A-21EA-48AC-8093-C293360F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5C69F-4974-468E-894C-E99CFEEB1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B5999-1DEF-401B-8F6F-B2C5C9FCF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20140-D1A6-4125-AE3B-6FE02F6D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F361-FB3D-4804-9F74-992DEFA47750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51B4F-9DFB-49A7-8545-16A969A1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655D2-9863-4D63-88CD-6AFBCCFC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6440-E1FA-477D-93C6-E90549C8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8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1595-97E1-43C0-A79C-60D55E21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B6234-65CC-45E2-A476-6FBBCC9DC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DC085-952D-463F-9787-42F725B1E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55122-E45B-4888-9198-6A6AD872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F361-FB3D-4804-9F74-992DEFA47750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4460A-00D5-4DB1-B9AD-7C1C7728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EAC8F-EF73-4BF2-B09A-C9736173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6440-E1FA-477D-93C6-E90549C8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5D73E5-7A98-41F5-A910-79FA34A9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3419A-B918-4191-A835-09DC34EF6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1F37-30BE-4236-8A61-5B4DF5C09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BF361-FB3D-4804-9F74-992DEFA47750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1F07B-6EC4-4B53-9FC7-B7C921561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C031E-DC7A-462D-B525-AC9BB71B2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E6440-E1FA-477D-93C6-E90549C81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6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B0B873A-6E72-4C67-9D5E-05ADD7E9CB6A}"/>
              </a:ext>
            </a:extLst>
          </p:cNvPr>
          <p:cNvSpPr txBox="1">
            <a:spLocks/>
          </p:cNvSpPr>
          <p:nvPr/>
        </p:nvSpPr>
        <p:spPr>
          <a:xfrm>
            <a:off x="260013" y="331653"/>
            <a:ext cx="11650802" cy="248871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Business Case/objectives</a:t>
            </a: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utura Medium" pitchFamily="2" charset="0"/>
                <a:ea typeface="+mn-ea"/>
                <a:cs typeface="Arial" charset="0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latin typeface="Futura Medium" panose="00000400000000000000" pitchFamily="2" charset="0"/>
              </a:rPr>
              <a:t>The CCU and AVA well head control units in </a:t>
            </a:r>
            <a:r>
              <a:rPr lang="en-US" sz="1100" dirty="0" err="1">
                <a:latin typeface="Futura Medium" panose="00000400000000000000" pitchFamily="2" charset="0"/>
              </a:rPr>
              <a:t>Tunu</a:t>
            </a:r>
            <a:r>
              <a:rPr lang="en-US" sz="1100" dirty="0">
                <a:latin typeface="Futura Medium" panose="00000400000000000000" pitchFamily="2" charset="0"/>
              </a:rPr>
              <a:t> node are currently highly susceptible to theft. There have been 13 recent incidents of AVA unit and CCU theft resulting in current deferment of circa 5.5 </a:t>
            </a:r>
            <a:r>
              <a:rPr lang="en-US" sz="1100" dirty="0" err="1">
                <a:latin typeface="Futura Medium" panose="00000400000000000000" pitchFamily="2" charset="0"/>
              </a:rPr>
              <a:t>kbopd</a:t>
            </a:r>
            <a:r>
              <a:rPr lang="en-US" sz="1100" dirty="0">
                <a:latin typeface="Futura Medium" panose="00000400000000000000" pitchFamily="2" charset="0"/>
              </a:rPr>
              <a:t> potential and over 0.65 </a:t>
            </a:r>
            <a:r>
              <a:rPr lang="en-US" sz="1100" dirty="0" err="1">
                <a:latin typeface="Futura Medium" panose="00000400000000000000" pitchFamily="2" charset="0"/>
              </a:rPr>
              <a:t>Mln</a:t>
            </a:r>
            <a:r>
              <a:rPr lang="en-US" sz="1100" dirty="0">
                <a:latin typeface="Futura Medium" panose="00000400000000000000" pitchFamily="2" charset="0"/>
              </a:rPr>
              <a:t> USD cost of replacement.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dirty="0">
                <a:latin typeface="Futura Medium" panose="00000400000000000000" pitchFamily="2" charset="0"/>
              </a:rPr>
              <a:t>Control-O-Matic units (COM units) have been in use as wellhead control unit in SPDC in the past and the SCSSSV opening achieved by means of Sprague pump, a pneumatic pump typically driven by hydrocarbon gas. The COM unit was phased out mainly due to the environmental impact and process safety risk as a result of continuous gas venting from the Sprague pump.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b="1" dirty="0">
                <a:latin typeface="Futura Medium" panose="00000400000000000000" pitchFamily="2" charset="0"/>
              </a:rPr>
              <a:t>This modified unit design was initiated and deployed in IMOR over the past few years and is currently in use on 18 conduits with potential of 6.7 </a:t>
            </a:r>
            <a:r>
              <a:rPr lang="en-US" sz="1100" b="1" dirty="0" err="1">
                <a:latin typeface="Futura Medium" panose="00000400000000000000" pitchFamily="2" charset="0"/>
              </a:rPr>
              <a:t>kbopd</a:t>
            </a:r>
            <a:r>
              <a:rPr lang="en-US" sz="1100" b="1" dirty="0">
                <a:latin typeface="Futura Medium" panose="00000400000000000000" pitchFamily="2" charset="0"/>
              </a:rPr>
              <a:t> (about 50% of IPSC). </a:t>
            </a:r>
            <a:endParaRPr lang="en-GB" sz="1100" b="1" dirty="0">
              <a:latin typeface="Futura Medium" panose="00000400000000000000" pitchFamily="2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sng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Objective:</a:t>
            </a:r>
            <a:endParaRPr kumimoji="0" lang="en-GB" sz="1200" b="1" i="0" u="sng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Futura Medium" pitchFamily="2" charset="0"/>
              <a:ea typeface="+mn-ea"/>
              <a:cs typeface="Arial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Futura Medium" panose="00000400000000000000" pitchFamily="2" charset="0"/>
              </a:rPr>
              <a:t>Restoration of ca. 2 </a:t>
            </a:r>
            <a:r>
              <a:rPr lang="en-US" sz="1200" dirty="0" err="1">
                <a:latin typeface="Futura Medium" panose="00000400000000000000" pitchFamily="2" charset="0"/>
              </a:rPr>
              <a:t>kbopd</a:t>
            </a:r>
            <a:r>
              <a:rPr lang="en-US" sz="1200" dirty="0">
                <a:latin typeface="Futura Medium" panose="00000400000000000000" pitchFamily="2" charset="0"/>
              </a:rPr>
              <a:t> of production by deploying the modified COM units on 5 of the impacted wells.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dirty="0">
                <a:latin typeface="Futura Medium" panose="00000400000000000000" pitchFamily="2" charset="0"/>
              </a:rPr>
              <a:t>Implement environmentally friendly solution with the elimination of HC gas venting as the Sprague pump will no longer be part of the set up.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7049F59-5BDA-4CAD-A18C-6449AA4CBEDE}"/>
              </a:ext>
            </a:extLst>
          </p:cNvPr>
          <p:cNvSpPr txBox="1">
            <a:spLocks/>
          </p:cNvSpPr>
          <p:nvPr/>
        </p:nvSpPr>
        <p:spPr>
          <a:xfrm>
            <a:off x="2903354" y="2857501"/>
            <a:ext cx="4962554" cy="389572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Projt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 Scope/Actions (With start and end dates and action party)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200" dirty="0">
                <a:solidFill>
                  <a:prstClr val="black"/>
                </a:solidFill>
                <a:latin typeface="Futura Medium" panose="00000400000000000000" pitchFamily="2" charset="0"/>
              </a:rPr>
              <a:t>Establish requirements (Timeline, Materials, Logistics) – 20</a:t>
            </a:r>
            <a:r>
              <a:rPr lang="en-US" sz="1200" baseline="30000" dirty="0">
                <a:solidFill>
                  <a:prstClr val="black"/>
                </a:solidFill>
                <a:latin typeface="Futura Medium" panose="00000400000000000000" pitchFamily="2" charset="0"/>
              </a:rPr>
              <a:t>th</a:t>
            </a:r>
            <a:r>
              <a:rPr lang="en-US" sz="1200" dirty="0">
                <a:solidFill>
                  <a:prstClr val="black"/>
                </a:solidFill>
                <a:latin typeface="Futura Medium" panose="00000400000000000000" pitchFamily="2" charset="0"/>
              </a:rPr>
              <a:t> Apr 2021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200" dirty="0">
                <a:solidFill>
                  <a:prstClr val="black"/>
                </a:solidFill>
                <a:latin typeface="Futura Medium" panose="00000400000000000000" pitchFamily="2" charset="0"/>
              </a:rPr>
              <a:t>Align on contract for material supply and delivery (funding available) – 26</a:t>
            </a:r>
            <a:r>
              <a:rPr lang="en-US" sz="1200" baseline="30000" dirty="0">
                <a:solidFill>
                  <a:prstClr val="black"/>
                </a:solidFill>
                <a:latin typeface="Futura Medium" panose="00000400000000000000" pitchFamily="2" charset="0"/>
              </a:rPr>
              <a:t>th</a:t>
            </a:r>
            <a:r>
              <a:rPr lang="en-US" sz="1200" dirty="0">
                <a:solidFill>
                  <a:prstClr val="black"/>
                </a:solidFill>
                <a:latin typeface="Futura Medium" panose="00000400000000000000" pitchFamily="2" charset="0"/>
              </a:rPr>
              <a:t> Apr 2021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200" dirty="0">
                <a:solidFill>
                  <a:prstClr val="black"/>
                </a:solidFill>
                <a:latin typeface="Futura Medium" panose="00000400000000000000" pitchFamily="2" charset="0"/>
              </a:rPr>
              <a:t>Fabricate and deliver 5 units – 11</a:t>
            </a:r>
            <a:r>
              <a:rPr lang="en-US" sz="1200" baseline="30000" dirty="0">
                <a:solidFill>
                  <a:prstClr val="black"/>
                </a:solidFill>
                <a:latin typeface="Futura Medium" panose="00000400000000000000" pitchFamily="2" charset="0"/>
              </a:rPr>
              <a:t>th</a:t>
            </a:r>
            <a:r>
              <a:rPr lang="en-US" sz="1200" dirty="0">
                <a:solidFill>
                  <a:prstClr val="black"/>
                </a:solidFill>
                <a:latin typeface="Futura Medium" panose="00000400000000000000" pitchFamily="2" charset="0"/>
              </a:rPr>
              <a:t> May 2021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200" dirty="0">
                <a:solidFill>
                  <a:prstClr val="black"/>
                </a:solidFill>
                <a:latin typeface="Futura Medium" panose="00000400000000000000" pitchFamily="2" charset="0"/>
              </a:rPr>
              <a:t>Transport units and personnel to </a:t>
            </a:r>
            <a:r>
              <a:rPr lang="en-US" sz="1200" dirty="0" err="1">
                <a:solidFill>
                  <a:prstClr val="black"/>
                </a:solidFill>
                <a:latin typeface="Futura Medium" panose="00000400000000000000" pitchFamily="2" charset="0"/>
              </a:rPr>
              <a:t>Tunu</a:t>
            </a:r>
            <a:r>
              <a:rPr lang="en-US" sz="1200" dirty="0">
                <a:solidFill>
                  <a:prstClr val="black"/>
                </a:solidFill>
                <a:latin typeface="Futura Medium" panose="00000400000000000000" pitchFamily="2" charset="0"/>
              </a:rPr>
              <a:t> – 19</a:t>
            </a:r>
            <a:r>
              <a:rPr lang="en-US" sz="1200" baseline="30000" dirty="0">
                <a:solidFill>
                  <a:prstClr val="black"/>
                </a:solidFill>
                <a:latin typeface="Futura Medium" panose="00000400000000000000" pitchFamily="2" charset="0"/>
              </a:rPr>
              <a:t>th</a:t>
            </a:r>
            <a:r>
              <a:rPr lang="en-US" sz="1200" dirty="0">
                <a:solidFill>
                  <a:prstClr val="black"/>
                </a:solidFill>
                <a:latin typeface="Futura Medium" panose="00000400000000000000" pitchFamily="2" charset="0"/>
              </a:rPr>
              <a:t> May 2021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r>
              <a:rPr lang="en-US" sz="1200" dirty="0">
                <a:solidFill>
                  <a:prstClr val="black"/>
                </a:solidFill>
                <a:latin typeface="Futura Medium" panose="00000400000000000000" pitchFamily="2" charset="0"/>
              </a:rPr>
              <a:t>Install and commission units to flow wells– 27</a:t>
            </a:r>
            <a:r>
              <a:rPr lang="en-US" sz="1200" baseline="30000" dirty="0">
                <a:solidFill>
                  <a:prstClr val="black"/>
                </a:solidFill>
                <a:latin typeface="Futura Medium" panose="00000400000000000000" pitchFamily="2" charset="0"/>
              </a:rPr>
              <a:t>th</a:t>
            </a:r>
            <a:r>
              <a:rPr lang="en-US" sz="1200" dirty="0">
                <a:solidFill>
                  <a:prstClr val="black"/>
                </a:solidFill>
                <a:latin typeface="Futura Medium" panose="00000400000000000000" pitchFamily="2" charset="0"/>
              </a:rPr>
              <a:t> May 2020 (Subject to TRP availability)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endParaRPr lang="en-US" sz="1200" dirty="0">
              <a:solidFill>
                <a:prstClr val="black"/>
              </a:solidFill>
              <a:latin typeface="Futura Medium" panose="000004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  <a:defRPr/>
            </a:pPr>
            <a:endParaRPr lang="en-US" sz="1200" dirty="0">
              <a:solidFill>
                <a:prstClr val="black"/>
              </a:solidFill>
              <a:latin typeface="Futura Medium" panose="00000400000000000000" pitchFamily="2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B9C7933-742B-4444-8A40-6DA8AF252373}"/>
              </a:ext>
            </a:extLst>
          </p:cNvPr>
          <p:cNvSpPr txBox="1">
            <a:spLocks/>
          </p:cNvSpPr>
          <p:nvPr/>
        </p:nvSpPr>
        <p:spPr>
          <a:xfrm>
            <a:off x="260013" y="4810539"/>
            <a:ext cx="2616537" cy="19426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Input High-level Timeline: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L0-L1: 20</a:t>
            </a:r>
            <a:r>
              <a:rPr kumimoji="0" lang="en-US" sz="1200" b="0" i="0" u="none" strike="noStrike" kern="1200" cap="none" spc="0" normalizeH="0" baseline="3000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 April 2021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L2: Impacts fully identified and FCF calculated – 26</a:t>
            </a:r>
            <a:r>
              <a:rPr kumimoji="0" lang="en-US" sz="1200" b="0" i="0" u="none" strike="noStrike" kern="1200" cap="none" spc="0" normalizeH="0" baseline="3000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 April 2021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L3: When to get approval for implementation 30</a:t>
            </a:r>
            <a:r>
              <a:rPr kumimoji="0" lang="en-US" sz="1200" b="0" i="0" u="none" strike="noStrike" kern="1200" cap="none" spc="0" normalizeH="0" baseline="3000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 April 2021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L4: When to complete all major actions implementation 27</a:t>
            </a:r>
            <a:r>
              <a:rPr kumimoji="0" lang="en-US" sz="1200" b="0" i="0" u="none" strike="noStrike" kern="1200" cap="none" spc="0" normalizeH="0" baseline="3000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th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 May 2021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L5: Initiative End Q3 2021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6DF1EED-D4D5-4686-9010-70EB1486C545}"/>
              </a:ext>
            </a:extLst>
          </p:cNvPr>
          <p:cNvSpPr txBox="1">
            <a:spLocks/>
          </p:cNvSpPr>
          <p:nvPr/>
        </p:nvSpPr>
        <p:spPr>
          <a:xfrm>
            <a:off x="7896226" y="2857500"/>
            <a:ext cx="4025176" cy="161925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Critical Success Factors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Early </a:t>
            </a: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Futura Medium" panose="00000400000000000000" pitchFamily="2" charset="0"/>
              </a:rPr>
              <a:t>decision on contract for material supply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Futura Medium" panose="00000400000000000000" pitchFamily="2" charset="0"/>
              </a:rPr>
              <a:t>Prompt delivery of materials to field location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Futura Medium" panose="00000400000000000000" pitchFamily="2" charset="0"/>
              </a:rPr>
              <a:t>Training of Ops Techs on operation of the unit.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buFont typeface="Wingdings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BB06FE1-8DA9-4828-9CE6-8E1A3D5948B6}"/>
              </a:ext>
            </a:extLst>
          </p:cNvPr>
          <p:cNvSpPr txBox="1">
            <a:spLocks/>
          </p:cNvSpPr>
          <p:nvPr/>
        </p:nvSpPr>
        <p:spPr>
          <a:xfrm>
            <a:off x="260012" y="2857500"/>
            <a:ext cx="2616537" cy="195953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marL="0" marR="0" lvl="0" indent="0" algn="just" defTabSz="914400" rtl="0" eaLnBrk="1" fontAlgn="auto" latinLnBrk="0" hangingPunct="1"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Potential Benefits &amp; Measurement: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 dirty="0">
                <a:latin typeface="Futura Medium" panose="00000400000000000000" pitchFamily="2" charset="0"/>
              </a:rPr>
              <a:t>Improve Cash flow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 dirty="0">
                <a:latin typeface="Futura Medium" panose="00000400000000000000" pitchFamily="2" charset="0"/>
              </a:rPr>
              <a:t>Potential to safeguard ca. 5.5kbopd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 dirty="0">
                <a:latin typeface="Futura Medium" panose="00000400000000000000" pitchFamily="2" charset="0"/>
              </a:rPr>
              <a:t>Cost saving of ca. 57k USD on WHCP replacement per well (3k vs CCU cost of 60k USD)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 dirty="0">
                <a:latin typeface="Futura Medium" panose="00000400000000000000" pitchFamily="2" charset="0"/>
              </a:rPr>
              <a:t>Faster MTTR for WHCP replacement.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 dirty="0">
                <a:latin typeface="Futura Medium" panose="00000400000000000000" pitchFamily="2" charset="0"/>
              </a:rPr>
              <a:t>Deter and reduce WHCP thefts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100" dirty="0">
                <a:latin typeface="Futura Medium" panose="00000400000000000000" pitchFamily="2" charset="0"/>
              </a:rPr>
              <a:t>Reduce process safety risks as a result of WHCP theft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352606B-49A4-4693-A620-7F9877DE408D}"/>
              </a:ext>
            </a:extLst>
          </p:cNvPr>
          <p:cNvSpPr txBox="1">
            <a:spLocks/>
          </p:cNvSpPr>
          <p:nvPr/>
        </p:nvSpPr>
        <p:spPr>
          <a:xfrm>
            <a:off x="7896226" y="4513883"/>
            <a:ext cx="4014588" cy="2239341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Project Sponsor: Meshach Maichibi</a:t>
            </a:r>
          </a:p>
          <a:p>
            <a:pPr marL="0" lvl="1">
              <a:spcBef>
                <a:spcPts val="300"/>
              </a:spcBef>
              <a:spcAft>
                <a:spcPct val="0"/>
              </a:spcAft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Implementation Lead: </a:t>
            </a:r>
            <a:r>
              <a:rPr lang="en-US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Futura Medium" panose="00000400000000000000" pitchFamily="2" charset="0"/>
              </a:rPr>
              <a:t>Busari, Abiodun </a:t>
            </a:r>
          </a:p>
          <a:p>
            <a:pPr marL="0" lvl="1">
              <a:spcBef>
                <a:spcPts val="300"/>
              </a:spcBef>
              <a:spcAft>
                <a:spcPct val="0"/>
              </a:spcAft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Project Team: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t>Adedeji Osun</a:t>
            </a:r>
            <a:r>
              <a:rPr lang="en-US" sz="1200" dirty="0" err="1">
                <a:solidFill>
                  <a:prstClr val="black">
                    <a:lumMod val="95000"/>
                    <a:lumOff val="5000"/>
                  </a:prstClr>
                </a:solidFill>
                <a:latin typeface="Futura Medium" panose="00000400000000000000" pitchFamily="2" charset="0"/>
              </a:rPr>
              <a:t>dina</a:t>
            </a:r>
            <a:r>
              <a: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Futura Medium" panose="00000400000000000000" pitchFamily="2" charset="0"/>
              </a:rPr>
              <a:t>, Hassan Salisu, Sunday Peter, Vincent Atey, Ngozi Adeleke, Faith Ebere.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319B245-4EF0-4A6C-AF77-7521B32A2784}"/>
              </a:ext>
            </a:extLst>
          </p:cNvPr>
          <p:cNvSpPr txBox="1">
            <a:spLocks/>
          </p:cNvSpPr>
          <p:nvPr/>
        </p:nvSpPr>
        <p:spPr bwMode="auto">
          <a:xfrm>
            <a:off x="260013" y="2865293"/>
            <a:ext cx="2616536" cy="234712"/>
          </a:xfrm>
          <a:prstGeom prst="rect">
            <a:avLst/>
          </a:prstGeom>
          <a:solidFill>
            <a:srgbClr val="FF0000"/>
          </a:solidFill>
          <a:ln w="19050" algn="ctr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Futura Bold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utura Bold"/>
                <a:ea typeface="+mj-ea"/>
                <a:cs typeface="+mj-cs"/>
              </a:rPr>
              <a:t>Potential Benefits &amp; Measurement: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utura Bold"/>
                <a:ea typeface="+mj-ea"/>
                <a:cs typeface="+mj-cs"/>
              </a:rPr>
              <a:t>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D226A90-BDAD-4A5E-B120-60AA21FBABC6}"/>
              </a:ext>
            </a:extLst>
          </p:cNvPr>
          <p:cNvSpPr txBox="1">
            <a:spLocks/>
          </p:cNvSpPr>
          <p:nvPr/>
        </p:nvSpPr>
        <p:spPr bwMode="auto">
          <a:xfrm>
            <a:off x="2912878" y="2865294"/>
            <a:ext cx="4962554" cy="234711"/>
          </a:xfrm>
          <a:prstGeom prst="rect">
            <a:avLst/>
          </a:prstGeom>
          <a:solidFill>
            <a:srgbClr val="FF0000"/>
          </a:solidFill>
          <a:ln w="19050" algn="ctr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utura Bold"/>
                <a:ea typeface="+mj-ea"/>
                <a:cs typeface="+mj-cs"/>
              </a:rPr>
              <a:t>Project Milestones /Actions: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44BF32F-3418-4F8E-8B92-B34EB4846533}"/>
              </a:ext>
            </a:extLst>
          </p:cNvPr>
          <p:cNvSpPr txBox="1">
            <a:spLocks/>
          </p:cNvSpPr>
          <p:nvPr/>
        </p:nvSpPr>
        <p:spPr bwMode="auto">
          <a:xfrm>
            <a:off x="7915276" y="2861852"/>
            <a:ext cx="4014588" cy="238154"/>
          </a:xfrm>
          <a:prstGeom prst="rect">
            <a:avLst/>
          </a:prstGeom>
          <a:solidFill>
            <a:srgbClr val="FF0000"/>
          </a:solidFill>
          <a:ln w="19050" algn="ctr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utura Bold"/>
                <a:ea typeface="+mj-ea"/>
                <a:cs typeface="+mj-cs"/>
              </a:rPr>
              <a:t>Critical Success Factors: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7F0D1BA-C032-4279-9B95-917DE1E2D2DC}"/>
              </a:ext>
            </a:extLst>
          </p:cNvPr>
          <p:cNvSpPr txBox="1">
            <a:spLocks/>
          </p:cNvSpPr>
          <p:nvPr/>
        </p:nvSpPr>
        <p:spPr bwMode="auto">
          <a:xfrm>
            <a:off x="7924488" y="4513885"/>
            <a:ext cx="4007500" cy="250308"/>
          </a:xfrm>
          <a:prstGeom prst="rect">
            <a:avLst/>
          </a:prstGeom>
          <a:solidFill>
            <a:srgbClr val="FF0000"/>
          </a:solidFill>
          <a:ln w="19050" algn="ctr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utura Bold"/>
                <a:ea typeface="+mj-ea"/>
                <a:cs typeface="+mj-cs"/>
              </a:rPr>
              <a:t>Project Team/Sponsor: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BF7BF20-095A-4581-A2B5-EB41AE97097E}"/>
              </a:ext>
            </a:extLst>
          </p:cNvPr>
          <p:cNvSpPr txBox="1">
            <a:spLocks/>
          </p:cNvSpPr>
          <p:nvPr/>
        </p:nvSpPr>
        <p:spPr bwMode="auto">
          <a:xfrm>
            <a:off x="260012" y="3716"/>
            <a:ext cx="11671976" cy="326435"/>
          </a:xfrm>
          <a:prstGeom prst="rect">
            <a:avLst/>
          </a:prstGeom>
          <a:solidFill>
            <a:srgbClr val="FF0000"/>
          </a:solidFill>
          <a:ln w="19050" algn="ctr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 Bold" panose="00000900000000000000" pitchFamily="2" charset="0"/>
              </a:rPr>
              <a:t>DEPLOY MODIFIED COM UNIT FOR WELL HEAD CONTROL IN TUNU BY END MAY 2021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Futura Bold" panose="00000900000000000000" pitchFamily="2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Futura Bold" panose="00000900000000000000" pitchFamily="2" charset="0"/>
              <a:ea typeface="+mj-ea"/>
              <a:cs typeface="+mj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80D6133-B080-4153-A4D7-A99F23C97C82}"/>
              </a:ext>
            </a:extLst>
          </p:cNvPr>
          <p:cNvSpPr txBox="1">
            <a:spLocks/>
          </p:cNvSpPr>
          <p:nvPr/>
        </p:nvSpPr>
        <p:spPr bwMode="auto">
          <a:xfrm>
            <a:off x="260013" y="356267"/>
            <a:ext cx="2149232" cy="248032"/>
          </a:xfrm>
          <a:prstGeom prst="rect">
            <a:avLst/>
          </a:prstGeom>
          <a:solidFill>
            <a:srgbClr val="FF0000"/>
          </a:solidFill>
          <a:ln w="19050" algn="ctr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utura Bold"/>
                <a:ea typeface="+mj-ea"/>
                <a:cs typeface="+mj-cs"/>
              </a:rPr>
              <a:t>Business Case/Objectives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3220C33-661C-49F6-BC7E-D69E2CC0DC97}"/>
              </a:ext>
            </a:extLst>
          </p:cNvPr>
          <p:cNvSpPr txBox="1">
            <a:spLocks/>
          </p:cNvSpPr>
          <p:nvPr/>
        </p:nvSpPr>
        <p:spPr bwMode="auto">
          <a:xfrm>
            <a:off x="260012" y="4843152"/>
            <a:ext cx="2616537" cy="221490"/>
          </a:xfrm>
          <a:prstGeom prst="rect">
            <a:avLst/>
          </a:prstGeom>
          <a:solidFill>
            <a:srgbClr val="FF0000"/>
          </a:solidFill>
          <a:ln w="19050" algn="ctr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utura Bold"/>
                <a:ea typeface="+mj-ea"/>
                <a:cs typeface="+mj-cs"/>
              </a:rPr>
              <a:t>High-Level Timeline:</a:t>
            </a:r>
          </a:p>
        </p:txBody>
      </p:sp>
    </p:spTree>
    <p:extLst>
      <p:ext uri="{BB962C8B-B14F-4D97-AF65-F5344CB8AC3E}">
        <p14:creationId xmlns:p14="http://schemas.microsoft.com/office/powerpoint/2010/main" val="159455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7129</TotalTime>
  <Words>488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Futura Bold</vt:lpstr>
      <vt:lpstr>Futura Medium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Bejide, Isaac SPDC-UPO/G/TP</dc:creator>
  <cp:lastModifiedBy>Osundina, Adedeji A SPDC-UPC/G/UR</cp:lastModifiedBy>
  <cp:revision>126</cp:revision>
  <dcterms:created xsi:type="dcterms:W3CDTF">2019-04-26T15:39:43Z</dcterms:created>
  <dcterms:modified xsi:type="dcterms:W3CDTF">2021-04-19T12:20:22Z</dcterms:modified>
</cp:coreProperties>
</file>