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5"/>
  </p:sldMasterIdLst>
  <p:notesMasterIdLst>
    <p:notesMasterId r:id="rId11"/>
  </p:notesMasterIdLst>
  <p:handoutMasterIdLst>
    <p:handoutMasterId r:id="rId12"/>
  </p:handoutMasterIdLst>
  <p:sldIdLst>
    <p:sldId id="467" r:id="rId6"/>
    <p:sldId id="470" r:id="rId7"/>
    <p:sldId id="471" r:id="rId8"/>
    <p:sldId id="469" r:id="rId9"/>
    <p:sldId id="472" r:id="rId10"/>
  </p:sldIdLst>
  <p:sldSz cx="12192000" cy="6858000"/>
  <p:notesSz cx="6881813" cy="9296400"/>
  <p:custDataLst>
    <p:tags r:id="rId13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92B7473C-EB75-4C49-ADBD-C1B34072F7AC}">
          <p14:sldIdLst>
            <p14:sldId id="467"/>
            <p14:sldId id="470"/>
          </p14:sldIdLst>
        </p14:section>
        <p14:section name="Back Up Slides" id="{B04ED433-3615-456C-BF51-217F57010A65}">
          <p14:sldIdLst>
            <p14:sldId id="471"/>
            <p14:sldId id="469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2944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pos="2168">
          <p15:clr>
            <a:srgbClr val="A4A3A4"/>
          </p15:clr>
        </p15:guide>
        <p15:guide id="8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>
        <p:scale>
          <a:sx n="80" d="100"/>
          <a:sy n="80" d="100"/>
        </p:scale>
        <p:origin x="308" y="-7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  <p:guide orient="horz" pos="2944"/>
        <p:guide orient="horz" pos="2928"/>
        <p:guide pos="2168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15/07/2019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2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15/07/2019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8500"/>
            <a:ext cx="6196013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698500"/>
            <a:ext cx="61960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0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040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636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650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5190884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17104822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948058623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637457189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411570366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519499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961000831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246850989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19913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265527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89369205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24235582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303118716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76129303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41695889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108095541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046439462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04623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ransition>
    <p:fade/>
  </p:transition>
  <p:hf sldNum="0"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</a:t>
            </a:r>
            <a:r>
              <a:rPr lang="en-US" sz="2200" dirty="0"/>
              <a:t>AGG Reliability Improvement/No Trips for 90 days</a:t>
            </a:r>
            <a:endParaRPr lang="en-US" sz="20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4194127" y="2420888"/>
            <a:ext cx="3630065" cy="2180580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lvl="0"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 </a:t>
            </a:r>
          </a:p>
          <a:p>
            <a:pPr marL="171450" lvl="0" indent="-171450" defTabSz="914400">
              <a:spcBef>
                <a:spcPts val="400"/>
              </a:spcBef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Improve proactive threat monitoring across all AGG systems(RTM, SOS)</a:t>
            </a:r>
          </a:p>
          <a:p>
            <a:pPr marL="171450" lvl="0" indent="-171450" defTabSz="914400">
              <a:spcBef>
                <a:spcPts val="400"/>
              </a:spcBef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Implement L5,L6 and L7 on Smart connect on key AGG equipment</a:t>
            </a:r>
          </a:p>
          <a:p>
            <a:pPr marL="171450" lvl="0" indent="-171450" defTabSz="914400">
              <a:spcBef>
                <a:spcPts val="400"/>
              </a:spcBef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Implement critical spares list on key AGG equipment</a:t>
            </a: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4194127" y="4689822"/>
            <a:ext cx="4832351" cy="175666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lvl="0"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High-level Timeline: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lvl="0" indent="-171450" defTabSz="914400">
              <a:buFont typeface="Wingdings" panose="05000000000000000000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L0-L1:  July 2019</a:t>
            </a: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L2: August 2019</a:t>
            </a: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L3: August 2019</a:t>
            </a: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L4: September 2019</a:t>
            </a: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US" sz="1200" dirty="0">
                <a:latin typeface="Futura Medium" panose="00000400000000000000" pitchFamily="2" charset="0"/>
              </a:rPr>
              <a:t>L5: October 2019</a:t>
            </a: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US" sz="1200" dirty="0">
                <a:latin typeface="Futura Medium" panose="00000400000000000000" pitchFamily="2" charset="0"/>
              </a:rPr>
              <a:t>Initiative End</a:t>
            </a:r>
            <a:endParaRPr lang="en-GB" sz="1200" dirty="0">
              <a:latin typeface="Futura Medium" panose="00000400000000000000" pitchFamily="2" charset="0"/>
            </a:endParaRPr>
          </a:p>
          <a:p>
            <a:pPr lvl="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200" dirty="0">
              <a:latin typeface="Futura Medium" panose="00000400000000000000" pitchFamily="2" charset="0"/>
            </a:endParaRP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7824192" y="2420888"/>
            <a:ext cx="4198481" cy="218058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lvl="0"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lvl="0" indent="-1714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1200" dirty="0">
                <a:latin typeface="Futura Medium" panose="00000400000000000000" pitchFamily="2" charset="0"/>
              </a:rPr>
              <a:t>Appointment of SOS Equipment owners</a:t>
            </a:r>
          </a:p>
          <a:p>
            <a:pPr marL="171450" lvl="0" indent="-1714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1200" dirty="0">
                <a:latin typeface="Futura Medium" panose="00000400000000000000" pitchFamily="2" charset="0"/>
              </a:rPr>
              <a:t>Weekly/Monthly review and KPI monitoring dashboard  developed</a:t>
            </a:r>
          </a:p>
          <a:p>
            <a:pPr marL="171450" lvl="0" indent="-1714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1200" dirty="0">
                <a:latin typeface="Futura Medium" panose="00000400000000000000" pitchFamily="2" charset="0"/>
              </a:rPr>
              <a:t>90% tag update and alignment on PI/</a:t>
            </a:r>
            <a:r>
              <a:rPr lang="en-GB" sz="1200" dirty="0" err="1">
                <a:latin typeface="Futura Medium" panose="00000400000000000000" pitchFamily="2" charset="0"/>
              </a:rPr>
              <a:t>Smartconnect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lvl="0" indent="-1714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1200" dirty="0">
                <a:latin typeface="Futura Medium" panose="00000400000000000000" pitchFamily="2" charset="0"/>
              </a:rPr>
              <a:t>Harmonised critical spares list Go-Live</a:t>
            </a:r>
          </a:p>
          <a:p>
            <a:pPr marL="171450" lvl="0" indent="-171450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1200" dirty="0">
                <a:latin typeface="Futura Medium" panose="00000400000000000000" pitchFamily="2" charset="0"/>
              </a:rPr>
              <a:t>90 days without trip****</a:t>
            </a:r>
          </a:p>
          <a:p>
            <a:pPr marL="171450" lvl="0" indent="-171450">
              <a:spcBef>
                <a:spcPct val="50000"/>
              </a:spcBef>
              <a:buFont typeface="Wingdings" panose="05000000000000000000" pitchFamily="2" charset="2"/>
              <a:buChar char="n"/>
            </a:pPr>
            <a:endParaRPr lang="en-GB" sz="1200" dirty="0">
              <a:latin typeface="Futura Medium" panose="00000400000000000000" pitchFamily="2" charset="0"/>
            </a:endParaRPr>
          </a:p>
          <a:p>
            <a:pPr marL="285750" lvl="0" indent="-285750" defTabSz="914400">
              <a:buFont typeface="Wingdings" panose="05000000000000000000" pitchFamily="2" charset="2"/>
              <a:buChar char="n"/>
              <a:defRPr/>
            </a:pPr>
            <a:endParaRPr lang="en-GB" sz="1200" dirty="0">
              <a:latin typeface="Futura Medium" panose="00000400000000000000" pitchFamily="2" charset="0"/>
            </a:endParaRPr>
          </a:p>
          <a:p>
            <a:pPr marL="171450" lvl="0" indent="-171450" defTabSz="914400">
              <a:defRPr/>
            </a:pPr>
            <a:endParaRPr lang="en-GB" sz="1200" dirty="0">
              <a:latin typeface="Futura Medium" panose="00000400000000000000" pitchFamily="2" charset="0"/>
            </a:endParaRPr>
          </a:p>
          <a:p>
            <a:pPr lvl="0" defTabSz="914400">
              <a:defRPr/>
            </a:pPr>
            <a:r>
              <a:rPr lang="en-US" sz="1200" dirty="0">
                <a:latin typeface="Futura Medium" panose="00000400000000000000" pitchFamily="2" charset="0"/>
              </a:rPr>
              <a:t> </a:t>
            </a:r>
          </a:p>
          <a:p>
            <a:pPr lvl="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200" dirty="0"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119336" y="2420888"/>
            <a:ext cx="3974993" cy="4025602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lvl="0"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Potential Benefits &amp; Measurement: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lvl="0" indent="-171450" defTabSz="914400"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Improved FCF </a:t>
            </a:r>
          </a:p>
          <a:p>
            <a:pPr marL="171450" lvl="0" indent="-171450" defTabSz="914400"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Production &amp; Resource Optimisation (Improved capacity utilization)</a:t>
            </a:r>
          </a:p>
          <a:p>
            <a:pPr marL="171450" lvl="0" indent="-171450" defTabSz="914400">
              <a:buFont typeface="Wingdings" pitchFamily="2" charset="2"/>
              <a:buChar char="n"/>
              <a:defRPr/>
            </a:pPr>
            <a:r>
              <a:rPr lang="en-GB" sz="1200" dirty="0">
                <a:latin typeface="Futura Medium" panose="00000400000000000000" pitchFamily="2" charset="0"/>
              </a:rPr>
              <a:t>Upskilling of operations/maintenance personnel on proactive and RTM tools and processes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lvl="0" defTabSz="914400"/>
            <a:r>
              <a:rPr lang="en-US" sz="180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2FC81F-7C55-4E35-871B-E5662AAF82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16</a:t>
            </a:r>
            <a:r>
              <a:rPr lang="en-GB" baseline="30000" noProof="1"/>
              <a:t>th</a:t>
            </a:r>
            <a:r>
              <a:rPr lang="en-GB" noProof="1"/>
              <a:t> July 2019</a:t>
            </a: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9131518" y="4689822"/>
            <a:ext cx="2891155" cy="175666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lvl="0">
              <a:spcBef>
                <a:spcPts val="300"/>
              </a:spcBef>
            </a:pPr>
            <a:r>
              <a:rPr lang="en-US" sz="1200" b="1" dirty="0">
                <a:ea typeface="Times New Roman"/>
                <a:cs typeface="Times New Roman"/>
              </a:rPr>
              <a:t>Project Sponsor:</a:t>
            </a:r>
            <a:r>
              <a:rPr lang="en-US" sz="1200" dirty="0">
                <a:ea typeface="Times New Roman"/>
                <a:cs typeface="Times New Roman"/>
              </a:rPr>
              <a:t> </a:t>
            </a:r>
            <a:r>
              <a:rPr lang="en-US" sz="1200" dirty="0" err="1">
                <a:ea typeface="Times New Roman"/>
                <a:cs typeface="Times New Roman"/>
              </a:rPr>
              <a:t>Onyeka</a:t>
            </a:r>
            <a:r>
              <a:rPr lang="en-US" sz="1200" dirty="0">
                <a:ea typeface="Times New Roman"/>
                <a:cs typeface="Times New Roman"/>
              </a:rPr>
              <a:t>, Ikechukwu </a:t>
            </a:r>
            <a:endParaRPr lang="en-GB" sz="1200" dirty="0">
              <a:latin typeface="Times New Roman"/>
              <a:ea typeface="Times New Roman"/>
            </a:endParaRPr>
          </a:p>
          <a:p>
            <a:pPr lvl="0">
              <a:spcBef>
                <a:spcPts val="300"/>
              </a:spcBef>
            </a:pPr>
            <a:endParaRPr lang="en-US" sz="1200" dirty="0">
              <a:ea typeface="Times New Roman"/>
              <a:cs typeface="Times New Roman"/>
            </a:endParaRPr>
          </a:p>
          <a:p>
            <a:pPr lvl="0">
              <a:spcBef>
                <a:spcPts val="300"/>
              </a:spcBef>
            </a:pPr>
            <a:r>
              <a:rPr lang="en-US" sz="1200" b="1" dirty="0">
                <a:ea typeface="Times New Roman"/>
                <a:cs typeface="Times New Roman"/>
              </a:rPr>
              <a:t>Implementation Lead: </a:t>
            </a:r>
            <a:r>
              <a:rPr lang="en-US" sz="1200">
                <a:ea typeface="Times New Roman"/>
                <a:cs typeface="Times New Roman"/>
              </a:rPr>
              <a:t>Ekpudu Larry</a:t>
            </a:r>
            <a:endParaRPr lang="en-US" sz="1200" dirty="0">
              <a:ea typeface="Times New Roman"/>
              <a:cs typeface="Times New Roman"/>
            </a:endParaRPr>
          </a:p>
          <a:p>
            <a:pPr lvl="0">
              <a:spcBef>
                <a:spcPts val="300"/>
              </a:spcBef>
            </a:pPr>
            <a:endParaRPr lang="en-US" sz="1200" dirty="0">
              <a:ea typeface="Times New Roman"/>
              <a:cs typeface="Times New Roman"/>
            </a:endParaRPr>
          </a:p>
          <a:p>
            <a:pPr lvl="0">
              <a:spcBef>
                <a:spcPts val="300"/>
              </a:spcBef>
            </a:pPr>
            <a:r>
              <a:rPr lang="en-US" sz="1200" b="1" dirty="0">
                <a:ea typeface="Times New Roman"/>
                <a:cs typeface="Times New Roman"/>
              </a:rPr>
              <a:t>Project Team: </a:t>
            </a:r>
            <a:r>
              <a:rPr lang="en-US" sz="1200" dirty="0">
                <a:ea typeface="Times New Roman"/>
                <a:cs typeface="Times New Roman"/>
              </a:rPr>
              <a:t>Ekpudu Larry, </a:t>
            </a:r>
            <a:r>
              <a:rPr lang="en-US" sz="1200" dirty="0" err="1">
                <a:ea typeface="Times New Roman"/>
                <a:cs typeface="Times New Roman"/>
              </a:rPr>
              <a:t>Arowosafe</a:t>
            </a:r>
            <a:r>
              <a:rPr lang="en-US" sz="1200" dirty="0">
                <a:ea typeface="Times New Roman"/>
                <a:cs typeface="Times New Roman"/>
              </a:rPr>
              <a:t> </a:t>
            </a:r>
            <a:r>
              <a:rPr lang="en-US" sz="1200" dirty="0" err="1">
                <a:ea typeface="Times New Roman"/>
                <a:cs typeface="Times New Roman"/>
              </a:rPr>
              <a:t>Odewale</a:t>
            </a:r>
            <a:r>
              <a:rPr lang="en-US" sz="1200" dirty="0">
                <a:ea typeface="Times New Roman"/>
                <a:cs typeface="Times New Roman"/>
              </a:rPr>
              <a:t>, Salami </a:t>
            </a:r>
            <a:r>
              <a:rPr lang="en-US" sz="1200" dirty="0" err="1">
                <a:ea typeface="Times New Roman"/>
                <a:cs typeface="Times New Roman"/>
              </a:rPr>
              <a:t>Tayo</a:t>
            </a:r>
            <a:r>
              <a:rPr lang="en-US" sz="1200" dirty="0">
                <a:ea typeface="Times New Roman"/>
                <a:cs typeface="Times New Roman"/>
              </a:rPr>
              <a:t>, Udo </a:t>
            </a:r>
            <a:r>
              <a:rPr lang="en-US" sz="1200" dirty="0" err="1">
                <a:ea typeface="Times New Roman"/>
                <a:cs typeface="Times New Roman"/>
              </a:rPr>
              <a:t>Uzochukwu</a:t>
            </a:r>
            <a:r>
              <a:rPr lang="en-US" sz="1200" dirty="0">
                <a:ea typeface="Times New Roman"/>
                <a:cs typeface="Times New Roman"/>
              </a:rPr>
              <a:t>, Ogba </a:t>
            </a:r>
            <a:r>
              <a:rPr lang="en-US" sz="1200" dirty="0" err="1">
                <a:ea typeface="Times New Roman"/>
                <a:cs typeface="Times New Roman"/>
              </a:rPr>
              <a:t>Okpako</a:t>
            </a:r>
            <a:r>
              <a:rPr lang="en-US" sz="1200" dirty="0">
                <a:ea typeface="Times New Roman"/>
                <a:cs typeface="Times New Roman"/>
              </a:rPr>
              <a:t>, </a:t>
            </a:r>
            <a:r>
              <a:rPr lang="en-US" sz="1200" dirty="0" err="1">
                <a:ea typeface="Times New Roman"/>
                <a:cs typeface="Times New Roman"/>
              </a:rPr>
              <a:t>Ukenye</a:t>
            </a:r>
            <a:r>
              <a:rPr lang="en-US" sz="1200" dirty="0">
                <a:ea typeface="Times New Roman"/>
                <a:cs typeface="Times New Roman"/>
              </a:rPr>
              <a:t> Sunday, </a:t>
            </a:r>
            <a:r>
              <a:rPr lang="en-US" sz="1200" dirty="0" err="1">
                <a:ea typeface="Times New Roman"/>
                <a:cs typeface="Times New Roman"/>
              </a:rPr>
              <a:t>Maduka</a:t>
            </a:r>
            <a:r>
              <a:rPr lang="en-US" sz="1200" dirty="0">
                <a:ea typeface="Times New Roman"/>
                <a:cs typeface="Times New Roman"/>
              </a:rPr>
              <a:t> Uche</a:t>
            </a:r>
            <a:endParaRPr lang="en-GB" sz="1200" dirty="0"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22" y="1052736"/>
            <a:ext cx="11893551" cy="1368152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lvl="0"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latin typeface="Futura Medium" pitchFamily="2" charset="0"/>
                <a:cs typeface="Arial" charset="0"/>
              </a:rPr>
              <a:t>:</a:t>
            </a:r>
          </a:p>
          <a:p>
            <a:pPr marL="171450" lvl="0" indent="-171450">
              <a:buFont typeface="Wingdings" panose="05000000000000000000" pitchFamily="2" charset="2"/>
              <a:buChar char="n"/>
            </a:pPr>
            <a:r>
              <a:rPr lang="en-US" sz="1200" dirty="0">
                <a:latin typeface="Futura Medium" panose="00000400000000000000" pitchFamily="2" charset="0"/>
              </a:rPr>
              <a:t>Sustain asset reliability and availability</a:t>
            </a:r>
          </a:p>
          <a:p>
            <a:pPr marL="171450" lvl="0" indent="-171450">
              <a:buFont typeface="Wingdings" panose="05000000000000000000" pitchFamily="2" charset="2"/>
              <a:buChar char="n"/>
            </a:pPr>
            <a:r>
              <a:rPr lang="en-US" sz="1200" dirty="0">
                <a:latin typeface="Futura Medium" panose="00000400000000000000" pitchFamily="2" charset="0"/>
              </a:rPr>
              <a:t>Need to reduce gas flaring at AGG due to multiple trips and re-starts.</a:t>
            </a:r>
          </a:p>
          <a:p>
            <a:pPr marL="171450" lvl="0" indent="-171450">
              <a:buFont typeface="Wingdings" panose="05000000000000000000" pitchFamily="2" charset="2"/>
              <a:buChar char="n"/>
            </a:pPr>
            <a:r>
              <a:rPr lang="en-US" sz="1200" dirty="0">
                <a:latin typeface="Futura Medium" panose="00000400000000000000" pitchFamily="2" charset="0"/>
              </a:rPr>
              <a:t>Stabilize and sustain production volumes, increase FCF</a:t>
            </a: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sz="1200" dirty="0">
                <a:latin typeface="Futura Medium" panose="00000400000000000000" pitchFamily="2" charset="0"/>
              </a:rPr>
              <a:t>Need to reduce HSSE exposure of CRO/field operators and maintenance personnel due to multiple station starts.</a:t>
            </a:r>
          </a:p>
          <a:p>
            <a:pPr marL="171450" lvl="0" indent="-171450">
              <a:buFont typeface="Wingdings" panose="05000000000000000000" pitchFamily="2" charset="2"/>
              <a:buChar char="n"/>
            </a:pPr>
            <a:r>
              <a:rPr lang="en-US" sz="1200" dirty="0">
                <a:latin typeface="Futura Medium" panose="00000400000000000000" pitchFamily="2" charset="0"/>
              </a:rPr>
              <a:t>Need for increase in wrench time of field operations/maintenance personnel.</a:t>
            </a:r>
          </a:p>
          <a:p>
            <a:pPr marL="171450" lvl="0" indent="-171450">
              <a:buFont typeface="Wingdings" panose="05000000000000000000" pitchFamily="2" charset="2"/>
              <a:buChar char="n"/>
            </a:pPr>
            <a:endParaRPr lang="en-US" sz="1200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Weekly cadence commitment template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074336"/>
              </p:ext>
            </p:extLst>
          </p:nvPr>
        </p:nvGraphicFramePr>
        <p:xfrm>
          <a:off x="143936" y="1412775"/>
          <a:ext cx="11424677" cy="482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96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2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3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1-1.1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9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1-1.2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9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1-1.3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3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1-1.4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1-1.5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3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94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12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2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A04D-CF05-4D8F-A80F-8174ECCB72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Weekly cadence commitment template past 7 days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017787"/>
              </p:ext>
            </p:extLst>
          </p:nvPr>
        </p:nvGraphicFramePr>
        <p:xfrm>
          <a:off x="1055440" y="1556791"/>
          <a:ext cx="10513173" cy="4896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0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9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4971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120000" marR="120000" marT="46800" marB="468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7" name="5-Point Star 16"/>
          <p:cNvSpPr/>
          <p:nvPr/>
        </p:nvSpPr>
        <p:spPr>
          <a:xfrm>
            <a:off x="10320472" y="1268760"/>
            <a:ext cx="192021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10300031" y="1628800"/>
            <a:ext cx="192021" cy="144016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886E-3F20-4585-9C21-072E850C7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1E660-2231-489D-96FD-2103A7E78F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sz="2800" dirty="0">
                <a:latin typeface="Futura Bold" panose="00000900000000000000" pitchFamily="2" charset="0"/>
              </a:rPr>
              <a:t>L1 – L5 Gates</a:t>
            </a:r>
          </a:p>
        </p:txBody>
      </p:sp>
      <p:pic>
        <p:nvPicPr>
          <p:cNvPr id="206850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00" y="1292977"/>
            <a:ext cx="9387656" cy="534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0F332-4D2B-4214-8699-AD6E2E2C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811DBA-A1F2-4219-970D-9BAEB1D328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Props1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http://schemas.microsoft.com/office/infopath/2007/PartnerControls"/>
    <ds:schemaRef ds:uri="d4341125-eaf3-412a-9571-61dcf4ec5b4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d3ae7aad-cf14-4d1d-8a7e-198f93a0f74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11668</TotalTime>
  <Words>324</Words>
  <Application>Microsoft Office PowerPoint</Application>
  <PresentationFormat>Widescreen</PresentationFormat>
  <Paragraphs>90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AGG Reliability Improvement/No Trips for 90 days</vt:lpstr>
      <vt:lpstr>Weekly cadence commitment template</vt:lpstr>
      <vt:lpstr>Weekly cadence commitment template past 7 days</vt:lpstr>
      <vt:lpstr>L1 – L5 Gates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Ekpudu, Larry SPDC-UPO/G/ULM</dc:creator>
  <cp:lastModifiedBy>Ekpudu, Larry SPDC-UPO/G/ULM</cp:lastModifiedBy>
  <cp:revision>389</cp:revision>
  <cp:lastPrinted>2017-03-10T12:18:23Z</cp:lastPrinted>
  <dcterms:created xsi:type="dcterms:W3CDTF">2016-08-29T09:50:08Z</dcterms:created>
  <dcterms:modified xsi:type="dcterms:W3CDTF">2019-07-16T09:40:53Z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