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81" r:id="rId3"/>
    <p:sldId id="382" r:id="rId4"/>
    <p:sldId id="383" r:id="rId5"/>
    <p:sldId id="384" r:id="rId6"/>
    <p:sldId id="385" r:id="rId7"/>
    <p:sldId id="386" r:id="rId8"/>
    <p:sldId id="387" r:id="rId9"/>
    <p:sldId id="388" r:id="rId10"/>
    <p:sldId id="389" r:id="rId11"/>
  </p:sldIdLst>
  <p:sldSz cx="12192000" cy="6858000"/>
  <p:notesSz cx="6797675" cy="9926638"/>
  <p:embeddedFontLst>
    <p:embeddedFont>
      <p:font typeface="Futura Bold" panose="00000900000000000000" pitchFamily="2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Futura Medium" panose="00000400000000000000" pitchFamily="2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5" autoAdjust="0"/>
    <p:restoredTop sz="95448" autoAdjust="0"/>
  </p:normalViewPr>
  <p:slideViewPr>
    <p:cSldViewPr snapToGrid="0" snapToObjects="1" showGuides="1">
      <p:cViewPr varScale="1">
        <p:scale>
          <a:sx n="109" d="100"/>
          <a:sy n="109" d="100"/>
        </p:scale>
        <p:origin x="918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1" d="100"/>
          <a:sy n="61" d="100"/>
        </p:scale>
        <p:origin x="2712" y="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14/01/2018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14/01/2018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Futura Medium" pitchFamily="2" charset="0"/>
              </a:rPr>
              <a:pPr/>
              <a:t>1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95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8615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180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180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180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7180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246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4617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241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624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{18.70866,264.5669,509.3857,40.33535}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SPDC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TextBox 12" descr="CONFIDENTIAL_TAG_0xFFEE">
            <a:extLst>
              <a:ext uri="{FF2B5EF4-FFF2-40B4-BE49-F238E27FC236}">
                <a16:creationId xmlns:a16="http://schemas.microsoft.com/office/drawing/2014/main" id="{53DAC485-697D-4994-847C-C72C6EC2FEFA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 mod="1">
    <p:ext uri="{DCECCB84-F9BA-43D5-87BE-67443E8EF086}">
      <p15:sldGuideLst xmlns:p15="http://schemas.microsoft.com/office/powerpoint/2012/main">
        <p15:guide id="1" pos="198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7" name="TextBox 26" descr="CONFIDENTIAL_TAG_0xFFEE">
            <a:extLst>
              <a:ext uri="{FF2B5EF4-FFF2-40B4-BE49-F238E27FC236}">
                <a16:creationId xmlns:a16="http://schemas.microsoft.com/office/drawing/2014/main" id="{FFE8F103-5771-454F-8D1D-F41DEEB5C6D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15" name="Text Box 11" descr="&lt;COMPANY_NAME&gt;{18.70866,264.5669,509.3857,40.33535}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SPDC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1" name="TextBox 10" descr="CONFIDENTIAL_TAG_0xFFEE">
            <a:extLst>
              <a:ext uri="{FF2B5EF4-FFF2-40B4-BE49-F238E27FC236}">
                <a16:creationId xmlns:a16="http://schemas.microsoft.com/office/drawing/2014/main" id="{73A6F7F2-B836-4427-B5EA-DBD5072FC4C2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738D145C-75F5-4B42-B927-74F0EDB170B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75BC6F0D-365C-4CF8-8BA2-435DDFEA1744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EEFDEB18-56E2-4832-95A1-B96A5C4EDCB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Edit Master text styles</a:t>
            </a:r>
            <a:endParaRPr lang="en-GB" dirty="0"/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27" name="Text Box 11" descr="&lt;COMPANY_NAME&gt;{18.70866,264.5669,509.3857,40.33535}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SPDC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</p:cSld>
  <p:clrMapOvr>
    <a:masterClrMapping/>
  </p:clrMapOvr>
  <p:transition/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{18.70866,264.5669,509.3857,40.33535}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SPDC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3A862C01-643F-49C5-91CC-B33A500CA6C2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</p:cSld>
  <p:clrMapOvr>
    <a:masterClrMapping/>
  </p:clrMapOvr>
  <p:transition/>
  <p:hf hdr="0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{18.70866,264.5669,509.3857,40.33535}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SPDC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A52FBAC9-A8CE-4B24-A2FB-F7D44D28D5E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{18.70866,264.5669,508.875,59.87236}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SPDC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2AB791C9-8466-4C5C-8EF8-2E9C3669FDA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hf hdr="0"/>
  <p:extLst mod="1"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{18.70866,264.5669,508.875,59.87236}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SPDC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A74606E0-9CBF-4F68-A884-4C0FE167AB6F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hf hdr="0"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E2208062-7A94-45B8-9801-99C92415128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683A1C45-D194-4CB1-BAD8-4AB3D225055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hf hd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E3056835-76EF-469E-9C50-A69A3E4AC9D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D1AB0EB5-739A-482C-A4EE-D1D58200C162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184B072E-2BFA-4A63-811C-D8D7B4A2258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{18.70866,264.5669,509.3857,40.33535}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SPDC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699" r:id="rId6"/>
    <p:sldLayoutId id="2147483691" r:id="rId7"/>
    <p:sldLayoutId id="2147483667" r:id="rId8"/>
    <p:sldLayoutId id="2147483692" r:id="rId9"/>
    <p:sldLayoutId id="2147483694" r:id="rId10"/>
    <p:sldLayoutId id="2147483680" r:id="rId11"/>
    <p:sldLayoutId id="2147483697" r:id="rId12"/>
    <p:sldLayoutId id="2147483678" r:id="rId13"/>
    <p:sldLayoutId id="2147483700" r:id="rId14"/>
    <p:sldLayoutId id="2147483681" r:id="rId15"/>
    <p:sldLayoutId id="2147483682" r:id="rId16"/>
    <p:sldLayoutId id="2147483683" r:id="rId17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2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 descr="&lt;TITLE&gt;{72.28346,779.5076,74.93024,140.1173}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2018 Okoloma PU Delivery Strategy Workshop</a:t>
            </a:r>
          </a:p>
        </p:txBody>
      </p:sp>
      <p:sp>
        <p:nvSpPr>
          <p:cNvPr id="23" name="Subtitle 22" descr="&lt;SUBTITLE&gt;{59.04,779.5076,260.6454,140.1173}"/>
          <p:cNvSpPr>
            <a:spLocks noGrp="1"/>
          </p:cNvSpPr>
          <p:nvPr>
            <p:ph type="subTitle" idx="1"/>
          </p:nvPr>
        </p:nvSpPr>
        <p:spPr>
          <a:xfrm>
            <a:off x="1717943" y="2605031"/>
            <a:ext cx="9899747" cy="749808"/>
          </a:xfrm>
        </p:spPr>
        <p:txBody>
          <a:bodyPr/>
          <a:lstStyle/>
          <a:p>
            <a:r>
              <a:rPr lang="en-GB" sz="2800" b="1" dirty="0"/>
              <a:t>Syndicate Report Back</a:t>
            </a:r>
          </a:p>
        </p:txBody>
      </p:sp>
      <p:sp>
        <p:nvSpPr>
          <p:cNvPr id="24" name="Text Placeholder 23" descr="&lt;NAME&gt;{18.70866,615.0022,361.2784,140.1173}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5" name="Text Placeholder 24" descr="&lt;ROLE&gt;{18.70866,615.0022,381.1074,140.1173}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January 2018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093" y="8712"/>
            <a:ext cx="11171238" cy="751631"/>
          </a:xfrm>
        </p:spPr>
        <p:txBody>
          <a:bodyPr/>
          <a:lstStyle/>
          <a:p>
            <a:r>
              <a:rPr lang="en-GB" dirty="0"/>
              <a:t>		HSE AND PEOPLE SYNDICATE REPORT OUT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5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t>January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850" b="0" i="0" u="none" strike="noStrike" kern="1200" cap="none" spc="0" normalizeH="0" baseline="0" noProof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850" b="0" i="0" u="none" strike="noStrike" kern="1200" cap="none" spc="0" normalizeH="0" baseline="0" noProof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5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t>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BAB88D-3FF3-4E65-8280-481CFF471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831868"/>
              </p:ext>
            </p:extLst>
          </p:nvPr>
        </p:nvGraphicFramePr>
        <p:xfrm>
          <a:off x="509093" y="650940"/>
          <a:ext cx="11461495" cy="4512442"/>
        </p:xfrm>
        <a:graphic>
          <a:graphicData uri="http://schemas.openxmlformats.org/drawingml/2006/table">
            <a:tbl>
              <a:tblPr/>
              <a:tblGrid>
                <a:gridCol w="214238">
                  <a:extLst>
                    <a:ext uri="{9D8B030D-6E8A-4147-A177-3AD203B41FA5}">
                      <a16:colId xmlns:a16="http://schemas.microsoft.com/office/drawing/2014/main" val="1831025441"/>
                    </a:ext>
                  </a:extLst>
                </a:gridCol>
                <a:gridCol w="3262464">
                  <a:extLst>
                    <a:ext uri="{9D8B030D-6E8A-4147-A177-3AD203B41FA5}">
                      <a16:colId xmlns:a16="http://schemas.microsoft.com/office/drawing/2014/main" val="1549886720"/>
                    </a:ext>
                  </a:extLst>
                </a:gridCol>
                <a:gridCol w="678432">
                  <a:extLst>
                    <a:ext uri="{9D8B030D-6E8A-4147-A177-3AD203B41FA5}">
                      <a16:colId xmlns:a16="http://schemas.microsoft.com/office/drawing/2014/main" val="2679351571"/>
                    </a:ext>
                  </a:extLst>
                </a:gridCol>
                <a:gridCol w="1056749">
                  <a:extLst>
                    <a:ext uri="{9D8B030D-6E8A-4147-A177-3AD203B41FA5}">
                      <a16:colId xmlns:a16="http://schemas.microsoft.com/office/drawing/2014/main" val="3185562607"/>
                    </a:ext>
                  </a:extLst>
                </a:gridCol>
                <a:gridCol w="2250875">
                  <a:extLst>
                    <a:ext uri="{9D8B030D-6E8A-4147-A177-3AD203B41FA5}">
                      <a16:colId xmlns:a16="http://schemas.microsoft.com/office/drawing/2014/main" val="3791877874"/>
                    </a:ext>
                  </a:extLst>
                </a:gridCol>
                <a:gridCol w="2544650">
                  <a:extLst>
                    <a:ext uri="{9D8B030D-6E8A-4147-A177-3AD203B41FA5}">
                      <a16:colId xmlns:a16="http://schemas.microsoft.com/office/drawing/2014/main" val="1324192013"/>
                    </a:ext>
                  </a:extLst>
                </a:gridCol>
                <a:gridCol w="1454087">
                  <a:extLst>
                    <a:ext uri="{9D8B030D-6E8A-4147-A177-3AD203B41FA5}">
                      <a16:colId xmlns:a16="http://schemas.microsoft.com/office/drawing/2014/main" val="1503919359"/>
                    </a:ext>
                  </a:extLst>
                </a:gridCol>
              </a:tblGrid>
              <a:tr h="159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Opportunities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Reward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Recommendation/Improvement Plan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 Party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337926"/>
                  </a:ext>
                </a:extLst>
              </a:tr>
              <a:tr h="313391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Potential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b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kbopd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</a:t>
                      </a:r>
                      <a:b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MMscf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311628"/>
                  </a:ext>
                </a:extLst>
              </a:tr>
              <a:tr h="128248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Motivation 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Delayed Salary Payments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Ensure timely payments by  Contracts Holders executing their Roles and Responsibilities adequately.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Effective escalation and seek waiver 3 months prior to expiration of contracts.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Contract Holders to track expiration of contracts effectively.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Contract Holders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212996"/>
                  </a:ext>
                </a:extLst>
              </a:tr>
              <a:tr h="92983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Unscheduled Facility Audits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Disruption to daily operations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Proactive engagement of PU before the audits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 LEH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810487"/>
                  </a:ext>
                </a:extLst>
              </a:tr>
              <a:tr h="305668"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68"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6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668"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6653"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charset="0"/>
                        <a:buChar char="•"/>
                      </a:pPr>
                      <a:endParaRPr lang="fr-FR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62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13913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093" y="8712"/>
            <a:ext cx="11171238" cy="751631"/>
          </a:xfrm>
        </p:spPr>
        <p:txBody>
          <a:bodyPr/>
          <a:lstStyle/>
          <a:p>
            <a:r>
              <a:rPr lang="en-GB" dirty="0"/>
              <a:t>PRODUCTION ENHANCEMENT SYNDICATE REPORT OUT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</a:t>
            </a:fld>
            <a:endParaRPr lang="en-GB" noProof="1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BAB88D-3FF3-4E65-8280-481CFF471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505491"/>
              </p:ext>
            </p:extLst>
          </p:nvPr>
        </p:nvGraphicFramePr>
        <p:xfrm>
          <a:off x="245660" y="650940"/>
          <a:ext cx="11507036" cy="5147087"/>
        </p:xfrm>
        <a:graphic>
          <a:graphicData uri="http://schemas.openxmlformats.org/drawingml/2006/table">
            <a:tbl>
              <a:tblPr/>
              <a:tblGrid>
                <a:gridCol w="409433">
                  <a:extLst>
                    <a:ext uri="{9D8B030D-6E8A-4147-A177-3AD203B41FA5}">
                      <a16:colId xmlns:a16="http://schemas.microsoft.com/office/drawing/2014/main" val="1831025441"/>
                    </a:ext>
                  </a:extLst>
                </a:gridCol>
                <a:gridCol w="3112810">
                  <a:extLst>
                    <a:ext uri="{9D8B030D-6E8A-4147-A177-3AD203B41FA5}">
                      <a16:colId xmlns:a16="http://schemas.microsoft.com/office/drawing/2014/main" val="1549886720"/>
                    </a:ext>
                  </a:extLst>
                </a:gridCol>
                <a:gridCol w="678432">
                  <a:extLst>
                    <a:ext uri="{9D8B030D-6E8A-4147-A177-3AD203B41FA5}">
                      <a16:colId xmlns:a16="http://schemas.microsoft.com/office/drawing/2014/main" val="2679351571"/>
                    </a:ext>
                  </a:extLst>
                </a:gridCol>
                <a:gridCol w="1056749">
                  <a:extLst>
                    <a:ext uri="{9D8B030D-6E8A-4147-A177-3AD203B41FA5}">
                      <a16:colId xmlns:a16="http://schemas.microsoft.com/office/drawing/2014/main" val="3185562607"/>
                    </a:ext>
                  </a:extLst>
                </a:gridCol>
                <a:gridCol w="2250875">
                  <a:extLst>
                    <a:ext uri="{9D8B030D-6E8A-4147-A177-3AD203B41FA5}">
                      <a16:colId xmlns:a16="http://schemas.microsoft.com/office/drawing/2014/main" val="3791877874"/>
                    </a:ext>
                  </a:extLst>
                </a:gridCol>
                <a:gridCol w="2544650">
                  <a:extLst>
                    <a:ext uri="{9D8B030D-6E8A-4147-A177-3AD203B41FA5}">
                      <a16:colId xmlns:a16="http://schemas.microsoft.com/office/drawing/2014/main" val="1324192013"/>
                    </a:ext>
                  </a:extLst>
                </a:gridCol>
                <a:gridCol w="1454087">
                  <a:extLst>
                    <a:ext uri="{9D8B030D-6E8A-4147-A177-3AD203B41FA5}">
                      <a16:colId xmlns:a16="http://schemas.microsoft.com/office/drawing/2014/main" val="1503919359"/>
                    </a:ext>
                  </a:extLst>
                </a:gridCol>
              </a:tblGrid>
              <a:tr h="159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Opportunities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Reward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Recommendation/Improvement Plan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 Party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337926"/>
                  </a:ext>
                </a:extLst>
              </a:tr>
              <a:tr h="313391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Potential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b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kbopd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</a:t>
                      </a:r>
                      <a:b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MMscf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311628"/>
                  </a:ext>
                </a:extLst>
              </a:tr>
              <a:tr h="77539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Current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gas potential of 204 </a:t>
                      </a:r>
                      <a:r>
                        <a:rPr lang="en-GB" sz="105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MMscf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/d not sure of the dryness to wetness factor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Lack of assurance on volumes*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Sampling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points at 12 </a:t>
                      </a:r>
                      <a:r>
                        <a:rPr lang="en-GB" sz="105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o’clok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position instead of 3 or 9 o’clock position 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Re-engineer sampling points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Confirm actual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dry gas potential through MRT for all gas wells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Asset </a:t>
                      </a:r>
                      <a:r>
                        <a:rPr lang="en-GB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Engr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ctr">
                        <a:buFont typeface="Arial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WRFM/Ops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212996"/>
                  </a:ext>
                </a:extLst>
              </a:tr>
              <a:tr h="92983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AFAM 26 Availability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*Not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sure of the terms and conditions for producing the well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Confirm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terms and conditions for producing the well.</a:t>
                      </a:r>
                    </a:p>
                    <a:p>
                      <a:pPr marL="171450" indent="-171450" algn="l" fontAlgn="ctr">
                        <a:buFont typeface="Arial" charset="0"/>
                        <a:buChar char="•"/>
                      </a:pP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Acquire current production data trend, model and engage DPR for a revised permit to produce well based on current operating parameters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WRFM/FMT/OPS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810487"/>
                  </a:ext>
                </a:extLst>
              </a:tr>
              <a:tr h="108394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Afam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27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* Not sure of the terms and conditions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 switch the well to the gas leg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Confirm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terms and conditions for producing the well.</a:t>
                      </a:r>
                    </a:p>
                    <a:p>
                      <a:pPr marL="171450" indent="-171450" algn="l" fontAlgn="ctr">
                        <a:buFont typeface="Arial" charset="0"/>
                        <a:buChar char="•"/>
                      </a:pP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Acquire current production data trend, model and engage DPR for a revised permit to produce well based on current operating parameters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WRFM/FMT/OPS</a:t>
                      </a:r>
                    </a:p>
                    <a:p>
                      <a:pPr algn="l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05342"/>
                  </a:ext>
                </a:extLst>
              </a:tr>
              <a:tr h="77572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Afam</a:t>
                      </a: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15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5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closed in NAG requires hydraulic </a:t>
                      </a:r>
                      <a:r>
                        <a:rPr lang="en-GB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workover</a:t>
                      </a: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 install velocity string and produce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Funding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as it was dropped out of AF basket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Funding for gas opportunity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Cost estimate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Workover</a:t>
                      </a: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candidate/proposal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charset="0"/>
                        <a:buChar char="•"/>
                      </a:pPr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AMIL</a:t>
                      </a:r>
                    </a:p>
                    <a:p>
                      <a:pPr marL="171450" indent="-171450" algn="l" fontAlgn="ctr">
                        <a:buFont typeface="Arial" charset="0"/>
                        <a:buChar char="•"/>
                      </a:pPr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CWI</a:t>
                      </a:r>
                    </a:p>
                    <a:p>
                      <a:pPr marL="171450" indent="-171450" algn="l" fontAlgn="ctr">
                        <a:buFont typeface="Arial" charset="0"/>
                        <a:buChar char="•"/>
                      </a:pPr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WRFM/FMT</a:t>
                      </a:r>
                      <a:b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fr-F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62675"/>
                  </a:ext>
                </a:extLst>
              </a:tr>
              <a:tr h="4675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gas wells ( 2 </a:t>
                      </a:r>
                      <a:r>
                        <a:rPr lang="en-GB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</a:t>
                      </a: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for 2035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 to </a:t>
                      </a:r>
                      <a:r>
                        <a:rPr lang="en-GB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fastrack</a:t>
                      </a: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maturation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 fund earliest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HDM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78665"/>
                  </a:ext>
                </a:extLst>
              </a:tr>
              <a:tr h="516930"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416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53607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093" y="8712"/>
            <a:ext cx="11171238" cy="751631"/>
          </a:xfrm>
        </p:spPr>
        <p:txBody>
          <a:bodyPr/>
          <a:lstStyle/>
          <a:p>
            <a:r>
              <a:rPr lang="en-GB" dirty="0"/>
              <a:t>PRODUCTION ENHANCEMENT SYNDICATE REPORT OUT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3</a:t>
            </a:fld>
            <a:endParaRPr lang="en-GB" noProof="1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BAB88D-3FF3-4E65-8280-481CFF471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75959"/>
              </p:ext>
            </p:extLst>
          </p:nvPr>
        </p:nvGraphicFramePr>
        <p:xfrm>
          <a:off x="509093" y="650940"/>
          <a:ext cx="11461495" cy="3918922"/>
        </p:xfrm>
        <a:graphic>
          <a:graphicData uri="http://schemas.openxmlformats.org/drawingml/2006/table">
            <a:tbl>
              <a:tblPr/>
              <a:tblGrid>
                <a:gridCol w="391659">
                  <a:extLst>
                    <a:ext uri="{9D8B030D-6E8A-4147-A177-3AD203B41FA5}">
                      <a16:colId xmlns:a16="http://schemas.microsoft.com/office/drawing/2014/main" val="1831025441"/>
                    </a:ext>
                  </a:extLst>
                </a:gridCol>
                <a:gridCol w="3085043">
                  <a:extLst>
                    <a:ext uri="{9D8B030D-6E8A-4147-A177-3AD203B41FA5}">
                      <a16:colId xmlns:a16="http://schemas.microsoft.com/office/drawing/2014/main" val="1549886720"/>
                    </a:ext>
                  </a:extLst>
                </a:gridCol>
                <a:gridCol w="678432">
                  <a:extLst>
                    <a:ext uri="{9D8B030D-6E8A-4147-A177-3AD203B41FA5}">
                      <a16:colId xmlns:a16="http://schemas.microsoft.com/office/drawing/2014/main" val="2679351571"/>
                    </a:ext>
                  </a:extLst>
                </a:gridCol>
                <a:gridCol w="1056749">
                  <a:extLst>
                    <a:ext uri="{9D8B030D-6E8A-4147-A177-3AD203B41FA5}">
                      <a16:colId xmlns:a16="http://schemas.microsoft.com/office/drawing/2014/main" val="3185562607"/>
                    </a:ext>
                  </a:extLst>
                </a:gridCol>
                <a:gridCol w="2250875">
                  <a:extLst>
                    <a:ext uri="{9D8B030D-6E8A-4147-A177-3AD203B41FA5}">
                      <a16:colId xmlns:a16="http://schemas.microsoft.com/office/drawing/2014/main" val="3791877874"/>
                    </a:ext>
                  </a:extLst>
                </a:gridCol>
                <a:gridCol w="2544650">
                  <a:extLst>
                    <a:ext uri="{9D8B030D-6E8A-4147-A177-3AD203B41FA5}">
                      <a16:colId xmlns:a16="http://schemas.microsoft.com/office/drawing/2014/main" val="1324192013"/>
                    </a:ext>
                  </a:extLst>
                </a:gridCol>
                <a:gridCol w="1454087">
                  <a:extLst>
                    <a:ext uri="{9D8B030D-6E8A-4147-A177-3AD203B41FA5}">
                      <a16:colId xmlns:a16="http://schemas.microsoft.com/office/drawing/2014/main" val="1503919359"/>
                    </a:ext>
                  </a:extLst>
                </a:gridCol>
              </a:tblGrid>
              <a:tr h="159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Opportunities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Reward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Recommendation/Improvement Plan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 Party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337926"/>
                  </a:ext>
                </a:extLst>
              </a:tr>
              <a:tr h="313391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Potential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b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kbopd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</a:t>
                      </a:r>
                      <a:b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MMscf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311628"/>
                  </a:ext>
                </a:extLst>
              </a:tr>
              <a:tr h="77539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Existing oil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212996"/>
                  </a:ext>
                </a:extLst>
              </a:tr>
              <a:tr h="92983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Existing condensate based of gas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204 </a:t>
                      </a:r>
                      <a:r>
                        <a:rPr lang="en-GB" sz="105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MMscf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/d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Funding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Funding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for STOG 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acquisition/evaluation for execution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AMIL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WRFM/FMT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CWI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810487"/>
                  </a:ext>
                </a:extLst>
              </a:tr>
              <a:tr h="30566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Additional Condensate from additional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gas of </a:t>
                      </a:r>
                      <a:r>
                        <a:rPr lang="en-GB" sz="105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40 </a:t>
                      </a:r>
                      <a:r>
                        <a:rPr lang="en-GB" sz="105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MMscf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/d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MRT post restorations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OPS/WRFM/FMT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6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Bean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up for </a:t>
                      </a:r>
                      <a:r>
                        <a:rPr lang="en-GB" sz="105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Afam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25 &amp; 27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Confirmatory MER 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DPR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Allowable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Conduct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MER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Obtain DPR allowable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Ops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WRFM/FMT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6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CIWRS (</a:t>
                      </a:r>
                      <a:r>
                        <a:rPr lang="en-GB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Afam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13, 16, 17 &amp;19)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Funding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Funding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for STOG 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acquisition/evaluation for execution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AMIL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WRFM/FMT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CWI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05342"/>
                  </a:ext>
                </a:extLst>
              </a:tr>
              <a:tr h="586653"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21.25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charset="0"/>
                        <a:buChar char="•"/>
                      </a:pPr>
                      <a:endParaRPr lang="fr-FR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62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87440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093" y="8712"/>
            <a:ext cx="11171238" cy="751631"/>
          </a:xfrm>
        </p:spPr>
        <p:txBody>
          <a:bodyPr/>
          <a:lstStyle/>
          <a:p>
            <a:r>
              <a:rPr lang="en-GB" dirty="0"/>
              <a:t>PRODUCTION ENHANCEMENT SYNDICATE REPORT OUT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4</a:t>
            </a:fld>
            <a:endParaRPr lang="en-GB" noProof="1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BAB88D-3FF3-4E65-8280-481CFF471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136033"/>
              </p:ext>
            </p:extLst>
          </p:nvPr>
        </p:nvGraphicFramePr>
        <p:xfrm>
          <a:off x="509093" y="650940"/>
          <a:ext cx="11461495" cy="4240504"/>
        </p:xfrm>
        <a:graphic>
          <a:graphicData uri="http://schemas.openxmlformats.org/drawingml/2006/table">
            <a:tbl>
              <a:tblPr/>
              <a:tblGrid>
                <a:gridCol w="214238">
                  <a:extLst>
                    <a:ext uri="{9D8B030D-6E8A-4147-A177-3AD203B41FA5}">
                      <a16:colId xmlns:a16="http://schemas.microsoft.com/office/drawing/2014/main" val="1831025441"/>
                    </a:ext>
                  </a:extLst>
                </a:gridCol>
                <a:gridCol w="3262464">
                  <a:extLst>
                    <a:ext uri="{9D8B030D-6E8A-4147-A177-3AD203B41FA5}">
                      <a16:colId xmlns:a16="http://schemas.microsoft.com/office/drawing/2014/main" val="1549886720"/>
                    </a:ext>
                  </a:extLst>
                </a:gridCol>
                <a:gridCol w="678432">
                  <a:extLst>
                    <a:ext uri="{9D8B030D-6E8A-4147-A177-3AD203B41FA5}">
                      <a16:colId xmlns:a16="http://schemas.microsoft.com/office/drawing/2014/main" val="2679351571"/>
                    </a:ext>
                  </a:extLst>
                </a:gridCol>
                <a:gridCol w="1056749">
                  <a:extLst>
                    <a:ext uri="{9D8B030D-6E8A-4147-A177-3AD203B41FA5}">
                      <a16:colId xmlns:a16="http://schemas.microsoft.com/office/drawing/2014/main" val="3185562607"/>
                    </a:ext>
                  </a:extLst>
                </a:gridCol>
                <a:gridCol w="2250875">
                  <a:extLst>
                    <a:ext uri="{9D8B030D-6E8A-4147-A177-3AD203B41FA5}">
                      <a16:colId xmlns:a16="http://schemas.microsoft.com/office/drawing/2014/main" val="3791877874"/>
                    </a:ext>
                  </a:extLst>
                </a:gridCol>
                <a:gridCol w="2544650">
                  <a:extLst>
                    <a:ext uri="{9D8B030D-6E8A-4147-A177-3AD203B41FA5}">
                      <a16:colId xmlns:a16="http://schemas.microsoft.com/office/drawing/2014/main" val="1324192013"/>
                    </a:ext>
                  </a:extLst>
                </a:gridCol>
                <a:gridCol w="1454087">
                  <a:extLst>
                    <a:ext uri="{9D8B030D-6E8A-4147-A177-3AD203B41FA5}">
                      <a16:colId xmlns:a16="http://schemas.microsoft.com/office/drawing/2014/main" val="1503919359"/>
                    </a:ext>
                  </a:extLst>
                </a:gridCol>
              </a:tblGrid>
              <a:tr h="159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Opportunities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Reward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Recommendation/Improvement Plan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 Party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337926"/>
                  </a:ext>
                </a:extLst>
              </a:tr>
              <a:tr h="313391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Facility (Haulage/Capacity)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b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kbopd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</a:t>
                      </a:r>
                      <a:b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MMscf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311628"/>
                  </a:ext>
                </a:extLst>
              </a:tr>
              <a:tr h="77539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Existing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facility limit gas  (combined mode)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212996"/>
                  </a:ext>
                </a:extLst>
              </a:tr>
              <a:tr h="92983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Opportunity to debottleneck plant and unlock 30 </a:t>
                      </a:r>
                      <a:r>
                        <a:rPr lang="en-GB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mmscf</a:t>
                      </a: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/d additional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 take plant to 270 </a:t>
                      </a:r>
                      <a:r>
                        <a:rPr lang="en-GB" sz="105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MMscf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/d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Major plant re-engineering 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 term option based on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 customers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availability from commercial versus current demand for 280 </a:t>
                      </a:r>
                      <a:r>
                        <a:rPr lang="en-GB" sz="105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Mmscf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/d from both primary and secondary customers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Opportunity for </a:t>
                      </a:r>
                      <a:r>
                        <a:rPr lang="en-GB" sz="105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backfeed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from </a:t>
                      </a:r>
                      <a:r>
                        <a:rPr lang="en-GB" sz="105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Interfeed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line  to NGC (40 </a:t>
                      </a:r>
                      <a:r>
                        <a:rPr lang="en-GB" sz="105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mmscf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/d)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AMIL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 commercial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Agbada</a:t>
                      </a: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GB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Obigbo</a:t>
                      </a: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en-GB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Imoriver</a:t>
                      </a: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PUs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810487"/>
                  </a:ext>
                </a:extLst>
              </a:tr>
              <a:tr h="305668"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 + 40 (INTERFIELD)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6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Existing facility limit Oil (combined mode)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6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Opportunity for new oil well to for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full capacity utilization of </a:t>
                      </a:r>
                      <a:r>
                        <a:rPr lang="en-GB" sz="105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8.75 </a:t>
                      </a:r>
                      <a:r>
                        <a:rPr lang="en-GB" sz="105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Mbopd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on top the total estimated liquid potential of 21.25 </a:t>
                      </a:r>
                      <a:r>
                        <a:rPr lang="en-GB" sz="105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Mbopd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8.75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new oil well planned for </a:t>
                      </a:r>
                      <a:r>
                        <a:rPr lang="en-GB" sz="105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Okoloma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 the near future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Explore opportunity for oil well 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66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XXHP Commissioning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Facility yet to be commissioned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Commission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 handover facility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Team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6653"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charset="0"/>
                        <a:buChar char="•"/>
                      </a:pPr>
                      <a:endParaRPr lang="fr-FR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62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96686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093" y="8712"/>
            <a:ext cx="11171238" cy="751631"/>
          </a:xfrm>
        </p:spPr>
        <p:txBody>
          <a:bodyPr/>
          <a:lstStyle/>
          <a:p>
            <a:r>
              <a:rPr lang="en-GB" dirty="0"/>
              <a:t>PRODUCTION ENHANCEMENT SYNDICATE REPORT OUT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January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5</a:t>
            </a:fld>
            <a:endParaRPr lang="en-GB" noProof="1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BAB88D-3FF3-4E65-8280-481CFF471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182505"/>
              </p:ext>
            </p:extLst>
          </p:nvPr>
        </p:nvGraphicFramePr>
        <p:xfrm>
          <a:off x="509093" y="650940"/>
          <a:ext cx="11461495" cy="4884410"/>
        </p:xfrm>
        <a:graphic>
          <a:graphicData uri="http://schemas.openxmlformats.org/drawingml/2006/table">
            <a:tbl>
              <a:tblPr/>
              <a:tblGrid>
                <a:gridCol w="337068">
                  <a:extLst>
                    <a:ext uri="{9D8B030D-6E8A-4147-A177-3AD203B41FA5}">
                      <a16:colId xmlns:a16="http://schemas.microsoft.com/office/drawing/2014/main" val="1831025441"/>
                    </a:ext>
                  </a:extLst>
                </a:gridCol>
                <a:gridCol w="3139634">
                  <a:extLst>
                    <a:ext uri="{9D8B030D-6E8A-4147-A177-3AD203B41FA5}">
                      <a16:colId xmlns:a16="http://schemas.microsoft.com/office/drawing/2014/main" val="1549886720"/>
                    </a:ext>
                  </a:extLst>
                </a:gridCol>
                <a:gridCol w="678432">
                  <a:extLst>
                    <a:ext uri="{9D8B030D-6E8A-4147-A177-3AD203B41FA5}">
                      <a16:colId xmlns:a16="http://schemas.microsoft.com/office/drawing/2014/main" val="2679351571"/>
                    </a:ext>
                  </a:extLst>
                </a:gridCol>
                <a:gridCol w="1056749">
                  <a:extLst>
                    <a:ext uri="{9D8B030D-6E8A-4147-A177-3AD203B41FA5}">
                      <a16:colId xmlns:a16="http://schemas.microsoft.com/office/drawing/2014/main" val="3185562607"/>
                    </a:ext>
                  </a:extLst>
                </a:gridCol>
                <a:gridCol w="2250875">
                  <a:extLst>
                    <a:ext uri="{9D8B030D-6E8A-4147-A177-3AD203B41FA5}">
                      <a16:colId xmlns:a16="http://schemas.microsoft.com/office/drawing/2014/main" val="3791877874"/>
                    </a:ext>
                  </a:extLst>
                </a:gridCol>
                <a:gridCol w="2544650">
                  <a:extLst>
                    <a:ext uri="{9D8B030D-6E8A-4147-A177-3AD203B41FA5}">
                      <a16:colId xmlns:a16="http://schemas.microsoft.com/office/drawing/2014/main" val="1324192013"/>
                    </a:ext>
                  </a:extLst>
                </a:gridCol>
                <a:gridCol w="1454087">
                  <a:extLst>
                    <a:ext uri="{9D8B030D-6E8A-4147-A177-3AD203B41FA5}">
                      <a16:colId xmlns:a16="http://schemas.microsoft.com/office/drawing/2014/main" val="1503919359"/>
                    </a:ext>
                  </a:extLst>
                </a:gridCol>
              </a:tblGrid>
              <a:tr h="159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Opportunities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Reward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Recommendation/Improvement Plan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 Party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337926"/>
                  </a:ext>
                </a:extLst>
              </a:tr>
              <a:tr h="313391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Availability</a:t>
                      </a:r>
                      <a:r>
                        <a:rPr lang="en-GB" sz="105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(Wells, </a:t>
                      </a:r>
                      <a:r>
                        <a:rPr lang="en-GB" sz="1050" b="1" i="0" u="none" strike="noStrike" baseline="0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flowlines</a:t>
                      </a:r>
                      <a:r>
                        <a:rPr lang="en-GB" sz="1050" b="1" i="0" u="none" strike="noStrike" baseline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 &amp; facilities + SP)</a:t>
                      </a:r>
                      <a:endParaRPr lang="en-GB" sz="105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b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kbopd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</a:t>
                      </a:r>
                      <a:b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MMscf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311628"/>
                  </a:ext>
                </a:extLst>
              </a:tr>
              <a:tr h="77539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Pneumatic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pump to open up wells post trip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 reliance on CWI for routine well o/u post trips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Evaluate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current proposal from Ops and procure hand pump for routine interventions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AMIL/WI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212996"/>
                  </a:ext>
                </a:extLst>
              </a:tr>
              <a:tr h="92983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Sustaining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minimum flow for all wells as per operating envelope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Wells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quitting resulting in reduced availability to meet </a:t>
                      </a:r>
                      <a:r>
                        <a:rPr lang="en-GB" sz="105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 demand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 ‘s and Process </a:t>
                      </a:r>
                      <a:r>
                        <a:rPr lang="en-GB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Engr</a:t>
                      </a: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</a:t>
                      </a: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study and advise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FMT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810487"/>
                  </a:ext>
                </a:extLst>
              </a:tr>
              <a:tr h="30566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FGC compressor availability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Overdue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major inspection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Execute inspection asap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AGG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Improvement Team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68"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Export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pumps availability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 around time from breakdown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Critical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spares stocking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Mtce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team to </a:t>
                      </a:r>
                      <a:r>
                        <a:rPr lang="en-GB" sz="105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eveluate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the maintenance strategy on pumps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mtce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68"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Increase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uptime of facilities during TNP Outages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Combined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shutdowns affecting other facilities not related to the delivery line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Install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isolation valves at </a:t>
                      </a:r>
                      <a:r>
                        <a:rPr lang="en-GB" sz="105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Kom-kom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manifold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Aset</a:t>
                      </a: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GB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Engr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Process </a:t>
                      </a:r>
                      <a:r>
                        <a:rPr lang="en-GB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Engr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6653"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</a:t>
                      </a:r>
                      <a:r>
                        <a:rPr lang="en-GB" sz="105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unit fro GRF in </a:t>
                      </a:r>
                      <a:r>
                        <a:rPr lang="en-GB" sz="105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Afam</a:t>
                      </a:r>
                      <a:r>
                        <a:rPr lang="en-GB" sz="105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Relocate</a:t>
                      </a:r>
                      <a:r>
                        <a:rPr lang="en-GB" sz="105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control unit to GRF</a:t>
                      </a: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charset="0"/>
                        <a:buChar char="•"/>
                      </a:pPr>
                      <a:r>
                        <a:rPr lang="fr-FR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Asset</a:t>
                      </a:r>
                      <a:r>
                        <a:rPr lang="fr-F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fr-FR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Engr</a:t>
                      </a:r>
                      <a:endParaRPr lang="fr-FR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62675"/>
                  </a:ext>
                </a:extLst>
              </a:tr>
              <a:tr h="467502"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Expedite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PO creation for spares &amp; materials availability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Extended delivery time as compared to ROS dates and MTTR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 creation time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Strategy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for critical spares availability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 for Asset Reps to C&amp;P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for enhanced awareness on process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 dedicated CP Specialist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Bring back price agreements on stock items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SLAs between Asset &amp; CP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AMIL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78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95648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093" y="8712"/>
            <a:ext cx="11171238" cy="751631"/>
          </a:xfrm>
        </p:spPr>
        <p:txBody>
          <a:bodyPr/>
          <a:lstStyle/>
          <a:p>
            <a:r>
              <a:rPr lang="en-GB" dirty="0"/>
              <a:t>COST IMPROVEMENT FOR 2018 SYNDICATE REPORT OUT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5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t>January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850" b="0" i="0" u="none" strike="noStrike" kern="1200" cap="none" spc="0" normalizeH="0" baseline="0" noProof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850" b="0" i="0" u="none" strike="noStrike" kern="1200" cap="none" spc="0" normalizeH="0" baseline="0" noProof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5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t>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BAB88D-3FF3-4E65-8280-481CFF4717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9093" y="650940"/>
          <a:ext cx="11461495" cy="4623165"/>
        </p:xfrm>
        <a:graphic>
          <a:graphicData uri="http://schemas.openxmlformats.org/drawingml/2006/table">
            <a:tbl>
              <a:tblPr/>
              <a:tblGrid>
                <a:gridCol w="306833">
                  <a:extLst>
                    <a:ext uri="{9D8B030D-6E8A-4147-A177-3AD203B41FA5}">
                      <a16:colId xmlns:a16="http://schemas.microsoft.com/office/drawing/2014/main" val="1831025441"/>
                    </a:ext>
                  </a:extLst>
                </a:gridCol>
                <a:gridCol w="3169869">
                  <a:extLst>
                    <a:ext uri="{9D8B030D-6E8A-4147-A177-3AD203B41FA5}">
                      <a16:colId xmlns:a16="http://schemas.microsoft.com/office/drawing/2014/main" val="1549886720"/>
                    </a:ext>
                  </a:extLst>
                </a:gridCol>
                <a:gridCol w="678432">
                  <a:extLst>
                    <a:ext uri="{9D8B030D-6E8A-4147-A177-3AD203B41FA5}">
                      <a16:colId xmlns:a16="http://schemas.microsoft.com/office/drawing/2014/main" val="2679351571"/>
                    </a:ext>
                  </a:extLst>
                </a:gridCol>
                <a:gridCol w="1056749">
                  <a:extLst>
                    <a:ext uri="{9D8B030D-6E8A-4147-A177-3AD203B41FA5}">
                      <a16:colId xmlns:a16="http://schemas.microsoft.com/office/drawing/2014/main" val="3185562607"/>
                    </a:ext>
                  </a:extLst>
                </a:gridCol>
                <a:gridCol w="2250875">
                  <a:extLst>
                    <a:ext uri="{9D8B030D-6E8A-4147-A177-3AD203B41FA5}">
                      <a16:colId xmlns:a16="http://schemas.microsoft.com/office/drawing/2014/main" val="3791877874"/>
                    </a:ext>
                  </a:extLst>
                </a:gridCol>
                <a:gridCol w="2544650">
                  <a:extLst>
                    <a:ext uri="{9D8B030D-6E8A-4147-A177-3AD203B41FA5}">
                      <a16:colId xmlns:a16="http://schemas.microsoft.com/office/drawing/2014/main" val="1324192013"/>
                    </a:ext>
                  </a:extLst>
                </a:gridCol>
                <a:gridCol w="1454087">
                  <a:extLst>
                    <a:ext uri="{9D8B030D-6E8A-4147-A177-3AD203B41FA5}">
                      <a16:colId xmlns:a16="http://schemas.microsoft.com/office/drawing/2014/main" val="1503919359"/>
                    </a:ext>
                  </a:extLst>
                </a:gridCol>
              </a:tblGrid>
              <a:tr h="159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Opportunities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Reward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Recommendation/Improvement Plan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 Party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337926"/>
                  </a:ext>
                </a:extLst>
              </a:tr>
              <a:tr h="313391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Direct Costs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b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kbopd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</a:t>
                      </a:r>
                      <a:b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MMscf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311628"/>
                  </a:ext>
                </a:extLst>
              </a:tr>
              <a:tr h="77539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Production Operations:</a:t>
                      </a:r>
                    </a:p>
                    <a:p>
                      <a:pPr algn="l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cost as all Operations and Maintenance support personnel  salaries are captured under Facility Operations account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Optimise Operations and Maintenance support personnel in Ebenezer Project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AMIL/ PUMs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212996"/>
                  </a:ext>
                </a:extLst>
              </a:tr>
              <a:tr h="92983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Condensate Export Pumps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Frequent mech seal failure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Spares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Overhauls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Fit for purpose verification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Pump Overhaul contractor to liaise with OEM representative to secure the right spares for pump overhaul to provide a lasting solution and improve pump performance to achieve cost saving 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Collins Iyoloma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810487"/>
                  </a:ext>
                </a:extLst>
              </a:tr>
              <a:tr h="30566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DIY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Metering monthly schedule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6M Valve greasing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Wellhead open up by CWI Team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 Corporate DIY team for LAND East Asset; train personnel and procure equipment for activity execution.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OZ 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6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Charge back on associated costs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Improper review of monthly Transaction listing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 pitchFamily="34" charset="0"/>
                        <a:buNone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Carry out monthly cascade of PU Financial performance/ transaction listing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Wale/ Ebere/</a:t>
                      </a:r>
                      <a:r>
                        <a:rPr lang="en-GB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Lizy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6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Catering cost Reduction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Feeding of unauthorize personnel in the facility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 e-meal ticketing project ASAP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Roland/ Chioma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665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Logistics chargeback monitoring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Most times Logistics will not provide the right ton of equipment required for an activity and force Asset to pay extra for their lapses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Monitor charge back based on agreed services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charset="0"/>
                        <a:buChar char="•"/>
                      </a:pPr>
                      <a:r>
                        <a:rPr lang="fr-F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Ebere/</a:t>
                      </a:r>
                      <a:r>
                        <a:rPr lang="fr-FR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Erons</a:t>
                      </a:r>
                      <a:r>
                        <a:rPr lang="fr-F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/ </a:t>
                      </a:r>
                      <a:r>
                        <a:rPr lang="fr-FR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Lizy</a:t>
                      </a:r>
                      <a:endParaRPr lang="fr-FR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62675"/>
                  </a:ext>
                </a:extLst>
              </a:tr>
              <a:tr h="4675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breakdown of cost of Maintenance services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cost breakdown for all Maintenance contract services to eliminate double dipping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fr-F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Soba/ </a:t>
                      </a:r>
                      <a:r>
                        <a:rPr lang="fr-FR" sz="105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Rume</a:t>
                      </a:r>
                      <a:endParaRPr lang="fr-FR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78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65453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093" y="8712"/>
            <a:ext cx="11171238" cy="751631"/>
          </a:xfrm>
        </p:spPr>
        <p:txBody>
          <a:bodyPr/>
          <a:lstStyle/>
          <a:p>
            <a:r>
              <a:rPr lang="en-GB" dirty="0"/>
              <a:t>COST IMPROVEMENT FOR 2018 SYNDICATE REPORT OUT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5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t>January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850" b="0" i="0" u="none" strike="noStrike" kern="1200" cap="none" spc="0" normalizeH="0" baseline="0" noProof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850" b="0" i="0" u="none" strike="noStrike" kern="1200" cap="none" spc="0" normalizeH="0" baseline="0" noProof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5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t>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BAB88D-3FF3-4E65-8280-481CFF471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270645"/>
              </p:ext>
            </p:extLst>
          </p:nvPr>
        </p:nvGraphicFramePr>
        <p:xfrm>
          <a:off x="509093" y="650940"/>
          <a:ext cx="11461495" cy="4167184"/>
        </p:xfrm>
        <a:graphic>
          <a:graphicData uri="http://schemas.openxmlformats.org/drawingml/2006/table">
            <a:tbl>
              <a:tblPr/>
              <a:tblGrid>
                <a:gridCol w="306833">
                  <a:extLst>
                    <a:ext uri="{9D8B030D-6E8A-4147-A177-3AD203B41FA5}">
                      <a16:colId xmlns:a16="http://schemas.microsoft.com/office/drawing/2014/main" val="1831025441"/>
                    </a:ext>
                  </a:extLst>
                </a:gridCol>
                <a:gridCol w="3169869">
                  <a:extLst>
                    <a:ext uri="{9D8B030D-6E8A-4147-A177-3AD203B41FA5}">
                      <a16:colId xmlns:a16="http://schemas.microsoft.com/office/drawing/2014/main" val="1549886720"/>
                    </a:ext>
                  </a:extLst>
                </a:gridCol>
                <a:gridCol w="678432">
                  <a:extLst>
                    <a:ext uri="{9D8B030D-6E8A-4147-A177-3AD203B41FA5}">
                      <a16:colId xmlns:a16="http://schemas.microsoft.com/office/drawing/2014/main" val="2679351571"/>
                    </a:ext>
                  </a:extLst>
                </a:gridCol>
                <a:gridCol w="1056749">
                  <a:extLst>
                    <a:ext uri="{9D8B030D-6E8A-4147-A177-3AD203B41FA5}">
                      <a16:colId xmlns:a16="http://schemas.microsoft.com/office/drawing/2014/main" val="3185562607"/>
                    </a:ext>
                  </a:extLst>
                </a:gridCol>
                <a:gridCol w="2250875">
                  <a:extLst>
                    <a:ext uri="{9D8B030D-6E8A-4147-A177-3AD203B41FA5}">
                      <a16:colId xmlns:a16="http://schemas.microsoft.com/office/drawing/2014/main" val="3791877874"/>
                    </a:ext>
                  </a:extLst>
                </a:gridCol>
                <a:gridCol w="2544650">
                  <a:extLst>
                    <a:ext uri="{9D8B030D-6E8A-4147-A177-3AD203B41FA5}">
                      <a16:colId xmlns:a16="http://schemas.microsoft.com/office/drawing/2014/main" val="1324192013"/>
                    </a:ext>
                  </a:extLst>
                </a:gridCol>
                <a:gridCol w="1454087">
                  <a:extLst>
                    <a:ext uri="{9D8B030D-6E8A-4147-A177-3AD203B41FA5}">
                      <a16:colId xmlns:a16="http://schemas.microsoft.com/office/drawing/2014/main" val="1503919359"/>
                    </a:ext>
                  </a:extLst>
                </a:gridCol>
              </a:tblGrid>
              <a:tr h="159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Opportunities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Reward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Recommendation/Improvement Plan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 Party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337926"/>
                  </a:ext>
                </a:extLst>
              </a:tr>
              <a:tr h="313391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Direct Costs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b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kbopd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</a:t>
                      </a:r>
                      <a:b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MMscf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311628"/>
                  </a:ext>
                </a:extLst>
              </a:tr>
              <a:tr h="77539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Paper Cost Reduction:</a:t>
                      </a:r>
                    </a:p>
                    <a:p>
                      <a:pPr algn="l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Printing of work pack for all PM &amp; CM activities are very cumbersome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Standardise one off work pack to achieve paper reduction project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Soba/ </a:t>
                      </a:r>
                      <a:r>
                        <a:rPr lang="en-GB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Rume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212996"/>
                  </a:ext>
                </a:extLst>
              </a:tr>
              <a:tr h="92983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Imprest</a:t>
                      </a: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Account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Delay in operations as a result of impress account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Provide impress account to achieve smooth operation and eliminate unnecessary downtime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810487"/>
                  </a:ext>
                </a:extLst>
              </a:tr>
              <a:tr h="305668"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68"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68"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6653"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charset="0"/>
                        <a:buChar char="•"/>
                      </a:pPr>
                      <a:endParaRPr lang="fr-FR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62675"/>
                  </a:ext>
                </a:extLst>
              </a:tr>
              <a:tr h="467502"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78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14389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093" y="8712"/>
            <a:ext cx="11171238" cy="751631"/>
          </a:xfrm>
        </p:spPr>
        <p:txBody>
          <a:bodyPr/>
          <a:lstStyle/>
          <a:p>
            <a:r>
              <a:rPr lang="en-GB" dirty="0"/>
              <a:t>		HSE AND PEOPLE SYNDICATE REPORT OUT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5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t>January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850" b="0" i="0" u="none" strike="noStrike" kern="1200" cap="none" spc="0" normalizeH="0" baseline="0" noProof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850" b="0" i="0" u="none" strike="noStrike" kern="1200" cap="none" spc="0" normalizeH="0" baseline="0" noProof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5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t>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BAB88D-3FF3-4E65-8280-481CFF4717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5660" y="650940"/>
          <a:ext cx="11507036" cy="5010611"/>
        </p:xfrm>
        <a:graphic>
          <a:graphicData uri="http://schemas.openxmlformats.org/drawingml/2006/table">
            <a:tbl>
              <a:tblPr/>
              <a:tblGrid>
                <a:gridCol w="409433">
                  <a:extLst>
                    <a:ext uri="{9D8B030D-6E8A-4147-A177-3AD203B41FA5}">
                      <a16:colId xmlns:a16="http://schemas.microsoft.com/office/drawing/2014/main" val="1831025441"/>
                    </a:ext>
                  </a:extLst>
                </a:gridCol>
                <a:gridCol w="3112810">
                  <a:extLst>
                    <a:ext uri="{9D8B030D-6E8A-4147-A177-3AD203B41FA5}">
                      <a16:colId xmlns:a16="http://schemas.microsoft.com/office/drawing/2014/main" val="1549886720"/>
                    </a:ext>
                  </a:extLst>
                </a:gridCol>
                <a:gridCol w="678432">
                  <a:extLst>
                    <a:ext uri="{9D8B030D-6E8A-4147-A177-3AD203B41FA5}">
                      <a16:colId xmlns:a16="http://schemas.microsoft.com/office/drawing/2014/main" val="2679351571"/>
                    </a:ext>
                  </a:extLst>
                </a:gridCol>
                <a:gridCol w="1056749">
                  <a:extLst>
                    <a:ext uri="{9D8B030D-6E8A-4147-A177-3AD203B41FA5}">
                      <a16:colId xmlns:a16="http://schemas.microsoft.com/office/drawing/2014/main" val="3185562607"/>
                    </a:ext>
                  </a:extLst>
                </a:gridCol>
                <a:gridCol w="2250875">
                  <a:extLst>
                    <a:ext uri="{9D8B030D-6E8A-4147-A177-3AD203B41FA5}">
                      <a16:colId xmlns:a16="http://schemas.microsoft.com/office/drawing/2014/main" val="3791877874"/>
                    </a:ext>
                  </a:extLst>
                </a:gridCol>
                <a:gridCol w="2544650">
                  <a:extLst>
                    <a:ext uri="{9D8B030D-6E8A-4147-A177-3AD203B41FA5}">
                      <a16:colId xmlns:a16="http://schemas.microsoft.com/office/drawing/2014/main" val="1324192013"/>
                    </a:ext>
                  </a:extLst>
                </a:gridCol>
                <a:gridCol w="1454087">
                  <a:extLst>
                    <a:ext uri="{9D8B030D-6E8A-4147-A177-3AD203B41FA5}">
                      <a16:colId xmlns:a16="http://schemas.microsoft.com/office/drawing/2014/main" val="1503919359"/>
                    </a:ext>
                  </a:extLst>
                </a:gridCol>
              </a:tblGrid>
              <a:tr h="159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Opportunities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Reward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Recommendation/Improvement Plan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 Party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337926"/>
                  </a:ext>
                </a:extLst>
              </a:tr>
              <a:tr h="313391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Potential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b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kbopd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</a:t>
                      </a:r>
                      <a:b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MMscf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311628"/>
                  </a:ext>
                </a:extLst>
              </a:tr>
              <a:tr h="77539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Achieve goal zero in all facilities  operated by Okoloma PU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Bad Roads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Apply continuous Risk Assessment on Land Transport by Journey Management team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Engage Government Relations on future plans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Journey </a:t>
                      </a:r>
                      <a:r>
                        <a:rPr lang="en-GB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Mgr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ctr">
                        <a:buFont typeface="Arial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External Relations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212996"/>
                  </a:ext>
                </a:extLst>
              </a:tr>
              <a:tr h="53403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Achieve goal zero in all facilities  operated by Okoloma PU</a:t>
                      </a:r>
                    </a:p>
                    <a:p>
                      <a:pPr algn="l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Security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Compliance to complimentary escort with respect to SOL as spelt out in the policy</a:t>
                      </a: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ASA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810487"/>
                  </a:ext>
                </a:extLst>
              </a:tr>
              <a:tr h="108394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Achieve goal zero in all facilities  operated by Okoloma PU</a:t>
                      </a:r>
                    </a:p>
                    <a:p>
                      <a:pPr algn="l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PPE Availability and quality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Tie in to SE PPE Improvement project </a:t>
                      </a:r>
                      <a:endParaRPr lang="en-GB" sz="105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ctr">
                        <a:buFont typeface="Arial" charset="0"/>
                        <a:buChar char="•"/>
                      </a:pP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Apply consequence management to non-compliance and institute reward scheme for individual  high performance in HSE</a:t>
                      </a:r>
                    </a:p>
                    <a:p>
                      <a:pPr marL="171450" indent="-171450" algn="l" fontAlgn="ctr">
                        <a:buFont typeface="Arial" charset="0"/>
                        <a:buChar char="•"/>
                      </a:pP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Conduct PPE audit regularly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Asset SE Adviser</a:t>
                      </a:r>
                    </a:p>
                    <a:p>
                      <a:pPr marL="171450" marR="0" indent="-171450" algn="l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PUM</a:t>
                      </a:r>
                    </a:p>
                    <a:p>
                      <a:pPr marL="171450" marR="0" indent="-171450" algn="l" defTabSz="121917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Asset SE Adviser</a:t>
                      </a:r>
                    </a:p>
                    <a:p>
                      <a:pPr algn="l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05342"/>
                  </a:ext>
                </a:extLst>
              </a:tr>
              <a:tr h="76226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Achieve high level of Service delivery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Accommodation + Catering + Services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Enhance manning level planning vs activity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Enforce quality service delivery  from all Contractors.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Localize Task and Targets of all Company/Contractor  reps and integrate with SE team.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Enhance and energize the Welfare team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PUM</a:t>
                      </a:r>
                    </a:p>
                    <a:p>
                      <a:pPr marL="171450" indent="-171450" algn="l" fontAlgn="ctr">
                        <a:buFont typeface="Arial" charset="0"/>
                        <a:buChar char="•"/>
                      </a:pPr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PUM/Contract Holder</a:t>
                      </a:r>
                    </a:p>
                    <a:p>
                      <a:pPr marL="171450" indent="-171450" algn="l" fontAlgn="ctr">
                        <a:buFont typeface="Arial" charset="0"/>
                        <a:buChar char="•"/>
                      </a:pPr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PUM/</a:t>
                      </a:r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Contract Holder</a:t>
                      </a:r>
                      <a:endParaRPr lang="fr-F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ctr">
                        <a:buFont typeface="Arial" charset="0"/>
                        <a:buChar char="•"/>
                      </a:pPr>
                      <a: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</a:t>
                      </a:r>
                      <a:br>
                        <a:rPr lang="fr-F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fr-FR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62675"/>
                  </a:ext>
                </a:extLst>
              </a:tr>
              <a:tr h="46750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Meet up target for flare and avoid fines associated with flaring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Flare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Cross check Flare target and associated assumptions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 GHG Plan for the PU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PUM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78665"/>
                  </a:ext>
                </a:extLst>
              </a:tr>
              <a:tr h="27837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Sustained production without interruption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Obsolescence management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Progress implementation of recommendation of the ORAT tool used for the risk assessment.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PUM/MTL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416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44844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093" y="8712"/>
            <a:ext cx="11171238" cy="751631"/>
          </a:xfrm>
        </p:spPr>
        <p:txBody>
          <a:bodyPr/>
          <a:lstStyle/>
          <a:p>
            <a:r>
              <a:rPr lang="en-GB" dirty="0"/>
              <a:t>		HSE AND PEOPLE SYNDICATE REPORT OUT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5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t>January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850" b="0" i="0" u="none" strike="noStrike" kern="1200" cap="none" spc="0" normalizeH="0" baseline="0" noProof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850" b="0" i="0" u="none" strike="noStrike" kern="1200" cap="none" spc="0" normalizeH="0" baseline="0" noProof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50" b="0" i="0" u="none" strike="noStrike" kern="1200" cap="none" spc="0" normalizeH="0" baseline="0" noProof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t>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BAB88D-3FF3-4E65-8280-481CFF47176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09093" y="650940"/>
          <a:ext cx="11461495" cy="3793892"/>
        </p:xfrm>
        <a:graphic>
          <a:graphicData uri="http://schemas.openxmlformats.org/drawingml/2006/table">
            <a:tbl>
              <a:tblPr/>
              <a:tblGrid>
                <a:gridCol w="391659">
                  <a:extLst>
                    <a:ext uri="{9D8B030D-6E8A-4147-A177-3AD203B41FA5}">
                      <a16:colId xmlns:a16="http://schemas.microsoft.com/office/drawing/2014/main" val="1831025441"/>
                    </a:ext>
                  </a:extLst>
                </a:gridCol>
                <a:gridCol w="3085043">
                  <a:extLst>
                    <a:ext uri="{9D8B030D-6E8A-4147-A177-3AD203B41FA5}">
                      <a16:colId xmlns:a16="http://schemas.microsoft.com/office/drawing/2014/main" val="1549886720"/>
                    </a:ext>
                  </a:extLst>
                </a:gridCol>
                <a:gridCol w="678432">
                  <a:extLst>
                    <a:ext uri="{9D8B030D-6E8A-4147-A177-3AD203B41FA5}">
                      <a16:colId xmlns:a16="http://schemas.microsoft.com/office/drawing/2014/main" val="2679351571"/>
                    </a:ext>
                  </a:extLst>
                </a:gridCol>
                <a:gridCol w="1056749">
                  <a:extLst>
                    <a:ext uri="{9D8B030D-6E8A-4147-A177-3AD203B41FA5}">
                      <a16:colId xmlns:a16="http://schemas.microsoft.com/office/drawing/2014/main" val="3185562607"/>
                    </a:ext>
                  </a:extLst>
                </a:gridCol>
                <a:gridCol w="2250875">
                  <a:extLst>
                    <a:ext uri="{9D8B030D-6E8A-4147-A177-3AD203B41FA5}">
                      <a16:colId xmlns:a16="http://schemas.microsoft.com/office/drawing/2014/main" val="3791877874"/>
                    </a:ext>
                  </a:extLst>
                </a:gridCol>
                <a:gridCol w="2544650">
                  <a:extLst>
                    <a:ext uri="{9D8B030D-6E8A-4147-A177-3AD203B41FA5}">
                      <a16:colId xmlns:a16="http://schemas.microsoft.com/office/drawing/2014/main" val="1324192013"/>
                    </a:ext>
                  </a:extLst>
                </a:gridCol>
                <a:gridCol w="1454087">
                  <a:extLst>
                    <a:ext uri="{9D8B030D-6E8A-4147-A177-3AD203B41FA5}">
                      <a16:colId xmlns:a16="http://schemas.microsoft.com/office/drawing/2014/main" val="1503919359"/>
                    </a:ext>
                  </a:extLst>
                </a:gridCol>
              </a:tblGrid>
              <a:tr h="159280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Opportunities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Reward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Challenges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Recommendation/Improvement Plan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Action Party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337926"/>
                  </a:ext>
                </a:extLst>
              </a:tr>
              <a:tr h="313391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b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Potential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Oil</a:t>
                      </a:r>
                      <a:b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kbopd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</a:t>
                      </a:r>
                      <a:b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MMscf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311628"/>
                  </a:ext>
                </a:extLst>
              </a:tr>
              <a:tr h="77539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Motivation and increased productivity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Rewards and Recognition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 framework for the PU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applicable contracts to include a % line item for performance reward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Contract Holder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212996"/>
                  </a:ext>
                </a:extLst>
              </a:tr>
              <a:tr h="804804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Capacity building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Training vis a vis work schedule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 effective localised procedure to manage nominations.</a:t>
                      </a:r>
                      <a:endParaRPr lang="en-GB" sz="105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PUM/TLs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810487"/>
                  </a:ext>
                </a:extLst>
              </a:tr>
              <a:tr h="362500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Career development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CN stagnation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Encourage family unit model and encourage exploring outside opportunities that could also refresh the PU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66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Improved Infrastructure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Unavailability of visitors toilets </a:t>
                      </a: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Slow Wi-Fi in Accommodation areas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Explore options and make toilets available.</a:t>
                      </a:r>
                      <a:endParaRPr lang="en-GB" sz="105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Obtain DPR allowable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AMIL</a:t>
                      </a:r>
                    </a:p>
                    <a:p>
                      <a:pPr marL="171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 Support 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66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Manning 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Absence management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Upskill Contract staff competence to stand- in</a:t>
                      </a:r>
                      <a:endParaRPr lang="en-GB" sz="105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505342"/>
                  </a:ext>
                </a:extLst>
              </a:tr>
              <a:tr h="58665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Appraisal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Appraisal + Feedback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pitchFamily="34" charset="0"/>
                        <a:buChar char="•"/>
                      </a:pPr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Deliberate effort by supervisors and sub-ordinates to do appraisal and feedback quarterly in a structured manner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fontAlgn="ctr">
                        <a:buFont typeface="Arial" charset="0"/>
                        <a:buChar char="•"/>
                      </a:pPr>
                      <a:r>
                        <a:rPr lang="fr-F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</a:t>
                      </a:r>
                    </a:p>
                  </a:txBody>
                  <a:tcPr marL="5368" marR="5368" marT="5368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62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432045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Onscreen;2057;Pos1;Date1;Widescreen Shell template - 16x9.potx" id="{BD7C1BEB-4B1D-4739-A4E1-3EC07B637F12}" vid="{6AF1DD0B-9F67-4482-A7BC-CF63924A528D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Onscreen;2057;Pos1;Date1;Widescreen Shell template - 16x9</Template>
  <TotalTime>741</TotalTime>
  <Words>1603</Words>
  <Application>Microsoft Office PowerPoint</Application>
  <PresentationFormat>Widescreen</PresentationFormat>
  <Paragraphs>459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Futura Bold</vt:lpstr>
      <vt:lpstr>Calibri</vt:lpstr>
      <vt:lpstr>Futura Medium</vt:lpstr>
      <vt:lpstr>Wingdings</vt:lpstr>
      <vt:lpstr>Arial</vt:lpstr>
      <vt:lpstr>Shell layouts with footer</vt:lpstr>
      <vt:lpstr>2018 Okoloma PU Delivery Strategy Workshop</vt:lpstr>
      <vt:lpstr>PRODUCTION ENHANCEMENT SYNDICATE REPORT OUT</vt:lpstr>
      <vt:lpstr>PRODUCTION ENHANCEMENT SYNDICATE REPORT OUT</vt:lpstr>
      <vt:lpstr>PRODUCTION ENHANCEMENT SYNDICATE REPORT OUT</vt:lpstr>
      <vt:lpstr>PRODUCTION ENHANCEMENT SYNDICATE REPORT OUT</vt:lpstr>
      <vt:lpstr>COST IMPROVEMENT FOR 2018 SYNDICATE REPORT OUT</vt:lpstr>
      <vt:lpstr>COST IMPROVEMENT FOR 2018 SYNDICATE REPORT OUT</vt:lpstr>
      <vt:lpstr>  HSE AND PEOPLE SYNDICATE REPORT OUT</vt:lpstr>
      <vt:lpstr>  HSE AND PEOPLE SYNDICATE REPORT OUT</vt:lpstr>
      <vt:lpstr>  HSE AND PEOPLE SYNDICATE REPORT OUT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Imo River Strategy Meeting</dc:title>
  <dc:creator>Attoni, Success D SPDC-UPO/G/DNL</dc:creator>
  <cp:lastModifiedBy>Onyeka, Ikechukwu JN SPDC-UPO/G/PLK</cp:lastModifiedBy>
  <cp:revision>45</cp:revision>
  <dcterms:created xsi:type="dcterms:W3CDTF">2018-01-09T12:05:45Z</dcterms:created>
  <dcterms:modified xsi:type="dcterms:W3CDTF">2018-01-14T19:28:09Z</dcterms:modified>
  <cp:category>Shell_IC: 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5</vt:i4>
  </property>
</Properties>
</file>