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 id="2147483713" r:id="rId6"/>
  </p:sldMasterIdLst>
  <p:notesMasterIdLst>
    <p:notesMasterId r:id="rId8"/>
  </p:notesMasterIdLst>
  <p:handoutMasterIdLst>
    <p:handoutMasterId r:id="rId9"/>
  </p:handoutMasterIdLst>
  <p:sldIdLst>
    <p:sldId id="467" r:id="rId7"/>
  </p:sldIdLst>
  <p:sldSz cx="12192000" cy="6858000"/>
  <p:notesSz cx="6797675" cy="9874250"/>
  <p:embeddedFontLst>
    <p:embeddedFont>
      <p:font typeface="Futura Medium" panose="00000400000000000000" pitchFamily="2"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Futura" panose="020B0604020202020204" charset="0"/>
      <p:regular r:id="rId18"/>
      <p:bold r:id="rId19"/>
      <p:italic r:id="rId20"/>
      <p:boldItalic r:id="rId21"/>
    </p:embeddedFont>
  </p:embeddedFontLst>
  <p:custDataLst>
    <p:tags r:id="rId2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39" autoAdjust="0"/>
    <p:restoredTop sz="91551" autoAdjust="0"/>
  </p:normalViewPr>
  <p:slideViewPr>
    <p:cSldViewPr showGuides="1">
      <p:cViewPr varScale="1">
        <p:scale>
          <a:sx n="66" d="100"/>
          <a:sy n="66" d="100"/>
        </p:scale>
        <p:origin x="127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2.fntdata"/><Relationship Id="rId7" Type="http://schemas.openxmlformats.org/officeDocument/2006/relationships/slide" Target="slides/slide1.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10/03/2018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10/03/2018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sz="2400" dirty="0"/>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sz="2400" dirty="0"/>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sz="2400" dirty="0"/>
            </a:p>
          </p:txBody>
        </p:sp>
        <p:pic>
          <p:nvPicPr>
            <p:cNvPr id="10" name="Picture 34"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8"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1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9659698-564C-4459-BD6E-6C205F2D6321}" type="slidenum">
              <a:rPr lang="en-GB" sz="800" smtClean="0"/>
              <a:pPr fontAlgn="auto">
                <a:spcBef>
                  <a:spcPts val="0"/>
                </a:spcBef>
                <a:spcAft>
                  <a:spcPts val="0"/>
                </a:spcAft>
                <a:defRPr/>
              </a:pPr>
              <a:t>‹#›</a:t>
            </a:fld>
            <a:endParaRPr lang="en-GB" sz="800" dirty="0"/>
          </a:p>
        </p:txBody>
      </p:sp>
      <p:sp>
        <p:nvSpPr>
          <p:cNvPr id="13"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10 March 2018</a:t>
            </a:fld>
            <a:endParaRPr lang="en-GB" sz="800" dirty="0"/>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1188551731"/>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09EAA5E8-11F6-4506-A68A-0D78EEC738FF}"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3924095312"/>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A2E9371-0D19-4440-B036-68FBAB548044}"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238402088"/>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FC0C03D0-719F-4489-BE4F-24584326C8C6}"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322844267"/>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1846DF5D-26EB-4284-A8A1-240212366A80}"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3"/>
          <p:cNvSpPr>
            <a:spLocks noGrp="1"/>
          </p:cNvSpPr>
          <p:nvPr>
            <p:ph type="ftr" sz="quarter" idx="14"/>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4085060312"/>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D5243B0-BEF6-4C03-BA02-7F746BD7DD0C}"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7611081"/>
      </p:ext>
    </p:extLst>
  </p:cSld>
  <p:clrMapOvr>
    <a:masterClrMapping/>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34B317C9-EF84-43E7-9CF1-B3017A3977CB}" type="slidenum">
              <a:rPr lang="en-GB" sz="800" smtClean="0"/>
              <a:pPr fontAlgn="auto">
                <a:spcBef>
                  <a:spcPts val="0"/>
                </a:spcBef>
                <a:spcAft>
                  <a:spcPts val="0"/>
                </a:spcAft>
                <a:defRPr/>
              </a:pPr>
              <a:t>‹#›</a:t>
            </a:fld>
            <a:endParaRPr lang="en-GB" sz="800" dirty="0"/>
          </a:p>
        </p:txBody>
      </p:sp>
    </p:spTree>
    <p:extLst>
      <p:ext uri="{BB962C8B-B14F-4D97-AF65-F5344CB8AC3E}">
        <p14:creationId xmlns:p14="http://schemas.microsoft.com/office/powerpoint/2010/main" val="135962520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3"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748D908-FA6A-4028-8A53-8F913B2EC193}" type="slidenum">
              <a:rPr lang="en-GB" sz="800" smtClean="0"/>
              <a:pPr fontAlgn="auto">
                <a:spcBef>
                  <a:spcPts val="0"/>
                </a:spcBef>
                <a:spcAft>
                  <a:spcPts val="0"/>
                </a:spcAft>
                <a:defRPr/>
              </a:pPr>
              <a:t>‹#›</a:t>
            </a:fld>
            <a:endParaRPr lang="en-GB" sz="800" dirty="0"/>
          </a:p>
        </p:txBody>
      </p:sp>
      <p:sp>
        <p:nvSpPr>
          <p:cNvPr id="2" name="Content Placeholder 1"/>
          <p:cNvSpPr>
            <a:spLocks noGrp="1"/>
          </p:cNvSpPr>
          <p:nvPr>
            <p:ph/>
          </p:nvPr>
        </p:nvSpPr>
        <p:spPr>
          <a:xfrm>
            <a:off x="664308" y="898525"/>
            <a:ext cx="11291277" cy="5708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01960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748006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3/10/2018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2.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3/10/2018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3"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AAF7D279-2055-4050-AA61-6140BFD02F29}" type="slidenum">
              <a:rPr lang="en-GB" sz="800" smtClean="0"/>
              <a:pPr fontAlgn="auto">
                <a:spcBef>
                  <a:spcPts val="0"/>
                </a:spcBef>
                <a:spcAft>
                  <a:spcPts val="0"/>
                </a:spcAft>
                <a:defRPr/>
              </a:pPr>
              <a:t>‹#›</a:t>
            </a:fld>
            <a:endParaRPr lang="en-GB" sz="800" dirty="0"/>
          </a:p>
        </p:txBody>
      </p:sp>
      <p:sp>
        <p:nvSpPr>
          <p:cNvPr id="11"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13"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14"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17" name="Rectangle 28"/>
          <p:cNvSpPr>
            <a:spLocks noChangeArrowheads="1"/>
          </p:cNvSpPr>
          <p:nvPr/>
        </p:nvSpPr>
        <p:spPr bwMode="auto">
          <a:xfrm>
            <a:off x="10917768" y="6107113"/>
            <a:ext cx="918633" cy="546100"/>
          </a:xfrm>
          <a:prstGeom prst="rect">
            <a:avLst/>
          </a:prstGeom>
          <a:solidFill>
            <a:schemeClr val="bg1"/>
          </a:solidFill>
          <a:ln w="9525">
            <a:noFill/>
            <a:miter lim="800000"/>
            <a:headEnd/>
            <a:tailEnd/>
          </a:ln>
          <a:effectLst/>
        </p:spPr>
        <p:txBody>
          <a:bodyPr wrap="none" anchor="ctr"/>
          <a:lstStyle/>
          <a:p>
            <a:pPr>
              <a:defRPr/>
            </a:pPr>
            <a:endParaRPr lang="en-US" sz="2400" dirty="0"/>
          </a:p>
        </p:txBody>
      </p:sp>
      <p:sp>
        <p:nvSpPr>
          <p:cNvPr id="19"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0"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1"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2"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6"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7"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8" name="AcnStamp_ID_1052" hidden="1"/>
          <p:cNvSpPr>
            <a:spLocks noChangeArrowheads="1"/>
          </p:cNvSpPr>
          <p:nvPr>
            <p:custDataLst>
              <p:tags r:id="rId11"/>
            </p:custDataLst>
          </p:nvPr>
        </p:nvSpPr>
        <p:spPr bwMode="gray">
          <a:xfrm>
            <a:off x="10738191" y="1387475"/>
            <a:ext cx="1216743" cy="266740"/>
          </a:xfrm>
          <a:prstGeom prst="leftRightArrow">
            <a:avLst>
              <a:gd name="adj1" fmla="val 100000"/>
              <a:gd name="adj2" fmla="val 0"/>
            </a:avLst>
          </a:prstGeom>
          <a:noFill/>
          <a:ln w="9525">
            <a:noFill/>
            <a:miter lim="800000"/>
            <a:headEnd/>
            <a:tailEnd/>
          </a:ln>
          <a:effectLst/>
        </p:spPr>
        <p:txBody>
          <a:bodyPr wrap="none" lIns="0" tIns="25400" rIns="0" bIns="25400">
            <a:spAutoFit/>
          </a:bodyPr>
          <a:lstStyle/>
          <a:p>
            <a:pPr algn="r">
              <a:defRPr/>
            </a:pPr>
            <a:r>
              <a:rPr lang="en-GB" sz="1400" b="1" dirty="0"/>
              <a:t>MASTER STAMP</a:t>
            </a:r>
          </a:p>
        </p:txBody>
      </p:sp>
      <p:cxnSp>
        <p:nvCxnSpPr>
          <p:cNvPr id="1042" name="AcnStpConnector_ID_1053" hidden="1"/>
          <p:cNvCxnSpPr>
            <a:cxnSpLocks noChangeShapeType="1"/>
          </p:cNvCxnSpPr>
          <p:nvPr>
            <p:custDataLst>
              <p:tags r:id="rId12"/>
            </p:custDataLst>
          </p:nvPr>
        </p:nvCxnSpPr>
        <p:spPr bwMode="gray">
          <a:xfrm>
            <a:off x="10204451" y="1387475"/>
            <a:ext cx="1750483" cy="0"/>
          </a:xfrm>
          <a:prstGeom prst="straightConnector1">
            <a:avLst/>
          </a:prstGeom>
          <a:noFill/>
          <a:ln w="9525">
            <a:solidFill>
              <a:srgbClr val="000000"/>
            </a:solidFill>
            <a:round/>
            <a:headEnd/>
            <a:tailEnd/>
          </a:ln>
        </p:spPr>
      </p:cxnSp>
      <p:cxnSp>
        <p:nvCxnSpPr>
          <p:cNvPr id="1043" name="AcnStpConnector_ID_1054" hidden="1"/>
          <p:cNvCxnSpPr>
            <a:cxnSpLocks noChangeShapeType="1"/>
          </p:cNvCxnSpPr>
          <p:nvPr>
            <p:custDataLst>
              <p:tags r:id="rId13"/>
            </p:custDataLst>
          </p:nvPr>
        </p:nvCxnSpPr>
        <p:spPr bwMode="gray">
          <a:xfrm>
            <a:off x="10204451" y="1651000"/>
            <a:ext cx="1750483" cy="0"/>
          </a:xfrm>
          <a:prstGeom prst="straightConnector1">
            <a:avLst/>
          </a:prstGeom>
          <a:noFill/>
          <a:ln w="9525">
            <a:solidFill>
              <a:srgbClr val="000000"/>
            </a:solidFill>
            <a:round/>
            <a:headEnd/>
            <a:tailEnd/>
          </a:ln>
        </p:spPr>
      </p:cxnSp>
      <p:sp>
        <p:nvSpPr>
          <p:cNvPr id="31"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10 March 2018</a:t>
            </a:fld>
            <a:endParaRPr lang="en-GB" sz="800" dirty="0"/>
          </a:p>
        </p:txBody>
      </p:sp>
    </p:spTree>
    <p:extLst>
      <p:ext uri="{BB962C8B-B14F-4D97-AF65-F5344CB8AC3E}">
        <p14:creationId xmlns:p14="http://schemas.microsoft.com/office/powerpoint/2010/main" val="373499834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ransition>
    <p:fade/>
  </p:transition>
  <p:hf hdr="0" ftr="0" dt="0"/>
  <p:txStyles>
    <p:titleStyle>
      <a:lvl1pPr algn="l" rtl="0" eaLnBrk="0" fontAlgn="base" hangingPunct="0">
        <a:spcBef>
          <a:spcPct val="0"/>
        </a:spcBef>
        <a:spcAft>
          <a:spcPct val="0"/>
        </a:spcAft>
        <a:defRPr sz="2000" b="1" kern="1200">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Futura Medium" pitchFamily="2" charset="0"/>
        </a:defRPr>
      </a:lvl2pPr>
      <a:lvl3pPr algn="l" rtl="0" eaLnBrk="0" fontAlgn="base" hangingPunct="0">
        <a:spcBef>
          <a:spcPct val="0"/>
        </a:spcBef>
        <a:spcAft>
          <a:spcPct val="0"/>
        </a:spcAft>
        <a:defRPr sz="2000" b="1">
          <a:solidFill>
            <a:schemeClr val="accent2"/>
          </a:solidFill>
          <a:latin typeface="Futura Medium" pitchFamily="2" charset="0"/>
        </a:defRPr>
      </a:lvl3pPr>
      <a:lvl4pPr algn="l" rtl="0" eaLnBrk="0" fontAlgn="base" hangingPunct="0">
        <a:spcBef>
          <a:spcPct val="0"/>
        </a:spcBef>
        <a:spcAft>
          <a:spcPct val="0"/>
        </a:spcAft>
        <a:defRPr sz="2000" b="1">
          <a:solidFill>
            <a:schemeClr val="accent2"/>
          </a:solidFill>
          <a:latin typeface="Futura Medium" pitchFamily="2" charset="0"/>
        </a:defRPr>
      </a:lvl4pPr>
      <a:lvl5pPr algn="l" rtl="0" eaLnBrk="0" fontAlgn="base" hangingPunct="0">
        <a:spcBef>
          <a:spcPct val="0"/>
        </a:spcBef>
        <a:spcAft>
          <a:spcPct val="0"/>
        </a:spcAft>
        <a:defRPr sz="20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b="1" dirty="0">
                <a:latin typeface="Futura Medium" panose="00000400000000000000" pitchFamily="2" charset="0"/>
              </a:rPr>
              <a:t>Guard Tour Employee Tracker</a:t>
            </a:r>
          </a:p>
        </p:txBody>
      </p:sp>
      <p:sp>
        <p:nvSpPr>
          <p:cNvPr id="7" name="Text Placeholder 2"/>
          <p:cNvSpPr txBox="1">
            <a:spLocks/>
          </p:cNvSpPr>
          <p:nvPr/>
        </p:nvSpPr>
        <p:spPr>
          <a:xfrm>
            <a:off x="129119" y="970237"/>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 </a:t>
            </a:r>
          </a:p>
          <a:p>
            <a:pPr algn="just" defTabSz="914400">
              <a:spcAft>
                <a:spcPts val="500"/>
              </a:spcAft>
              <a:defRPr/>
            </a:pPr>
            <a:r>
              <a:rPr lang="en-US" sz="1200" dirty="0">
                <a:solidFill>
                  <a:srgbClr val="EEECE1">
                    <a:lumMod val="50000"/>
                  </a:srgbClr>
                </a:solidFill>
                <a:latin typeface="Futura Medium" panose="00000400000000000000" pitchFamily="2" charset="0"/>
              </a:rPr>
              <a:t>Flow lines or ROWs, Well-heads and Remote stations are very essential for continuous oil &amp; gas production. Any act of sabotage or spill not detected promptly will hamper production. Much budget goes into the surveillance of these facilities with little results . Despite the presence of the surveillance team, the flowlines and well heads are still being compromised. This is to the fact that either the  surveillance was not actually there or ineffective. This project is all about ‘’Watching the Watchers’’. It involves using an electronic gadget ( Guard Tour Employee Tracker) installed at strategic points to monitor and ensure the surveillance team actually do their rounds at specified intervals.</a:t>
            </a:r>
            <a:r>
              <a:rPr lang="en-GB" sz="1200" b="1" dirty="0">
                <a:solidFill>
                  <a:srgbClr val="EEECE1">
                    <a:lumMod val="50000"/>
                  </a:srgbClr>
                </a:solidFill>
                <a:latin typeface="Futura Medium" pitchFamily="2" charset="0"/>
                <a:cs typeface="Arial" charset="0"/>
              </a:rPr>
              <a:t>        </a:t>
            </a: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pPr marL="285750" indent="-285750" defTabSz="914400">
              <a:buFont typeface="Arial" panose="020B0604020202020204" pitchFamily="34" charset="0"/>
              <a:buChar char="•"/>
              <a:defRPr/>
            </a:pPr>
            <a:r>
              <a:rPr lang="en-US" sz="1400" dirty="0">
                <a:solidFill>
                  <a:srgbClr val="EEECE1">
                    <a:lumMod val="50000"/>
                  </a:srgbClr>
                </a:solidFill>
                <a:latin typeface="Futura Medium" panose="00000400000000000000" pitchFamily="2" charset="0"/>
              </a:rPr>
              <a:t>Feasibility studies on the ROWs and Well-heads</a:t>
            </a:r>
          </a:p>
          <a:p>
            <a:pPr marL="285750" indent="-285750" defTabSz="914400">
              <a:buFont typeface="Arial" panose="020B0604020202020204" pitchFamily="34" charset="0"/>
              <a:buChar char="•"/>
              <a:defRPr/>
            </a:pPr>
            <a:r>
              <a:rPr lang="en-US" sz="1400" dirty="0">
                <a:solidFill>
                  <a:srgbClr val="EEECE1">
                    <a:lumMod val="50000"/>
                  </a:srgbClr>
                </a:solidFill>
                <a:latin typeface="Futura Medium" panose="00000400000000000000" pitchFamily="2" charset="0"/>
              </a:rPr>
              <a:t>Market survey and procurement process for the gadgets</a:t>
            </a:r>
          </a:p>
          <a:p>
            <a:pPr marL="285750" indent="-285750" defTabSz="914400">
              <a:buFont typeface="Arial" panose="020B0604020202020204" pitchFamily="34" charset="0"/>
              <a:buChar char="•"/>
              <a:defRPr/>
            </a:pPr>
            <a:r>
              <a:rPr lang="en-US" sz="1400" dirty="0">
                <a:solidFill>
                  <a:srgbClr val="EEECE1">
                    <a:lumMod val="50000"/>
                  </a:srgbClr>
                </a:solidFill>
                <a:latin typeface="Futura Medium" panose="00000400000000000000" pitchFamily="2" charset="0"/>
              </a:rPr>
              <a:t>Mapping of the Tour Areas and identification of pinpoints (Tour check points)</a:t>
            </a:r>
          </a:p>
          <a:p>
            <a:pPr marL="285750" indent="-285750" defTabSz="914400">
              <a:buFont typeface="Arial" panose="020B0604020202020204" pitchFamily="34" charset="0"/>
              <a:buChar char="•"/>
              <a:defRPr/>
            </a:pPr>
            <a:r>
              <a:rPr lang="en-US" sz="1400" dirty="0">
                <a:solidFill>
                  <a:srgbClr val="EEECE1">
                    <a:lumMod val="50000"/>
                  </a:srgbClr>
                </a:solidFill>
                <a:latin typeface="Futura Medium" panose="00000400000000000000" pitchFamily="2" charset="0"/>
              </a:rPr>
              <a:t>Collation of surveillance team data and assigning of unique identification</a:t>
            </a:r>
          </a:p>
          <a:p>
            <a:pPr marL="285750" indent="-285750" defTabSz="914400">
              <a:buFont typeface="Arial" panose="020B0604020202020204" pitchFamily="34" charset="0"/>
              <a:buChar char="•"/>
              <a:defRPr/>
            </a:pPr>
            <a:r>
              <a:rPr lang="en-US" sz="1400" dirty="0">
                <a:solidFill>
                  <a:srgbClr val="EEECE1">
                    <a:lumMod val="50000"/>
                  </a:srgbClr>
                </a:solidFill>
                <a:latin typeface="Futura Medium" panose="00000400000000000000" pitchFamily="2" charset="0"/>
              </a:rPr>
              <a:t>Installation of the devices at designated Tour checkpoints</a:t>
            </a:r>
          </a:p>
          <a:p>
            <a:pPr marL="285750" indent="-285750" defTabSz="914400">
              <a:buFont typeface="Arial" panose="020B0604020202020204" pitchFamily="34" charset="0"/>
              <a:buChar char="•"/>
              <a:defRPr/>
            </a:pPr>
            <a:r>
              <a:rPr lang="en-US" sz="1400" dirty="0">
                <a:solidFill>
                  <a:srgbClr val="EEECE1">
                    <a:lumMod val="50000"/>
                  </a:srgbClr>
                </a:solidFill>
                <a:latin typeface="Futura Medium" panose="00000400000000000000" pitchFamily="2" charset="0"/>
              </a:rPr>
              <a:t>Commissioning of the system.</a:t>
            </a:r>
          </a:p>
          <a:p>
            <a:pPr marL="285750" indent="-285750" defTabSz="914400">
              <a:buFont typeface="Arial" panose="020B0604020202020204" pitchFamily="34" charset="0"/>
              <a:buChar char="•"/>
              <a:defRPr/>
            </a:pPr>
            <a:endParaRPr lang="en-US" sz="1400" dirty="0">
              <a:solidFill>
                <a:srgbClr val="EEECE1">
                  <a:lumMod val="50000"/>
                </a:srgbClr>
              </a:solidFill>
              <a:latin typeface="Futura Medium" panose="00000400000000000000" pitchFamily="2" charset="0"/>
            </a:endParaRPr>
          </a:p>
          <a:p>
            <a:pPr marL="285750" indent="-285750" defTabSz="914400">
              <a:buFont typeface="Arial" panose="020B0604020202020204" pitchFamily="34" charset="0"/>
              <a:buChar char="•"/>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5124261"/>
            <a:ext cx="2891367" cy="15254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Sponsor: Onyeka Ikechukwu</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Implementation Lead: Osuji-Bells Soba</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Team: Ogbonnaya A.P</a:t>
            </a:r>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9118" y="4893237"/>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200" dirty="0">
                <a:solidFill>
                  <a:srgbClr val="EEECE1">
                    <a:lumMod val="50000"/>
                  </a:srgbClr>
                </a:solidFill>
                <a:latin typeface="Futura Medium" panose="00000400000000000000" pitchFamily="2" charset="0"/>
              </a:rPr>
              <a:t>(See definition of L1 – L5 in the next slide)</a:t>
            </a:r>
            <a:endParaRPr lang="en-GB" sz="14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Management Approval and support for project implementation</a:t>
            </a: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Budget availability for Gadgets procurement</a:t>
            </a: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More ideas from team members for a better result</a:t>
            </a: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068960"/>
            <a:ext cx="3956049" cy="1824277"/>
          </a:xfrm>
          <a:prstGeom prst="rect">
            <a:avLst/>
          </a:prstGeom>
          <a:solidFill>
            <a:schemeClr val="bg1"/>
          </a:solidFill>
          <a:ln>
            <a:solidFill>
              <a:schemeClr val="tx1">
                <a:lumMod val="75000"/>
              </a:schemeClr>
            </a:solidFill>
          </a:ln>
        </p:spPr>
        <p:txBody>
          <a:bodyPr/>
          <a:lstStyle>
            <a:defPPr>
              <a:defRPr lang="en-US"/>
            </a:defPPr>
            <a:lvl1pPr defTabSz="914400">
              <a:defRPr sz="1200">
                <a:solidFill>
                  <a:srgbClr val="EEECE1">
                    <a:lumMod val="50000"/>
                  </a:srgbClr>
                </a:solidFill>
                <a:latin typeface="Futura Medium" panose="00000400000000000000" pitchFamily="2" charset="0"/>
              </a:defRPr>
            </a:lvl1pPr>
          </a:lstStyle>
          <a:p>
            <a:pPr algn="just">
              <a:spcAft>
                <a:spcPts val="500"/>
              </a:spcAft>
              <a:defRPr/>
            </a:pPr>
            <a:r>
              <a:rPr lang="en-US" b="1" u="sng" dirty="0"/>
              <a:t> Potential Benefits &amp; Measurement</a:t>
            </a:r>
            <a:r>
              <a:rPr lang="en-US" b="1" dirty="0"/>
              <a:t>:</a:t>
            </a:r>
          </a:p>
          <a:p>
            <a:pPr algn="just">
              <a:spcAft>
                <a:spcPts val="500"/>
              </a:spcAft>
              <a:defRPr/>
            </a:pPr>
            <a:r>
              <a:rPr lang="en-GB" sz="1050" dirty="0"/>
              <a:t>1.Improves the availability of the surveillance team members at the duty points                                                                                  2. Reduces incident reporting time and improves time of response                                                                           3.Reduces cost of repairs on sabotaged flowlines and vandalised well-heads                                                                                  4. Bring a considerable reduction of the probability of Theft, vandalization and process spill and also industrial accidents</a:t>
            </a:r>
          </a:p>
          <a:p>
            <a:pPr algn="just">
              <a:spcAft>
                <a:spcPts val="500"/>
              </a:spcAft>
              <a:defRPr/>
            </a:pPr>
            <a:r>
              <a:rPr lang="en-US" b="1" u="sng" dirty="0"/>
              <a:t>                                               </a:t>
            </a: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STYLE" val="AcnStamp"/>
  <p:tag name="DATE" val="30-5-2008 13:54:58"/>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4.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AFFAA0624-1326894789-75048</_dlc_DocId>
    <_dlc_DocIdUrl xmlns="94fa94db-9f68-4db9-8aad-b353dd6cd207">
      <Url>https://nga001-sp.shell.com/sites/AFFAA0624/_layouts/15/DocIdRedir.aspx?ID=AFFAA0624-1326894789-75048</Url>
      <Description>AFFAA0624-1326894789-75048</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E597B9-F879-40F4-9968-CD98FBF742AC}">
  <ds:schemaRefs>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www.w3.org/XML/1998/namespace"/>
    <ds:schemaRef ds:uri="http://schemas.microsoft.com/office/infopath/2007/PartnerControls"/>
    <ds:schemaRef ds:uri="http://schemas.microsoft.com/sharepoint/v4"/>
    <ds:schemaRef ds:uri="http://purl.org/dc/elements/1.1/"/>
    <ds:schemaRef ds:uri="d37dc61e-6134-4f77-a092-981fcd794f3a"/>
    <ds:schemaRef ds:uri="94fa94db-9f68-4db9-8aad-b353dd6cd207"/>
    <ds:schemaRef ds:uri="http://schemas.microsoft.com/sharepoint/v3"/>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132</TotalTime>
  <Words>321</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Wingdings</vt:lpstr>
      <vt:lpstr>Arial</vt:lpstr>
      <vt:lpstr>Futura Medium</vt:lpstr>
      <vt:lpstr>Calibri</vt:lpstr>
      <vt:lpstr>Futura</vt:lpstr>
      <vt:lpstr>Office Theme</vt:lpstr>
      <vt:lpstr>Interim PowerPoint Template Vista April2010</vt:lpstr>
      <vt:lpstr>Guard Tour Employee Tracker</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Charter - Guard Tour Employee Tracker</dc:title>
  <dc:creator>Akadiri, Olabisi SPDC-FUP/OG</dc:creator>
  <cp:lastModifiedBy>Nabage, Musa A SNEPCO-UPO/G/PLK</cp:lastModifiedBy>
  <cp:revision>344</cp:revision>
  <cp:lastPrinted>2016-11-16T07:40:38Z</cp:lastPrinted>
  <dcterms:created xsi:type="dcterms:W3CDTF">2016-08-29T09:50:08Z</dcterms:created>
  <dcterms:modified xsi:type="dcterms:W3CDTF">2018-03-10T17:08:36Z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4185d69f-259d-41e7-b866-fcd454a16d72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