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7"/>
    <p:sldMasterId id="2147483702" r:id="rId8"/>
  </p:sldMasterIdLst>
  <p:notesMasterIdLst>
    <p:notesMasterId r:id="rId12"/>
  </p:notesMasterIdLst>
  <p:handoutMasterIdLst>
    <p:handoutMasterId r:id="rId13"/>
  </p:handoutMasterIdLst>
  <p:sldIdLst>
    <p:sldId id="418" r:id="rId9"/>
    <p:sldId id="452" r:id="rId10"/>
    <p:sldId id="421" r:id="rId11"/>
  </p:sldIdLst>
  <p:sldSz cx="12192000" cy="6858000"/>
  <p:notesSz cx="6797675" cy="9874250"/>
  <p:embeddedFontLst>
    <p:embeddedFont>
      <p:font typeface="Futura Medium" panose="00000400000000000000" pitchFamily="2" charset="0"/>
      <p:regular r:id="rId14"/>
      <p:bold r:id="rId15"/>
      <p:italic r:id="rId16"/>
      <p:boldItalic r:id="rId17"/>
    </p:embeddedFont>
    <p:embeddedFont>
      <p:font typeface="Futura Bold" panose="00000900000000000000" pitchFamily="2" charset="0"/>
      <p:regular r:id="rId18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3110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zubuike, John I SPDC-FUP/OG" initials="AJIS" lastIdx="15" clrIdx="0">
    <p:extLst/>
  </p:cmAuthor>
  <p:cmAuthor id="2" name="John.Azubuike" initials="J" lastIdx="6" clrIdx="1"/>
  <p:cmAuthor id="3" name="Olamide.Shittu" initials="O.I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B6E"/>
    <a:srgbClr val="FFFFFF"/>
    <a:srgbClr val="CDA72E"/>
    <a:srgbClr val="66B492"/>
    <a:srgbClr val="D9D9D9"/>
    <a:srgbClr val="CCE9DB"/>
    <a:srgbClr val="99CDB7"/>
    <a:srgbClr val="DFD1DE"/>
    <a:srgbClr val="C0A2BD"/>
    <a:srgbClr val="A07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1200" autoAdjust="0"/>
  </p:normalViewPr>
  <p:slideViewPr>
    <p:cSldViewPr snapToGrid="0" snapToObjects="1" showGuides="1">
      <p:cViewPr varScale="1">
        <p:scale>
          <a:sx n="62" d="100"/>
          <a:sy n="62" d="100"/>
        </p:scale>
        <p:origin x="744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-3864" y="-72"/>
      </p:cViewPr>
      <p:guideLst>
        <p:guide orient="horz" pos="3127"/>
        <p:guide pos="2141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1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07/03/2018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6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6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07/03/2018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9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6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6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92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3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3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89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89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72861FC-1667-4295-9874-2BE0872A15ED}" type="datetime3">
              <a:rPr lang="en-US" smtClean="0"/>
              <a:t>7 March 2018</a:t>
            </a:fld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PRODUCTION FINANCE</a:t>
            </a:r>
            <a:endParaRPr lang="en-GB" dirty="0"/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466411" y="6469205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75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3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9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7"/>
            <a:ext cx="5468939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35"/>
            <a:ext cx="5468939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9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9"/>
            <a:ext cx="5468939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3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8"/>
            <a:ext cx="5468939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7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7" y="3864617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7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7" y="4456235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7" y="5966663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7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7" y="1528769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7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7" y="2120388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9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3496BCA-4B6F-4850-A3CB-65005E2B6D18}" type="datetime3">
              <a:rPr lang="en-US" smtClean="0"/>
              <a:t>7 March 2018</a:t>
            </a:fld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PRODUCTION FINANCE</a:t>
            </a:r>
            <a:endParaRPr lang="en-GB" dirty="0"/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53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90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1" y="2636986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1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3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01B0DA3-DA96-4913-AFCF-FA0C4E8BD10E}" type="datetime3">
              <a:rPr lang="en-US" smtClean="0"/>
              <a:t>7 March 2018</a:t>
            </a:fld>
            <a:endParaRPr lang="en-GB" dirty="0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PRODUCTION FINANCE</a:t>
            </a:r>
            <a:endParaRPr lang="en-GB" dirty="0"/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8466411" y="6469205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4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6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PRODUCTION FINANCE</a:t>
            </a:r>
            <a:endParaRPr lang="en-GB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416DADE-83E3-4F46-AA54-05C55002A3B4}" type="datetime3">
              <a:rPr lang="en-US" smtClean="0"/>
              <a:t>7 March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3" y="712803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PRODUCTION FINANCE</a:t>
            </a:r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8C72D9E6-F2BB-48EB-A556-BF478FEB5864}" type="datetime3">
              <a:rPr lang="en-US" smtClean="0"/>
              <a:t>7 March 2018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0" y="0"/>
            <a:ext cx="12194383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3693AF9-2F48-499B-8D04-A8D95122E4BB}" type="datetime3">
              <a:rPr lang="en-US" smtClean="0"/>
              <a:t>7 March 2018</a:t>
            </a:fld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PRODUCTION FINANCE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3" y="1438480"/>
            <a:ext cx="5463759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90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6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4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03C80A09-D3AA-4A18-B576-C0F2CA64FF03}" type="datetime3">
              <a:rPr lang="en-US" smtClean="0"/>
              <a:t>7 March 2018</a:t>
            </a:fld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PRODUCTION FINANCE</a:t>
            </a:r>
            <a:endParaRPr lang="en-GB" dirty="0"/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" name="TextBox 13" descr="CONFIDENTIAL_TAG_0xFFEE"/>
          <p:cNvSpPr txBox="1"/>
          <p:nvPr userDrawn="1"/>
        </p:nvSpPr>
        <p:spPr bwMode="auto">
          <a:xfrm>
            <a:off x="8466411" y="6469205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PRODUCTION FINANCE</a:t>
            </a:r>
            <a:endParaRPr lang="en-GB" dirty="0"/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76CF04F-CB20-4A17-A3BA-510EC85C4B52}" type="datetime3">
              <a:rPr lang="en-US" smtClean="0"/>
              <a:t>7 March 2018</a:t>
            </a:fld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205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11" y="1280160"/>
            <a:ext cx="4300223" cy="4300222"/>
          </a:xfrm>
          <a:prstGeom prst="rect">
            <a:avLst/>
          </a:prstGeom>
        </p:spPr>
      </p:pic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3" y="712803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3" y="1528763"/>
            <a:ext cx="11171239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42C4397-B62E-4AAA-9C4F-F28BE92AC56D}" type="datetime3">
              <a:rPr lang="en-US" smtClean="0"/>
              <a:t>7 March 2018</a:t>
            </a:fld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PRODUCTION FINANCE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3" y="712803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3" y="1528763"/>
            <a:ext cx="11171239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B27A9A3-E0CA-4A76-8D08-9778E02A2919}" type="datetime3">
              <a:rPr lang="en-US" smtClean="0"/>
              <a:t>7 March 2018</a:t>
            </a:fld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PRODUCTION FINANCE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59373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5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3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2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1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1" y="4840069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21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AF43407-82F7-4986-A0D7-EE217FC6A381}" type="datetime3">
              <a:rPr lang="en-US" smtClean="0"/>
              <a:t>7 March 2018</a:t>
            </a:fld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PRODUCTION FINANCE</a:t>
            </a:r>
            <a:endParaRPr lang="en-GB" dirty="0"/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466411" y="6469205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3" y="712803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5BEDD50-1915-4AF5-96FF-F9B9A9188B09}" type="datetime3">
              <a:rPr lang="en-US" smtClean="0"/>
              <a:t>7 March 2018</a:t>
            </a:fld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PRODUCTION FINANCE</a:t>
            </a:r>
            <a:endParaRPr lang="en-GB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7" y="1528764"/>
            <a:ext cx="5464175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3"/>
            <a:ext cx="5468939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3" y="712803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83231E81-82F5-4BED-A46A-9637C29D12D9}" type="datetime3">
              <a:rPr lang="en-US" smtClean="0"/>
              <a:t>7 March 2018</a:t>
            </a:fld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PRODUCTION FINANCE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gray">
          <a:xfrm>
            <a:off x="1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2370681" y="761998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595959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645968"/>
            <a:ext cx="2032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371199" y="961200"/>
            <a:ext cx="9147700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371199" y="3317925"/>
            <a:ext cx="9147700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71200" y="4585016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71200" y="4838620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5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914400"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4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4B584107-37B6-4330-8609-B929EF53A4CB}" type="datetime3">
              <a:rPr lang="en-US" smtClean="0">
                <a:solidFill>
                  <a:srgbClr val="595959"/>
                </a:solidFill>
              </a:rPr>
              <a:t>7 March 2018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595959"/>
                </a:solidFill>
              </a:rPr>
              <a:t>PRODUCTION FINANCE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854736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7" pos="111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2370681" y="761998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595959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645968"/>
            <a:ext cx="2032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371200" y="961200"/>
            <a:ext cx="9148800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371201" y="3044536"/>
            <a:ext cx="4389819" cy="1023464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71202" y="4586400"/>
            <a:ext cx="4407932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71202" y="4838400"/>
            <a:ext cx="4407932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7093528" y="2795155"/>
            <a:ext cx="4425373" cy="2904946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5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914400"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4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B4B2A72D-C228-48F0-A2B9-BFCFDCE27233}" type="datetime3">
              <a:rPr lang="en-US" smtClean="0">
                <a:solidFill>
                  <a:srgbClr val="595959"/>
                </a:solidFill>
              </a:rPr>
              <a:t>7 March 2018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595959"/>
                </a:solidFill>
              </a:rPr>
              <a:t>PRODUCTION FINANCE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9816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673099" y="3554414"/>
            <a:ext cx="9152468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595959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 bwMode="gray">
          <a:xfrm>
            <a:off x="2443068" y="3829099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595959"/>
              </a:solidFill>
            </a:endParaRPr>
          </a:p>
        </p:txBody>
      </p:sp>
      <p:pic>
        <p:nvPicPr>
          <p:cNvPr id="34" name="Picture 33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4556" y="3688502"/>
            <a:ext cx="1953649" cy="1465237"/>
          </a:xfrm>
          <a:prstGeom prst="rect">
            <a:avLst/>
          </a:prstGeom>
        </p:spPr>
      </p:pic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2" y="0"/>
            <a:ext cx="12200897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449393" y="4027623"/>
            <a:ext cx="7041743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49393" y="5096743"/>
            <a:ext cx="7041743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9393" y="5636735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9393" y="5892934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5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914400"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4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BA4600D5-44A1-4617-9BB0-F1A637F99781}" type="datetime3">
              <a:rPr lang="en-US" smtClean="0">
                <a:solidFill>
                  <a:srgbClr val="595959"/>
                </a:solidFill>
              </a:rPr>
              <a:t>7 March 2018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595959"/>
                </a:solidFill>
              </a:rPr>
              <a:t>PRODUCTION FINANCE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9697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4" pos="448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34553" y="3554414"/>
            <a:ext cx="9291013" cy="2797175"/>
            <a:chOff x="400915" y="3554413"/>
            <a:chExt cx="6968260" cy="2797175"/>
          </a:xfrm>
        </p:grpSpPr>
        <p:sp>
          <p:nvSpPr>
            <p:cNvPr id="102" name="Rectangle 101"/>
            <p:cNvSpPr/>
            <p:nvPr userDrawn="1"/>
          </p:nvSpPr>
          <p:spPr bwMode="gray">
            <a:xfrm>
              <a:off x="504824" y="3554413"/>
              <a:ext cx="6864351" cy="279717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GB" sz="1800" dirty="0">
                <a:solidFill>
                  <a:srgbClr val="595959"/>
                </a:solidFill>
              </a:endParaRPr>
            </a:p>
          </p:txBody>
        </p:sp>
        <p:sp>
          <p:nvSpPr>
            <p:cNvPr id="103" name="Rectangle 102"/>
            <p:cNvSpPr/>
            <p:nvPr userDrawn="1"/>
          </p:nvSpPr>
          <p:spPr bwMode="gray">
            <a:xfrm>
              <a:off x="1832301" y="3829099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GB" sz="1800" dirty="0">
                <a:solidFill>
                  <a:srgbClr val="595959"/>
                </a:solidFill>
              </a:endParaRPr>
            </a:p>
          </p:txBody>
        </p:sp>
        <p:pic>
          <p:nvPicPr>
            <p:cNvPr id="104" name="Picture 103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00915" y="3688499"/>
              <a:ext cx="1465237" cy="1465237"/>
            </a:xfrm>
            <a:prstGeom prst="rect">
              <a:avLst/>
            </a:prstGeom>
          </p:spPr>
        </p:pic>
      </p:grpSp>
      <p:sp>
        <p:nvSpPr>
          <p:cNvPr id="98" name="Picture Placeholder 2"/>
          <p:cNvSpPr>
            <a:spLocks noGrp="1"/>
          </p:cNvSpPr>
          <p:nvPr userDrawn="1">
            <p:ph type="pic" sz="quarter" idx="14"/>
          </p:nvPr>
        </p:nvSpPr>
        <p:spPr bwMode="auto">
          <a:xfrm>
            <a:off x="2" y="1"/>
            <a:ext cx="1221675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9398360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0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233916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10633 w 9185710"/>
              <a:gd name="connsiteY0" fmla="*/ 0 h 6857999"/>
              <a:gd name="connsiteX1" fmla="*/ 9164444 w 9185710"/>
              <a:gd name="connsiteY1" fmla="*/ 0 h 6857999"/>
              <a:gd name="connsiteX2" fmla="*/ 9185710 w 9185710"/>
              <a:gd name="connsiteY2" fmla="*/ 6857999 h 6857999"/>
              <a:gd name="connsiteX3" fmla="*/ 0 w 9185710"/>
              <a:gd name="connsiteY3" fmla="*/ 6857999 h 6857999"/>
              <a:gd name="connsiteX4" fmla="*/ 10633 w 9185710"/>
              <a:gd name="connsiteY4" fmla="*/ 0 h 6857999"/>
              <a:gd name="connsiteX5" fmla="*/ 519239 w 9185710"/>
              <a:gd name="connsiteY5" fmla="*/ 3560901 h 6857999"/>
              <a:gd name="connsiteX6" fmla="*/ 529997 w 9185710"/>
              <a:gd name="connsiteY6" fmla="*/ 6359075 h 6857999"/>
              <a:gd name="connsiteX7" fmla="*/ 7388247 w 9185710"/>
              <a:gd name="connsiteY7" fmla="*/ 6355342 h 6857999"/>
              <a:gd name="connsiteX8" fmla="*/ 7388687 w 9185710"/>
              <a:gd name="connsiteY8" fmla="*/ 3560901 h 6857999"/>
              <a:gd name="connsiteX9" fmla="*/ 519239 w 9185710"/>
              <a:gd name="connsiteY9" fmla="*/ 3560901 h 6857999"/>
              <a:gd name="connsiteX0" fmla="*/ 1023 w 9186733"/>
              <a:gd name="connsiteY0" fmla="*/ 0 h 6857999"/>
              <a:gd name="connsiteX1" fmla="*/ 9165467 w 9186733"/>
              <a:gd name="connsiteY1" fmla="*/ 0 h 6857999"/>
              <a:gd name="connsiteX2" fmla="*/ 9186733 w 9186733"/>
              <a:gd name="connsiteY2" fmla="*/ 6857999 h 6857999"/>
              <a:gd name="connsiteX3" fmla="*/ 1023 w 9186733"/>
              <a:gd name="connsiteY3" fmla="*/ 6857999 h 6857999"/>
              <a:gd name="connsiteX4" fmla="*/ 1023 w 9186733"/>
              <a:gd name="connsiteY4" fmla="*/ 0 h 6857999"/>
              <a:gd name="connsiteX5" fmla="*/ 520262 w 9186733"/>
              <a:gd name="connsiteY5" fmla="*/ 3560901 h 6857999"/>
              <a:gd name="connsiteX6" fmla="*/ 531020 w 9186733"/>
              <a:gd name="connsiteY6" fmla="*/ 6359075 h 6857999"/>
              <a:gd name="connsiteX7" fmla="*/ 7389270 w 9186733"/>
              <a:gd name="connsiteY7" fmla="*/ 6355342 h 6857999"/>
              <a:gd name="connsiteX8" fmla="*/ 7389710 w 9186733"/>
              <a:gd name="connsiteY8" fmla="*/ 3560901 h 6857999"/>
              <a:gd name="connsiteX9" fmla="*/ 520262 w 9186733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389710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405299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015" h="6857999">
                <a:moveTo>
                  <a:pt x="1023" y="0"/>
                </a:moveTo>
                <a:lnTo>
                  <a:pt x="9184703" y="0"/>
                </a:lnTo>
                <a:cubicBezTo>
                  <a:pt x="9191792" y="2286000"/>
                  <a:pt x="9179644" y="4571999"/>
                  <a:pt x="9186733" y="6857999"/>
                </a:cubicBezTo>
                <a:lnTo>
                  <a:pt x="1023" y="6857999"/>
                </a:lnTo>
                <a:cubicBezTo>
                  <a:pt x="4567" y="4571999"/>
                  <a:pt x="-2521" y="2286000"/>
                  <a:pt x="1023" y="0"/>
                </a:cubicBezTo>
                <a:close/>
                <a:moveTo>
                  <a:pt x="520262" y="3560901"/>
                </a:moveTo>
                <a:lnTo>
                  <a:pt x="531020" y="6359075"/>
                </a:lnTo>
                <a:lnTo>
                  <a:pt x="7405299" y="6355342"/>
                </a:lnTo>
                <a:cubicBezTo>
                  <a:pt x="7401713" y="5510947"/>
                  <a:pt x="7409325" y="4405296"/>
                  <a:pt x="7405739" y="3560901"/>
                </a:cubicBezTo>
                <a:lnTo>
                  <a:pt x="520262" y="3560901"/>
                </a:ln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449393" y="4027623"/>
            <a:ext cx="7041743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49393" y="5096743"/>
            <a:ext cx="7041743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9393" y="5636735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9393" y="5892934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9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5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914400"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4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210BB0DB-19E1-417D-95A2-1EC7D4639B08}" type="datetime3">
              <a:rPr lang="en-US" smtClean="0">
                <a:solidFill>
                  <a:srgbClr val="595959"/>
                </a:solidFill>
              </a:rPr>
              <a:t>7 March 2018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595959"/>
                </a:solidFill>
              </a:rPr>
              <a:t>PRODUCTION FINANCE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34228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3" orient="horz" pos="4001" userDrawn="1">
          <p15:clr>
            <a:srgbClr val="FBAE40"/>
          </p15:clr>
        </p15:guide>
        <p15:guide id="4" pos="46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2727" y="728663"/>
            <a:ext cx="10846173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41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4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CCC89B5E-5D90-4F86-A9C9-43FF8258F4BE}" type="datetime3">
              <a:rPr lang="en-US" smtClean="0">
                <a:solidFill>
                  <a:srgbClr val="595959"/>
                </a:solidFill>
              </a:rPr>
              <a:t>7 March 2018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595959"/>
                </a:solidFill>
              </a:rPr>
              <a:t>PRODUCTION FINANCE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9337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5176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9108537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9160493"/>
              <a:gd name="connsiteY0" fmla="*/ 0 h 6857999"/>
              <a:gd name="connsiteX1" fmla="*/ 9108537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60493"/>
              <a:gd name="connsiteY0" fmla="*/ 0 h 6857999"/>
              <a:gd name="connsiteX1" fmla="*/ 9151400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4778" h="6857999">
                <a:moveTo>
                  <a:pt x="0" y="0"/>
                </a:moveTo>
                <a:lnTo>
                  <a:pt x="9151400" y="0"/>
                </a:lnTo>
                <a:lnTo>
                  <a:pt x="9154778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68022" y="508891"/>
                  <a:pt x="1769076" y="508490"/>
                </a:cubicBezTo>
                <a:cubicBezTo>
                  <a:pt x="1770130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2727" y="728663"/>
            <a:ext cx="10846173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41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4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2CAF9895-8887-436D-AD15-2CC7DD5AA24D}" type="datetime3">
              <a:rPr lang="en-US" smtClean="0">
                <a:solidFill>
                  <a:srgbClr val="595959"/>
                </a:solidFill>
              </a:rPr>
              <a:t>7 March 2018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595959"/>
                </a:solidFill>
              </a:rPr>
              <a:t>PRODUCTION FINANCE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02625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41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4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289A3ADA-D2BE-4F8D-943A-56B5067FCDC9}" type="datetime3">
              <a:rPr lang="en-US" smtClean="0">
                <a:solidFill>
                  <a:srgbClr val="595959"/>
                </a:solidFill>
              </a:rPr>
              <a:t>7 March 2018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595959"/>
                </a:solidFill>
              </a:rPr>
              <a:t>PRODUCTION FINANCE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28956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41"/>
            <a:ext cx="10845800" cy="4694237"/>
          </a:xfrm>
        </p:spPr>
        <p:txBody>
          <a:bodyPr/>
          <a:lstStyle>
            <a:lvl1pPr marL="0" indent="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1pPr>
            <a:lvl2pPr marL="216000" indent="-2160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2pPr>
            <a:lvl3pPr marL="410400" indent="-194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76000" indent="-187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800" indent="-1548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marL="914400" indent="-144000" defTabSz="268288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4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E9546B8-6DA6-411C-9835-A4C651DB7803}" type="datetime3">
              <a:rPr lang="en-US" smtClean="0">
                <a:solidFill>
                  <a:srgbClr val="595959"/>
                </a:solidFill>
              </a:rPr>
              <a:t>7 March 2018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595959"/>
                </a:solidFill>
              </a:rPr>
              <a:t>PRODUCTION FINANCE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5035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6" y="3556003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1" y="4003696"/>
            <a:ext cx="5179739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1" y="5120646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1A32D41-35AE-42A0-9069-90648C93C571}" type="datetime3">
              <a:rPr lang="en-US" smtClean="0"/>
              <a:t>7 March 2018</a:t>
            </a:fld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PRODUCTION FINANCE</a:t>
            </a:r>
            <a:endParaRPr lang="en-GB" dirty="0"/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8466411" y="6469205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2" y="728663"/>
            <a:ext cx="10842932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7" y="1557339"/>
            <a:ext cx="5230283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2" y="1557341"/>
            <a:ext cx="523028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4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BC17B0F7-0B92-4672-875E-3C8E95CFF8B2}" type="datetime3">
              <a:rPr lang="en-US" smtClean="0">
                <a:solidFill>
                  <a:srgbClr val="595959"/>
                </a:solidFill>
              </a:rPr>
              <a:t>7 March 2018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595959"/>
                </a:solidFill>
              </a:rPr>
              <a:t>PRODUCTION FINANCE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6520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3" y="728663"/>
            <a:ext cx="108457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20" y="1557341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2" y="1557341"/>
            <a:ext cx="523028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4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FC9F8F9-F269-4E00-9F05-B7F9A041D34B}" type="datetime3">
              <a:rPr lang="en-US" smtClean="0">
                <a:solidFill>
                  <a:srgbClr val="595959"/>
                </a:solidFill>
              </a:rPr>
              <a:t>7 March 2018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595959"/>
                </a:solidFill>
              </a:rPr>
              <a:t>PRODUCTION FINANCE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6710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7" y="1557341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400" dirty="0" smtClean="0"/>
            </a:lvl5pPr>
            <a:lvl6pPr>
              <a:defRPr lang="en-US" sz="12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0" y="1557341"/>
            <a:ext cx="5230285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dirty="0" smtClean="0"/>
            </a:lvl1pPr>
            <a:lvl2pPr>
              <a:defRPr lang="en-GB" sz="1600" dirty="0" smtClean="0"/>
            </a:lvl2pPr>
            <a:lvl3pPr>
              <a:defRPr lang="en-GB" sz="1600" dirty="0" smtClean="0"/>
            </a:lvl3pPr>
            <a:lvl4pPr>
              <a:defRPr lang="en-GB" sz="1600" dirty="0" smtClean="0"/>
            </a:lvl4pPr>
            <a:lvl5pPr>
              <a:defRPr lang="en-GB" sz="1400" dirty="0" smtClean="0"/>
            </a:lvl5pPr>
            <a:lvl6pPr>
              <a:defRPr lang="en-GB" sz="12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4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FAF263E7-FFC8-4402-AEBF-8D1E7C2C5734}" type="datetime3">
              <a:rPr lang="en-US" smtClean="0">
                <a:solidFill>
                  <a:srgbClr val="595959"/>
                </a:solidFill>
              </a:rPr>
              <a:t>7 March 2018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595959"/>
                </a:solidFill>
              </a:rPr>
              <a:t>PRODUCTION FINANCE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373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672002" y="6150326"/>
            <a:ext cx="10824855" cy="147993"/>
          </a:xfrm>
        </p:spPr>
        <p:txBody>
          <a:bodyPr wrap="square">
            <a:noAutofit/>
          </a:bodyPr>
          <a:lstStyle>
            <a:lvl1pPr>
              <a:defRPr sz="7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2" y="728663"/>
            <a:ext cx="10842932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672002" y="4267484"/>
            <a:ext cx="520933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672002" y="3932521"/>
            <a:ext cx="520933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672002" y="4209292"/>
            <a:ext cx="5209337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672002" y="4524142"/>
            <a:ext cx="5209337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672002" y="6032737"/>
            <a:ext cx="5209337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672002" y="1905335"/>
            <a:ext cx="520933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672002" y="1570372"/>
            <a:ext cx="520933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 flipV="1">
            <a:off x="672002" y="1847143"/>
            <a:ext cx="5209337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672002" y="2161993"/>
            <a:ext cx="5209337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672002" y="3670588"/>
            <a:ext cx="5209337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87741" y="4267484"/>
            <a:ext cx="523116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87741" y="3932521"/>
            <a:ext cx="523116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V="1">
            <a:off x="6287741" y="4209292"/>
            <a:ext cx="523116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87741" y="4524142"/>
            <a:ext cx="523116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6287741" y="6032737"/>
            <a:ext cx="523116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87741" y="1905335"/>
            <a:ext cx="523116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87741" y="1570372"/>
            <a:ext cx="523116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 flipV="1">
            <a:off x="6287741" y="1847143"/>
            <a:ext cx="523116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87741" y="2161993"/>
            <a:ext cx="523116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287741" y="3670588"/>
            <a:ext cx="523116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4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93A40A35-230F-4AA7-B0CA-5BDE7063E2AC}" type="datetime3">
              <a:rPr lang="en-US" smtClean="0">
                <a:solidFill>
                  <a:srgbClr val="595959"/>
                </a:solidFill>
              </a:rPr>
              <a:t>7 March 2018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595959"/>
                </a:solidFill>
              </a:rPr>
              <a:t>PRODUCTION FINANCE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3512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3" y="4313787"/>
            <a:ext cx="12191999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15981" y="2638196"/>
            <a:ext cx="4887403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015982" y="1699351"/>
            <a:ext cx="10502919" cy="8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00" b="0" cap="none" dirty="0" smtClean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88617" y="2638700"/>
            <a:ext cx="5216427" cy="2207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lang="en-GB" sz="17000" kern="10000" spc="-100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 algn="r" defTabSz="1219170">
              <a:lnSpc>
                <a:spcPct val="100000"/>
              </a:lnSpc>
              <a:buClr>
                <a:srgbClr val="DD1D21"/>
              </a:buClr>
              <a:tabLst>
                <a:tab pos="1081088" algn="l"/>
              </a:tabLst>
            </a:pPr>
            <a:r>
              <a:rPr lang="en-GB" dirty="0"/>
              <a:t>0.0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4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250978A8-BAE8-4E4B-8E84-657C99F2FAEA}" type="datetime3">
              <a:rPr lang="en-US" smtClean="0">
                <a:solidFill>
                  <a:srgbClr val="595959"/>
                </a:solidFill>
              </a:rPr>
              <a:t>7 March 2018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595959"/>
                </a:solidFill>
              </a:rPr>
              <a:t>PRODUCTION FINANCE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1015981" y="1524000"/>
            <a:ext cx="1693312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595959"/>
              </a:solidFill>
            </a:endParaRPr>
          </a:p>
        </p:txBody>
      </p:sp>
      <p:sp>
        <p:nvSpPr>
          <p:cNvPr id="2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5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914400"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241370263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673099" y="3554414"/>
            <a:ext cx="9152468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595959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 bwMode="gray">
          <a:xfrm>
            <a:off x="1001211" y="3829099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595959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2" y="0"/>
            <a:ext cx="12200897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007533" y="4027623"/>
            <a:ext cx="8483600" cy="864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007533" y="5096738"/>
            <a:ext cx="8483600" cy="7704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/>
            </a:lvl1pPr>
          </a:lstStyle>
          <a:p>
            <a:pPr lvl="0" defTabSz="357708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5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914400"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4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874F924C-B0D5-4CEE-ABC7-CF6E19CB0ECA}" type="datetime3">
              <a:rPr lang="en-US" smtClean="0">
                <a:solidFill>
                  <a:srgbClr val="595959"/>
                </a:solidFill>
              </a:rPr>
              <a:t>7 March 2018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595959"/>
                </a:solidFill>
              </a:rPr>
              <a:t>PRODUCTION FINANCE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66840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4" pos="4484">
          <p15:clr>
            <a:srgbClr val="FBAE40"/>
          </p15:clr>
        </p15:guide>
        <p15:guide id="0" pos="476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4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269E512A-EF59-4DC1-A516-37439AD88816}" type="datetime3">
              <a:rPr lang="en-US" smtClean="0">
                <a:solidFill>
                  <a:srgbClr val="595959"/>
                </a:solidFill>
              </a:rPr>
              <a:t>7 March 2018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595959"/>
                </a:solidFill>
              </a:rPr>
              <a:t>PRODUCTION FINANCE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6009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4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474A62FC-EE0A-4D1F-94E8-422A4801CE6B}" type="datetime3">
              <a:rPr lang="en-US" smtClean="0">
                <a:solidFill>
                  <a:srgbClr val="595959"/>
                </a:solidFill>
              </a:rPr>
              <a:t>7 March 2018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595959"/>
                </a:solidFill>
              </a:rPr>
              <a:t>PRODUCTION FINANCE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02194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3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3100" y="1492272"/>
            <a:ext cx="10845800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4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AC7E95E-A15C-44BB-A0EE-91209DEEFFEC}" type="datetime3">
              <a:rPr lang="en-US" smtClean="0">
                <a:solidFill>
                  <a:srgbClr val="595959"/>
                </a:solidFill>
              </a:rPr>
              <a:t>7 March 2018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595959"/>
                </a:solidFill>
              </a:rPr>
              <a:t>PRODUCTION FINANCE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09935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3" y="4313784"/>
            <a:ext cx="12191999" cy="2544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FFFFFF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5903384" y="2831548"/>
            <a:ext cx="5690760" cy="1633939"/>
            <a:chOff x="6450013" y="2557463"/>
            <a:chExt cx="5197475" cy="1917700"/>
          </a:xfrm>
        </p:grpSpPr>
        <p:sp>
          <p:nvSpPr>
            <p:cNvPr id="26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GB" sz="1800" dirty="0">
                <a:solidFill>
                  <a:srgbClr val="595959"/>
                </a:solidFill>
              </a:endParaRPr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GB" sz="1800" dirty="0">
                <a:solidFill>
                  <a:srgbClr val="595959"/>
                </a:solidFill>
              </a:endParaRPr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GB" sz="1800" dirty="0">
                <a:solidFill>
                  <a:srgbClr val="595959"/>
                </a:solidFill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015981" y="1711396"/>
            <a:ext cx="10493664" cy="813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800" b="0" cap="none" baseline="0" dirty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4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56265FFE-A340-47DE-9096-F260CE90DE9B}" type="datetime3">
              <a:rPr lang="en-US" smtClean="0">
                <a:solidFill>
                  <a:srgbClr val="595959"/>
                </a:solidFill>
              </a:rPr>
              <a:t>7 March 2018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595959"/>
                </a:solidFill>
              </a:rPr>
              <a:t>PRODUCTION FINANCE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5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914400"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015981" y="2638196"/>
            <a:ext cx="4477944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subtitle</a:t>
            </a:r>
          </a:p>
        </p:txBody>
      </p:sp>
      <p:sp>
        <p:nvSpPr>
          <p:cNvPr id="30" name="Rectangle 29"/>
          <p:cNvSpPr/>
          <p:nvPr userDrawn="1"/>
        </p:nvSpPr>
        <p:spPr bwMode="gray">
          <a:xfrm>
            <a:off x="1015981" y="1524000"/>
            <a:ext cx="1693312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6069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2380" y="0"/>
            <a:ext cx="12194383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6" y="3556003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1" y="4003200"/>
            <a:ext cx="5179739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1" y="5120646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9C615A2-879D-4290-AB16-1EF7EC1E4E13}" type="datetime3">
              <a:rPr lang="en-US" smtClean="0"/>
              <a:t>7 March 2018</a:t>
            </a:fld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PRODUCTION FINANCE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4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2DA73B5C-D1FC-41FD-B325-6FC6BC2F32D1}" type="datetime3">
              <a:rPr lang="en-US" smtClean="0">
                <a:solidFill>
                  <a:srgbClr val="595959"/>
                </a:solidFill>
              </a:rPr>
              <a:t>7 March 2018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595959"/>
                </a:solidFill>
              </a:rPr>
              <a:t>PRODUCTION FINANCE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5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914400"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415733089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87" y="1280160"/>
            <a:ext cx="5733629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38416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11567584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  <a:prstGeom prst="rect">
            <a:avLst/>
          </a:prstGeo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11567584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999999"/>
              </a:solidFill>
              <a:latin typeface="Futur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874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3" y="712803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3" y="1528764"/>
            <a:ext cx="11171239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88067B1C-0E54-4B6E-9608-7FE40E72EB06}" type="datetime3">
              <a:rPr lang="en-US" smtClean="0"/>
              <a:t>7 March 2018</a:t>
            </a:fld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PRODUCTION FINANCE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0" y="0"/>
            <a:ext cx="12194383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3" y="712803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4"/>
            <a:ext cx="5468939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70AFACA-8962-4D56-8124-1B73C62ED845}" type="datetime3">
              <a:rPr lang="en-US" smtClean="0"/>
              <a:t>7 March 2018</a:t>
            </a:fld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PRODUCTION FINANCE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3" y="712800"/>
            <a:ext cx="11171239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3" y="1528763"/>
            <a:ext cx="11171239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6734B50-0138-4490-915B-DF8681218A05}" type="datetime3">
              <a:rPr lang="en-US" smtClean="0"/>
              <a:t>7 March 2018</a:t>
            </a:fld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PRODUCTION FINANCE</a:t>
            </a:r>
            <a:endParaRPr lang="en-GB" dirty="0"/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53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3" y="712804"/>
            <a:ext cx="11171239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7" y="1528764"/>
            <a:ext cx="5464175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3"/>
            <a:ext cx="5468939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519F3B5-05C1-4745-9B49-6929D2563247}" type="datetime3">
              <a:rPr lang="en-US" smtClean="0"/>
              <a:t>7 March 2018</a:t>
            </a:fld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PRODUCTION FINANCE</a:t>
            </a:r>
            <a:endParaRPr lang="en-GB" dirty="0"/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53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3" y="712803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7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3"/>
            <a:ext cx="5468939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51ADB78C-CBF3-4F06-8E6E-068B51A4F9F9}" type="datetime3">
              <a:rPr lang="en-US" smtClean="0"/>
              <a:t>7 March 2018</a:t>
            </a:fld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PRODUCTION FINANCE</a:t>
            </a:r>
            <a:endParaRPr 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3" y="1528763"/>
            <a:ext cx="11171239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3" y="712804"/>
            <a:ext cx="11171239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/>
          <p:cNvSpPr/>
          <p:nvPr/>
        </p:nvSpPr>
        <p:spPr bwMode="gray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PRODUCTION FINANCE</a:t>
            </a:r>
            <a:endParaRPr lang="en-GB" dirty="0"/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05AF0697-4881-4D43-A1E6-122BB29E22D0}" type="datetime3">
              <a:rPr lang="en-US" smtClean="0"/>
              <a:t>7 March 2018</a:t>
            </a:fld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/>
        </p:nvSpPr>
        <p:spPr bwMode="auto">
          <a:xfrm>
            <a:off x="8466411" y="6469205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  <p:sldLayoutId id="2147483689" r:id="rId18"/>
    <p:sldLayoutId id="2147483701" r:id="rId19"/>
    <p:sldLayoutId id="2147483690" r:id="rId20"/>
    <p:sldLayoutId id="2147483679" r:id="rId21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3100" y="1556950"/>
            <a:ext cx="10845800" cy="4694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2" y="728666"/>
            <a:ext cx="10845801" cy="755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 bwMode="gray">
          <a:xfrm>
            <a:off x="677347" y="508000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595959"/>
              </a:solidFill>
            </a:endParaRPr>
          </a:p>
        </p:txBody>
      </p:sp>
      <p:sp>
        <p:nvSpPr>
          <p:cNvPr id="69" name="Text Box 11" descr="&lt;COMPANY_NAME&gt;" title="&lt;COMPANY_NAME&gt;"/>
          <p:cNvSpPr txBox="1">
            <a:spLocks noChangeArrowheads="1"/>
          </p:cNvSpPr>
          <p:nvPr/>
        </p:nvSpPr>
        <p:spPr bwMode="auto">
          <a:xfrm>
            <a:off x="677185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914400"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7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4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/>
            <a:fld id="{D32BAE6A-B452-4007-8177-56DD051636F9}" type="slidenum">
              <a:rPr lang="en-GB" smtClean="0">
                <a:solidFill>
                  <a:srgbClr val="595959"/>
                </a:solidFill>
              </a:rPr>
              <a:pPr defTabSz="914400"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7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/>
            <a:fld id="{BBF448A4-FE4B-4EF2-B7D4-12623B02A166}" type="datetime3">
              <a:rPr lang="en-US" smtClean="0">
                <a:solidFill>
                  <a:srgbClr val="595959"/>
                </a:solidFill>
              </a:rPr>
              <a:t>7 March 2018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GB">
                <a:solidFill>
                  <a:srgbClr val="595959"/>
                </a:solidFill>
              </a:rPr>
              <a:t>PRODUCTION FINANCE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0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lang="en-GB" sz="2400" b="0" kern="1200" cap="none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7200" indent="-277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000" indent="-252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41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4800" indent="-212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4800" indent="-180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8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pos="5442" userDrawn="1">
          <p15:clr>
            <a:srgbClr val="F26B43"/>
          </p15:clr>
        </p15:guide>
        <p15:guide id="5" orient="horz" pos="323" userDrawn="1">
          <p15:clr>
            <a:srgbClr val="F26B43"/>
          </p15:clr>
        </p15:guide>
        <p15:guide id="6" orient="horz" pos="368" userDrawn="1">
          <p15:clr>
            <a:srgbClr val="F26B43"/>
          </p15:clr>
        </p15:guide>
        <p15:guide id="7" orient="horz" pos="459" userDrawn="1">
          <p15:clr>
            <a:srgbClr val="F26B43"/>
          </p15:clr>
        </p15:guide>
        <p15:guide id="8" orient="horz" pos="935" userDrawn="1">
          <p15:clr>
            <a:srgbClr val="F26B43"/>
          </p15:clr>
        </p15:guide>
        <p15:guide id="9" orient="horz" pos="981" userDrawn="1">
          <p15:clr>
            <a:srgbClr val="F26B43"/>
          </p15:clr>
        </p15:guide>
        <p15:guide id="10" orient="horz" pos="3938" userDrawn="1">
          <p15:clr>
            <a:srgbClr val="F26B43"/>
          </p15:clr>
        </p15:guide>
        <p15:guide id="11" orient="horz" pos="4078" userDrawn="1">
          <p15:clr>
            <a:srgbClr val="F26B43"/>
          </p15:clr>
        </p15:guide>
        <p15:guide id="12" orient="horz" pos="4229" userDrawn="1">
          <p15:clr>
            <a:srgbClr val="F26B43"/>
          </p15:clr>
        </p15:guide>
        <p15:guide id="13" pos="1111" userDrawn="1">
          <p15:clr>
            <a:srgbClr val="F26B43"/>
          </p15:clr>
        </p15:guide>
        <p15:guide id="14" pos="2971" userDrawn="1">
          <p15:clr>
            <a:srgbClr val="F26B43"/>
          </p15:clr>
        </p15:guide>
        <p15:guide id="15" pos="27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/>
              <a:t>SPDC PRODUCTION FINANCE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535007-F58C-4BE0-8DA5-1CDA089D2F41}" type="datetime3">
              <a:rPr lang="en-US" smtClean="0"/>
              <a:t>7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b="1"/>
              <a:t>PRODUCTION FINANCE</a:t>
            </a:r>
            <a:endParaRPr lang="en-GB" b="1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Subtitle 16"/>
          <p:cNvSpPr txBox="1">
            <a:spLocks/>
          </p:cNvSpPr>
          <p:nvPr/>
        </p:nvSpPr>
        <p:spPr bwMode="auto">
          <a:xfrm>
            <a:off x="1808032" y="2046933"/>
            <a:ext cx="9374318" cy="5797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36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00" indent="-201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Futura Medium" panose="00000400000000000000" pitchFamily="2" charset="0"/>
                <a:ea typeface="+mj-ea"/>
              </a:rPr>
              <a:t>COST SAVINGS INITIATIVES</a:t>
            </a:r>
            <a:endParaRPr lang="en-GB" sz="2400" dirty="0">
              <a:latin typeface="Futura Medium" panose="00000400000000000000" pitchFamily="2" charset="0"/>
              <a:ea typeface="+mj-ea"/>
            </a:endParaRPr>
          </a:p>
        </p:txBody>
      </p:sp>
      <p:pic>
        <p:nvPicPr>
          <p:cNvPr id="11" name="Picture 2" descr="Image result for econom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20" y="2795384"/>
            <a:ext cx="4830819" cy="311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6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020"/>
            <a:ext cx="8201267" cy="419156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1800" dirty="0"/>
              <a:t>Cost Savings Initiative - Reduced </a:t>
            </a:r>
            <a:r>
              <a:rPr lang="en-GB" altLang="en-US" sz="1800" dirty="0"/>
              <a:t>Housekeeping Cost in </a:t>
            </a:r>
            <a:r>
              <a:rPr lang="en-GB" altLang="en-US" sz="1800" dirty="0" err="1"/>
              <a:t>Okoloma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9663321" y="295200"/>
            <a:ext cx="1535510" cy="1318609"/>
            <a:chOff x="1558344" y="1466353"/>
            <a:chExt cx="1578203" cy="1511789"/>
          </a:xfrm>
        </p:grpSpPr>
        <p:sp>
          <p:nvSpPr>
            <p:cNvPr id="9" name="Hexagon 8"/>
            <p:cNvSpPr/>
            <p:nvPr/>
          </p:nvSpPr>
          <p:spPr>
            <a:xfrm rot="5400000">
              <a:off x="1591551" y="1433146"/>
              <a:ext cx="1511789" cy="1578203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4931851"/>
                <a:satOff val="6262"/>
                <a:lumOff val="-7843"/>
                <a:alphaOff val="0"/>
              </a:schemeClr>
            </a:fillRef>
            <a:effectRef idx="0">
              <a:schemeClr val="accent2">
                <a:hueOff val="4931851"/>
                <a:satOff val="6262"/>
                <a:lumOff val="-784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Hexagon 4"/>
            <p:cNvSpPr/>
            <p:nvPr/>
          </p:nvSpPr>
          <p:spPr>
            <a:xfrm>
              <a:off x="1684463" y="1718318"/>
              <a:ext cx="1437180" cy="10078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dirty="0">
                  <a:solidFill>
                    <a:srgbClr val="FFFFFF"/>
                  </a:solidFill>
                </a:rPr>
                <a:t>Cost Reduction</a:t>
              </a:r>
            </a:p>
          </p:txBody>
        </p:sp>
      </p:grp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06754" y="780119"/>
            <a:ext cx="7445444" cy="333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altLang="en-US" sz="1600" b="1" dirty="0">
                <a:solidFill>
                  <a:srgbClr val="595959">
                    <a:lumMod val="50000"/>
                  </a:srgbClr>
                </a:solidFill>
                <a:latin typeface="Futura Medium" pitchFamily="2" charset="0"/>
              </a:rPr>
              <a:t>Background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503707" y="1113244"/>
            <a:ext cx="8498112" cy="98488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 eaLnBrk="1" hangingPunct="1">
              <a:spcAft>
                <a:spcPts val="60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1600" dirty="0">
                <a:solidFill>
                  <a:srgbClr val="595959"/>
                </a:solidFill>
                <a:latin typeface="Futura Medium" pitchFamily="2" charset="0"/>
              </a:rPr>
              <a:t>The cost of daily housekeeping of rooms in the  Okoloma FLB is N585.00 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1600" dirty="0">
                <a:solidFill>
                  <a:srgbClr val="595959"/>
                </a:solidFill>
                <a:latin typeface="Futura Medium" pitchFamily="2" charset="0"/>
              </a:rPr>
              <a:t>In the month of August 2017 the total cost of housekeeping was NGN1,172,925.00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1600" dirty="0">
                <a:solidFill>
                  <a:srgbClr val="595959"/>
                </a:solidFill>
                <a:latin typeface="Futura Medium" pitchFamily="2" charset="0"/>
              </a:rPr>
              <a:t>Rooms were cleaned and charged on a daily basis whether they were occupied or not. </a:t>
            </a: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503707" y="2713646"/>
            <a:ext cx="8197902" cy="123110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 eaLnBrk="1" hangingPunct="1">
              <a:spcAft>
                <a:spcPts val="60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1600" dirty="0">
                <a:solidFill>
                  <a:srgbClr val="595959"/>
                </a:solidFill>
                <a:latin typeface="Futura Medium" pitchFamily="2" charset="0"/>
              </a:rPr>
              <a:t>The Housekeepers were instructed not to clean unoccupied rooms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1600" dirty="0">
                <a:solidFill>
                  <a:srgbClr val="595959"/>
                </a:solidFill>
                <a:latin typeface="Futura Medium" pitchFamily="2" charset="0"/>
              </a:rPr>
              <a:t>Daily and monthly reconciliation now done with actual POB and summary sheet before invoicing to ensure that only occupied rooms are charged.</a:t>
            </a:r>
          </a:p>
          <a:p>
            <a:pPr marL="285750" indent="-285750" eaLnBrk="1" hangingPunct="1">
              <a:spcAft>
                <a:spcPts val="60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en-US" sz="1600" dirty="0">
                <a:solidFill>
                  <a:srgbClr val="595959"/>
                </a:solidFill>
                <a:latin typeface="Futura Medium" pitchFamily="2" charset="0"/>
              </a:rPr>
              <a:t>This was achieved by working closely with the facility coordinator.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06754" y="4192602"/>
            <a:ext cx="7445444" cy="3101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rgbClr val="595959">
                    <a:lumMod val="50000"/>
                  </a:srgbClr>
                </a:solidFill>
                <a:latin typeface="Futura Medium" pitchFamily="2" charset="0"/>
              </a:rPr>
              <a:t>Cost Savings </a:t>
            </a:r>
          </a:p>
        </p:txBody>
      </p:sp>
      <p:sp>
        <p:nvSpPr>
          <p:cNvPr id="15" name="TextBox 44"/>
          <p:cNvSpPr txBox="1">
            <a:spLocks noChangeArrowheads="1"/>
          </p:cNvSpPr>
          <p:nvPr/>
        </p:nvSpPr>
        <p:spPr bwMode="auto">
          <a:xfrm>
            <a:off x="506754" y="4510864"/>
            <a:ext cx="83661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spcAft>
                <a:spcPts val="600"/>
              </a:spcAft>
              <a:buClr>
                <a:srgbClr val="FF0000"/>
              </a:buClr>
              <a:buSzPct val="120000"/>
              <a:buFont typeface="Wingdings" panose="05000000000000000000" pitchFamily="2" charset="2"/>
              <a:buChar char="§"/>
              <a:defRPr sz="1600">
                <a:solidFill>
                  <a:srgbClr val="595959"/>
                </a:solidFill>
                <a:latin typeface="Futura Medium" pitchFamily="2" charset="0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altLang="en-US" dirty="0"/>
              <a:t>This initiative saved NGN </a:t>
            </a:r>
            <a:r>
              <a:rPr lang="en-US" dirty="0"/>
              <a:t>110,565.00 per month and a projected annual savings of NGN1,326,780.00. 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506754" y="2342957"/>
            <a:ext cx="7445444" cy="3624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83237" tIns="41619" rIns="83237" bIns="416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rgbClr val="595959">
                    <a:lumMod val="50000"/>
                  </a:srgbClr>
                </a:solidFill>
                <a:latin typeface="Futura Medium" pitchFamily="2" charset="0"/>
              </a:rPr>
              <a:t>What the Team did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0738B4-4357-4DAC-B5C0-36F1133CB776}"/>
              </a:ext>
            </a:extLst>
          </p:cNvPr>
          <p:cNvSpPr txBox="1"/>
          <p:nvPr/>
        </p:nvSpPr>
        <p:spPr>
          <a:xfrm>
            <a:off x="8074777" y="4962419"/>
            <a:ext cx="3908032" cy="1150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sz="1200" b="1" dirty="0">
                <a:solidFill>
                  <a:srgbClr val="000000"/>
                </a:solidFill>
              </a:rPr>
              <a:t>Contributor(s):</a:t>
            </a:r>
          </a:p>
          <a:p>
            <a:pPr marL="177800" indent="-177800">
              <a:lnSpc>
                <a:spcPct val="113000"/>
              </a:lnSpc>
              <a:spcAft>
                <a:spcPts val="60"/>
              </a:spcAft>
              <a:buFont typeface="Wingdings"/>
              <a:buChar char="n"/>
            </a:pPr>
            <a:r>
              <a:rPr lang="en-US" sz="1200" dirty="0"/>
              <a:t>Ike Onyeka (Okoloma-PUM)</a:t>
            </a:r>
          </a:p>
          <a:p>
            <a:pPr marL="177800" indent="-177800">
              <a:lnSpc>
                <a:spcPct val="113000"/>
              </a:lnSpc>
              <a:spcAft>
                <a:spcPts val="60"/>
              </a:spcAft>
              <a:buFont typeface="Wingdings"/>
              <a:buChar char="n"/>
            </a:pPr>
            <a:r>
              <a:rPr lang="en-US" sz="1200" dirty="0"/>
              <a:t>Oyedele Florence (Okoloma –PUM)</a:t>
            </a:r>
          </a:p>
          <a:p>
            <a:pPr marL="177800" indent="-177800">
              <a:lnSpc>
                <a:spcPct val="113000"/>
              </a:lnSpc>
              <a:spcAft>
                <a:spcPts val="60"/>
              </a:spcAft>
              <a:buFont typeface="Wingdings"/>
              <a:buChar char="n"/>
            </a:pPr>
            <a:r>
              <a:rPr lang="en-US" sz="1200" dirty="0"/>
              <a:t>Evelyn Toho (Scheduler)</a:t>
            </a:r>
          </a:p>
          <a:p>
            <a:pPr marL="177800" indent="-177800">
              <a:lnSpc>
                <a:spcPct val="113000"/>
              </a:lnSpc>
              <a:spcAft>
                <a:spcPts val="60"/>
              </a:spcAft>
              <a:buFont typeface="Wingdings"/>
              <a:buChar char="n"/>
            </a:pPr>
            <a:r>
              <a:rPr lang="en-US" sz="1200" dirty="0"/>
              <a:t>Comfort </a:t>
            </a:r>
            <a:r>
              <a:rPr lang="en-US" sz="1200" dirty="0" err="1"/>
              <a:t>Danison</a:t>
            </a:r>
            <a:r>
              <a:rPr lang="en-US" sz="1200" dirty="0"/>
              <a:t> (Scheduler)</a:t>
            </a:r>
          </a:p>
        </p:txBody>
      </p:sp>
    </p:spTree>
    <p:extLst>
      <p:ext uri="{BB962C8B-B14F-4D97-AF65-F5344CB8AC3E}">
        <p14:creationId xmlns:p14="http://schemas.microsoft.com/office/powerpoint/2010/main" val="13480967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8371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WizKit V3_Template_Widescreen_06July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2.xml><?xml version="1.0" encoding="utf-8"?>
<a:theme xmlns:a="http://schemas.openxmlformats.org/drawingml/2006/main" name="2016 Standard templat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ll Template - Presentation Mode New v14.potx" id="{6866CFAD-083A-4319-941B-C5C53D83E3CE}" vid="{22E1D647-2C7A-4302-A7A8-C281F9C253E9}"/>
    </a:ext>
  </a:extLst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p:Policy xmlns:p="office.server.policy" id="" local="true">
  <p:Name>Shell Document Base</p:Name>
  <p:Description/>
  <p:Statement/>
  <p:PolicyItems/>
</p:Policy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TypeId xmlns="http://schemas.microsoft.com/sharepoint/v3">0x0101006F0A470EEB1140E7AA14F4CE8A50B54C0001CB1477F4DD432AA86DD56CC3887AF400AE56A209075F944E8213EA39D3CC00ED</ContentTypeId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Records_x0020_Implicit_x0020_Declare_Origin xmlns="69479329-4c6b-4f29-8be2-3d23893fd597" xsi:nil="true"/>
    <LivelinkID xmlns="69479329-4c6b-4f29-8be2-3d23893fd597" xsi:nil="true"/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Folder_x0020_STRUCTURE xmlns="69479329-4c6b-4f29-8be2-3d23893fd597" xsi:nil="true"/>
    <Shell_x0020_SharePoint_x0020_SAEF_x0020_RecordStatus xmlns="http://schemas.microsoft.com/sharepoint/v3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Livelink_x0020_Instance_x0020_Column xmlns="69479329-4c6b-4f29-8be2-3d23893fd597" xsi:nil="true"/>
    <TaxCatchAll xmlns="77d127a1-54cf-4822-89a6-09e4095e1d0c">
      <Value>73</Value>
      <Value>18</Value>
      <Value>86</Value>
      <Value>11</Value>
      <Value>10</Value>
      <Value>9</Value>
      <Value>7</Value>
      <Value>6</Value>
      <Value>5</Value>
      <Value>4</Value>
      <Value>3</Value>
      <Value>2</Value>
      <Value>1</Value>
    </TaxCatchAll>
    <Shell_x0020_SharePoint_x0020_SAEF_x0020_FilePlanRecordType xmlns="http://schemas.microsoft.com/sharepoint/v3" xsi:nil="true"/>
    <Shell_x0020_SharePoint_x0020_SIS_x0020_Activ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 Reporting</TermName>
          <TermId xmlns="http://schemas.microsoft.com/office/infopath/2007/PartnerControls">cff49225-b82b-43e4-bf4b-42b8c9693f3d</TermId>
        </TermInfo>
      </Terms>
    </Shell_x0020_SharePoint_x0020_SIS_x0020_ActivityTaxHTField0>
    <KeepFileLocal xmlns="69479329-4c6b-4f29-8be2-3d23893fd597">false</KeepFileLocal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Finance - Business &amp; Controlling</TermName>
          <TermId xmlns="http://schemas.microsoft.com/office/infopath/2007/PartnerControls">de469197-5586-49bf-8aa0-481420cbab7f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i:0#.w|africa-me\bisi.t.banigbe</Shell_x0020_SharePoint_x0020_SAEF_x0020_SiteOwner>
    <Shell_x0020_SharePoint_x0020_SAEF_x0020_TRIMRecordNumber xmlns="http://schemas.microsoft.com/sharepoint/v3" xsi:nil="true"/>
    <Work_x0020_Group xmlns="69479329-4c6b-4f29-8be2-3d23893fd597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Performance Review [FBC]</TermName>
          <TermId xmlns="http://schemas.microsoft.com/office/infopath/2007/PartnerControls">c2d6a227-6dba-43a9-bb3a-6756adf2d88a</TermId>
        </TermInfo>
      </Terms>
    </Shell_x0020_SharePoint_x0020_SAEF_x0020_DocumentTypeTaxHTField0>
    <Shell_x0020_SharePoint_x0020_SAEF_x0020_SiteCollectionName xmlns="http://schemas.microsoft.com/sharepoint/v3">Finance SPDC</Shell_x0020_SharePoint_x0020_SAEF_x0020_SiteCollectionName>
    <Work_x0020_Group_x0020_Name xmlns="69479329-4c6b-4f29-8be2-3d23893fd597" xsi:nil="true"/>
    <Legal_x0020_Entity xmlns="69479329-4c6b-4f29-8be2-3d23893fd597" xsi:nil="true"/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Unrestricted</TermName>
          <TermId xmlns="http://schemas.microsoft.com/office/infopath/2007/PartnerControls">a6bcf75a-a979-458c-83c1-40defbdcf8ae</TermId>
        </TermInfo>
      </Terms>
    </Shell_x0020_SharePoint_x0020_SAEF_x0020_SecurityClassificationTaxHTField0>
    <Country xmlns="69479329-4c6b-4f29-8be2-3d23893fd597" xsi:nil="true"/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Declarer xmlns="http://schemas.microsoft.com/sharepoint/v3" xsi:nil="true"/>
    <Shell_x0020_SharePoint_x0020_SAEF_x0020_AssetIdentifier xmlns="http://schemas.microsoft.com/sharepoint/v3" xsi:nil="true"/>
    <_dlc_DocId xmlns="77d127a1-54cf-4822-89a6-09e4095e1d0c">AFFAA0543-535028506-4440</_dlc_DocId>
    <_dlc_DocIdUrl xmlns="77d127a1-54cf-4822-89a6-09e4095e1d0c">
      <Url>https://nga001-sp.shell.com/sites/AFFAA0543/_layouts/15/DocIdRedir.aspx?ID=AFFAA0543-535028506-4440</Url>
      <Description>AFFAA0543-535028506-4440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AE56A209075F944E8213EA39D3CC00ED" ma:contentTypeVersion="312" ma:contentTypeDescription="Shell Document Content Type" ma:contentTypeScope="" ma:versionID="d66e05a852ad85e21e289ff7ddffb909">
  <xsd:schema xmlns:xsd="http://www.w3.org/2001/XMLSchema" xmlns:xs="http://www.w3.org/2001/XMLSchema" xmlns:p="http://schemas.microsoft.com/office/2006/metadata/properties" xmlns:ns1="http://schemas.microsoft.com/sharepoint/v3" xmlns:ns2="77d127a1-54cf-4822-89a6-09e4095e1d0c" xmlns:ns4="69479329-4c6b-4f29-8be2-3d23893fd597" xmlns:ns5="http://schemas.microsoft.com/sharepoint/v4" targetNamespace="http://schemas.microsoft.com/office/2006/metadata/properties" ma:root="true" ma:fieldsID="d2097ff43883fcaca1408c42cf985437" ns1:_="" ns2:_="" ns4:_="" ns5:_="">
    <xsd:import namespace="http://schemas.microsoft.com/sharepoint/v3"/>
    <xsd:import namespace="77d127a1-54cf-4822-89a6-09e4095e1d0c"/>
    <xsd:import namespace="69479329-4c6b-4f29-8be2-3d23893fd59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1:Shell_x0020_SharePoint_x0020_SIS_x0020_ActivityTaxHTField0" minOccurs="0"/>
                <xsd:element ref="ns2:TaxCatchAll" minOccurs="0"/>
                <xsd:element ref="ns2:TaxCatchAllLabel" minOccurs="0"/>
                <xsd:element ref="ns1:Shell_x0020_SharePoint_x0020_SAEF_x0020_AssetIdentifier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Work_x0020_Group" minOccurs="0"/>
                <xsd:element ref="ns4:Country" minOccurs="0"/>
                <xsd:element ref="ns4:Work_x0020_Group_x0020_Name" minOccurs="0"/>
                <xsd:element ref="ns4:KeepFileLocal" minOccurs="0"/>
                <xsd:element ref="ns4:Legal_x0020_Entity" minOccurs="0"/>
                <xsd:element ref="ns1:ContentTypeId" minOccurs="0"/>
                <xsd:element ref="ns5:IconOverlay" minOccurs="0"/>
                <xsd:element ref="ns4:Records_x0020_Implicit_x0020_Declare_Origi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ma:taxonomy="true" ma:internalName="Shell_x0020_SharePoint_x0020_SAEF_x0020_ExportControlClassificationTaxHTField0" ma:taxonomyFieldName="Shell_x0020_SharePoint_x0020_SAEF_x0020_ExportControlClassification" ma:displayName="Export Control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952aa68b-4dc7-4056-9f56-1d9b59859ed3" ma:anchorId="a5fd25e0-58e5-40d5-b01f-aaba99027b5c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4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6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8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20" nillable="true" ma:taxonomy="true" ma:internalName="Shell_x0020_SharePoint_x0020_SAEF_x0020_BusinessProcessTaxHTField0" ma:taxonomyFieldName="Shell_x0020_SharePoint_x0020_SAEF_x0020_BusinessProcess" ma:displayName="Business Process" ma:default="10;#Finance - Business &amp; Controlling|de469197-5586-49bf-8aa0-481420cbab7f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2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4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6" ma:displayName="Site Collection Name" ma:default="Finance SPDC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7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8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30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2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3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Shell_x0020_SharePoint_x0020_SIS_x0020_ActivityTaxHTField0" ma:index="50" ma:taxonomy="true" ma:internalName="Shell_x0020_SharePoint_x0020_SIS_x0020_ActivityTaxHTField0" ma:taxonomyFieldName="Shell_x0020_SharePoint_x0020_SIS_x0020_Activity" ma:displayName="Activity" ma:default="" ma:fieldId="{5fc9eeb7-2992-4910-a9c8-a3a8b5ad1e5d}" ma:sspId="b9f46dd1-24cc-42ee-81c0-d22fe755409c" ma:termSetId="952aa68b-4dc7-4056-9f56-1d9b59859ed3" ma:anchorId="c6fa717d-d246-444f-819f-7362d33caee1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AssetIdentifier" ma:index="53" nillable="true" ma:displayName="Asset Identifier" ma:hidden="true" ma:internalName="Shell_x0020_SharePoint_x0020_SAEF_x0020_AssetIdentifier">
      <xsd:simpleType>
        <xsd:restriction base="dms:Text"/>
      </xsd:simpleType>
    </xsd:element>
    <xsd:element name="AverageRating" ma:index="54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5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  <xsd:element name="ContentTypeId" ma:index="64" nillable="true" ma:displayName="Content Type ID" ma:description="" ma:hidden="true" ma:indexed="true" ma:internalName="ContentTypeId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d127a1-54cf-4822-89a6-09e4095e1d0c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1" nillable="true" ma:displayName="Taxonomy Catch All Column" ma:description="" ma:hidden="true" ma:list="{b81fcbd0-ba30-4ffc-b41b-08fbb0a57472}" ma:internalName="TaxCatchAll" ma:showField="CatchAllData" ma:web="77d127a1-54cf-4822-89a6-09e4095e1d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2" nillable="true" ma:displayName="Taxonomy Catch All Column1" ma:description="" ma:hidden="true" ma:list="{b81fcbd0-ba30-4ffc-b41b-08fbb0a57472}" ma:internalName="TaxCatchAllLabel" ma:readOnly="true" ma:showField="CatchAllDataLabel" ma:web="77d127a1-54cf-4822-89a6-09e4095e1d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79329-4c6b-4f29-8be2-3d23893fd597" elementFormDefault="qualified">
    <xsd:import namespace="http://schemas.microsoft.com/office/2006/documentManagement/types"/>
    <xsd:import namespace="http://schemas.microsoft.com/office/infopath/2007/PartnerControls"/>
    <xsd:element name="LivelinkID" ma:index="56" nillable="true" ma:displayName="LivelinkID" ma:indexed="true" ma:internalName="LivelinkID">
      <xsd:simpleType>
        <xsd:restriction base="dms:Text"/>
      </xsd:simpleType>
    </xsd:element>
    <xsd:element name="Folder_x0020_STRUCTURE" ma:index="57" nillable="true" ma:displayName="Folder STRUCTURE" ma:internalName="Folder_x0020_STRUCTURE">
      <xsd:simpleType>
        <xsd:restriction base="dms:Text"/>
      </xsd:simpleType>
    </xsd:element>
    <xsd:element name="Livelink_x0020_Instance_x0020_Column" ma:index="58" nillable="true" ma:displayName="Livelink Instance Column" ma:internalName="Livelink_x0020_Instance_x0020_Column">
      <xsd:simpleType>
        <xsd:restriction base="dms:Text"/>
      </xsd:simpleType>
    </xsd:element>
    <xsd:element name="Work_x0020_Group" ma:index="59" nillable="true" ma:displayName="Work Group" ma:internalName="Work_x0020_Group">
      <xsd:simpleType>
        <xsd:restriction base="dms:Text"/>
      </xsd:simpleType>
    </xsd:element>
    <xsd:element name="Country" ma:index="60" nillable="true" ma:displayName="Country" ma:internalName="Country">
      <xsd:simpleType>
        <xsd:restriction base="dms:Choice">
          <xsd:enumeration value="AFGHANISTAN"/>
          <xsd:enumeration value="�LAND ISLANDS"/>
          <xsd:enumeration value="ALBANIA"/>
          <xsd:enumeration value="ALGERIA"/>
          <xsd:enumeration value="AMERICAN SAMOA"/>
          <xsd:enumeration value="ANDORRA"/>
          <xsd:enumeration value="ANGOLA"/>
          <xsd:enumeration value="ANGUILLA"/>
          <xsd:enumeration value="ANTARCTICA"/>
          <xsd:enumeration value="ANTIGUA AND BARBUDA"/>
          <xsd:enumeration value="ARGENTINA"/>
          <xsd:enumeration value="ARMENIA"/>
          <xsd:enumeration value="ARUB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ERMUDA"/>
          <xsd:enumeration value="BHUTAN"/>
          <xsd:enumeration value="BOLIVIA"/>
          <xsd:enumeration value="BOSNIA AND HERZEGOVINA"/>
          <xsd:enumeration value="BOTSWANA"/>
          <xsd:enumeration value="BOUVET ISLAND"/>
          <xsd:enumeration value="BRAZIL"/>
          <xsd:enumeration value="BRITISH INDIAN OCEAN TERRITORY"/>
          <xsd:enumeration value="BRUNEI DARUSSALAM"/>
          <xsd:enumeration value="BULGARIA"/>
          <xsd:enumeration value="BURKINA FASO"/>
          <xsd:enumeration value="BURUNDI"/>
          <xsd:enumeration value="CAMBODIA"/>
          <xsd:enumeration value="CAMEROON"/>
          <xsd:enumeration value="CANADA"/>
          <xsd:enumeration value="CAPE VERDE"/>
          <xsd:enumeration value="CAYMAN ISLANDS"/>
          <xsd:enumeration value="CENTRAL AFRICAN REPUBLIC"/>
          <xsd:enumeration value="CHAD"/>
          <xsd:enumeration value="CHILE"/>
          <xsd:enumeration value="CHINA"/>
          <xsd:enumeration value="CHRISTMAS ISLAND"/>
          <xsd:enumeration value="COCOS (KEELING) ISLANDS"/>
          <xsd:enumeration value="COLOMBIA"/>
          <xsd:enumeration value="COMOROS"/>
          <xsd:enumeration value="CONGO"/>
          <xsd:enumeration value="CONGO, THE DEMOCRATIC REPUBLIC OF THE"/>
          <xsd:enumeration value="COOK ISLANDS"/>
          <xsd:enumeration value="COSTA RICA"/>
          <xsd:enumeration value="C�TE D'IVOIRE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ALKLAND ISLANDS (MALVINAS)"/>
          <xsd:enumeration value="FAROE ISLANDS"/>
          <xsd:enumeration value="FIJI"/>
          <xsd:enumeration value="FINLAND"/>
          <xsd:enumeration value="FRANCE"/>
          <xsd:enumeration value="FRENCH GUIANA"/>
          <xsd:enumeration value="FRENCH POLYNESIA"/>
          <xsd:enumeration value="FRENCH SOUTHERN TERRITORIES"/>
          <xsd:enumeration value="GABON"/>
          <xsd:enumeration value="GAMBIA"/>
          <xsd:enumeration value="GEORGIA"/>
          <xsd:enumeration value="GERMANY"/>
          <xsd:enumeration value="GHANA"/>
          <xsd:enumeration value="GIBRALTAR"/>
          <xsd:enumeration value="GREECE"/>
          <xsd:enumeration value="GREENLAND"/>
          <xsd:enumeration value="GRENADA"/>
          <xsd:enumeration value="GUADELOUPE"/>
          <xsd:enumeration value="GUAM"/>
          <xsd:enumeration value="GUATEMALA"/>
          <xsd:enumeration value="GUERNSEY"/>
          <xsd:enumeration value="GUINEA"/>
          <xsd:enumeration value="GUINEA-BISSAU"/>
          <xsd:enumeration value="GUYANA"/>
          <xsd:enumeration value="HAITI"/>
          <xsd:enumeration value="HEARD ISLAND AND MCDONALD ISLANDS"/>
          <xsd:enumeration value="HOLY SEE (VATICAN CITY STATE)"/>
          <xsd:enumeration value="HONDURAS"/>
          <xsd:enumeration value="HONG KONG"/>
          <xsd:enumeration value="HUNGARY"/>
          <xsd:enumeration value="ICELAND"/>
          <xsd:enumeration value="INDIA"/>
          <xsd:enumeration value="INDONESIA"/>
          <xsd:enumeration value="IRAN, ISLAMIC REPUBLIC OF"/>
          <xsd:enumeration value="IRAQ"/>
          <xsd:enumeration value="IRELAND"/>
          <xsd:enumeration value="ISLE OF MAN"/>
          <xsd:enumeration value="ISRAEL"/>
          <xsd:enumeration value="ITALY"/>
          <xsd:enumeration value="JAMAICA"/>
          <xsd:enumeration value="JAPAN"/>
          <xsd:enumeration value="JERSEY"/>
          <xsd:enumeration value="JORDAN"/>
          <xsd:enumeration value="KAZAKHSTAN"/>
          <xsd:enumeration value="KENYA"/>
          <xsd:enumeration value="KIRIBATI"/>
          <xsd:enumeration value="KOREA, DEMOCRATIC PEOPLE'S REPUBLIC OF"/>
          <xsd:enumeration value="KOREA, REPUBLIC OF"/>
          <xsd:enumeration value="KUWAIT"/>
          <xsd:enumeration value="KYRGYZSTAN"/>
          <xsd:enumeration value="LAO PEOPLE'S DEMOCRATIC REPUBLIC"/>
          <xsd:enumeration value="LATVIA"/>
          <xsd:enumeration value="LEBANON"/>
          <xsd:enumeration value="LESOTHO"/>
          <xsd:enumeration value="LIBERIA"/>
          <xsd:enumeration value="LIBYAN ARAB JAMAHIRIYA"/>
          <xsd:enumeration value="LIECHTENSTEIN"/>
          <xsd:enumeration value="LITHUANIA"/>
          <xsd:enumeration value="LUXEMBOURG"/>
          <xsd:enumeration value="MACAO"/>
          <xsd:enumeration value="MACEDONIA, THE FORMER YUGOSLAV REPUBLIC OF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RTINIQUE"/>
          <xsd:enumeration value="MAURITANIA"/>
          <xsd:enumeration value="MAURITIUS"/>
          <xsd:enumeration value="MAYOTTE"/>
          <xsd:enumeration value="MEXICO"/>
          <xsd:enumeration value="MICRONESIA, FEDERATED STATES OF"/>
          <xsd:enumeration value="MOLDOVA, REPUBLIC OF"/>
          <xsd:enumeration value="MONACO"/>
          <xsd:enumeration value="MONGOLIA"/>
          <xsd:enumeration value="MONTENEGRO"/>
          <xsd:enumeration value="MONTSERRAT"/>
          <xsd:enumeration value="MOROCCO"/>
          <xsd:enumeration value="MOZAMBIQUE"/>
          <xsd:enumeration value="MYANMAR"/>
          <xsd:enumeration value="NAMIBIA"/>
          <xsd:enumeration value="NAURU"/>
          <xsd:enumeration value="NEPAL"/>
          <xsd:enumeration value="NETHERLANDS"/>
          <xsd:enumeration value="NETHERLANDS ANTILLES"/>
          <xsd:enumeration value="NEW CALEDONIA"/>
          <xsd:enumeration value="NEW ZEALAND"/>
          <xsd:enumeration value="NICARAGUA"/>
          <xsd:enumeration value="NIGER"/>
          <xsd:enumeration value="NIGERIA"/>
          <xsd:enumeration value="NIUE"/>
          <xsd:enumeration value="NORFOLK ISLAND"/>
          <xsd:enumeration value="NORTHERN MARIANA ISLANDS"/>
          <xsd:enumeration value="NORWAY"/>
          <xsd:enumeration value="OMAN"/>
          <xsd:enumeration value="PAKISTAN"/>
          <xsd:enumeration value="PALAU"/>
          <xsd:enumeration value="PALESTINIAN TERRITORY, OCCUPIED"/>
          <xsd:enumeration value="PANAMA"/>
          <xsd:enumeration value="PAPUA NEW GUINEA"/>
          <xsd:enumeration value="PARAGUAY"/>
          <xsd:enumeration value="PERU"/>
          <xsd:enumeration value="PHILIPPINES"/>
          <xsd:enumeration value="PITCAIRN"/>
          <xsd:enumeration value="POLAND"/>
          <xsd:enumeration value="PORTUGAL"/>
          <xsd:enumeration value="PUERTO RICO"/>
          <xsd:enumeration value="QATAR"/>
          <xsd:enumeration value="R�UNION"/>
          <xsd:enumeration value="ROMANIA"/>
          <xsd:enumeration value="RUSSIAN FEDERATION"/>
          <xsd:enumeration value="RWANDA"/>
          <xsd:enumeration value="SAINT BARTH�LEMY"/>
          <xsd:enumeration value="SAINT HELENA"/>
          <xsd:enumeration value="SAINT KITTS AND NEVIS"/>
          <xsd:enumeration value="SAINT LUCIA"/>
          <xsd:enumeration value="SAINT MARTIN"/>
          <xsd:enumeration value="SAINT PIERRE AND MIQUELON"/>
          <xsd:enumeration value="SAINT VINCENT AND THE GRENADINES"/>
          <xsd:enumeration value="SAMOA"/>
          <xsd:enumeration value="SAN MARINO"/>
          <xsd:enumeration value="SAO TOME AND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OUTH GEORGIA AND THE SOUTH SANDWICH ISLANDS"/>
          <xsd:enumeration value="SPAIN"/>
          <xsd:enumeration value="SRI LANKA"/>
          <xsd:enumeration value="SUDAN"/>
          <xsd:enumeration value="SURINAME"/>
          <xsd:enumeration value="SVALBARD AND JAN MAYEN"/>
          <xsd:enumeration value="SWAZILAND"/>
          <xsd:enumeration value="SWEDEN"/>
          <xsd:enumeration value="SWITZERLAND"/>
          <xsd:enumeration value="SYRIAN ARAB REPUBLIC"/>
          <xsd:enumeration value="TAIWAN, PROVINCE OF CHINA"/>
          <xsd:enumeration value="TAJIKISTAN"/>
          <xsd:enumeration value="TANZANIA, UNITED REPUBLIC OF"/>
          <xsd:enumeration value="THAILAND"/>
          <xsd:enumeration value="TIMOR-LESTE"/>
          <xsd:enumeration value="TOGO"/>
          <xsd:enumeration value="TOKELAU"/>
          <xsd:enumeration value="TONGA"/>
          <xsd:enumeration value="TRINIDAD AND TOBAGO"/>
          <xsd:enumeration value="TUNISIA"/>
          <xsd:enumeration value="TURKEY"/>
          <xsd:enumeration value="TURKMENISTAN"/>
          <xsd:enumeration value="TURKS AND CAICOS ISLANDS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NITED STATES MINOR OUTLYING ISLANDS"/>
          <xsd:enumeration value="URUGUAY"/>
          <xsd:enumeration value="UZBEKISTAN"/>
          <xsd:enumeration value="VANUATU"/>
          <xsd:enumeration value="VATICAN CITY STATE"/>
          <xsd:enumeration value="VENEZUELA"/>
          <xsd:enumeration value="VIET NAM"/>
          <xsd:enumeration value="VIRGIN ISLANDS, BRITISH"/>
          <xsd:enumeration value="VIRGIN ISLANDS, U.S."/>
          <xsd:enumeration value="WALLIS AND FUTUNA"/>
          <xsd:enumeration value="WESTERN SAHARA"/>
          <xsd:enumeration value="YEMEN"/>
          <xsd:enumeration value="ZAIRE"/>
          <xsd:enumeration value="ZAMBIA"/>
          <xsd:enumeration value="ZIMBABWE"/>
          <xsd:enumeration value="?"/>
        </xsd:restriction>
      </xsd:simpleType>
    </xsd:element>
    <xsd:element name="Work_x0020_Group_x0020_Name" ma:index="61" nillable="true" ma:displayName="Work Group Name" ma:internalName="Work_x0020_Group_x0020_Name">
      <xsd:simpleType>
        <xsd:restriction base="dms:Text"/>
      </xsd:simpleType>
    </xsd:element>
    <xsd:element name="KeepFileLocal" ma:index="62" nillable="true" ma:displayName="KeepFileLocal" ma:default="false" ma:internalName="KeepFileLocal">
      <xsd:simpleType>
        <xsd:restriction base="dms:Boolean"/>
      </xsd:simpleType>
    </xsd:element>
    <xsd:element name="Legal_x0020_Entity" ma:index="63" nillable="true" ma:displayName="Legal Entity" ma:internalName="Legal_x0020_Entity">
      <xsd:simpleType>
        <xsd:restriction base="dms:Choice">
          <xsd:enumeration value="0COMPAGNIE SHELL DE GUINEE"/>
          <xsd:enumeration value="100oktan AS"/>
          <xsd:enumeration value="2099045 ONTARIO INC."/>
          <xsd:enumeration value="2Wire, Inc"/>
          <xsd:enumeration value="3095381 Nova Scotia Company"/>
          <xsd:enumeration value="6040187 Canada Inc."/>
          <xsd:enumeration value="6581528 CANADA LTD."/>
          <xsd:enumeration value="7026609 CANADA INC."/>
          <xsd:enumeration value="A F Stocktaking"/>
          <xsd:enumeration value="A Flygbranslehantering Aktiebolag"/>
          <xsd:enumeration value="A V Technology Ltd"/>
          <xsd:enumeration value="A.D.K.Trading AS"/>
          <xsd:enumeration value="A/S Dansk Shell"/>
          <xsd:enumeration value="A/S Norske Shell"/>
          <xsd:enumeration value="A/S PSE 17 nr. 1486"/>
          <xsd:enumeration value="A/S SHELL CENTER"/>
          <xsd:enumeration value="A/S Shell Service"/>
          <xsd:enumeration value="Ab Djurgardsberg 556077-3714"/>
          <xsd:enumeration value="AB Shellgas"/>
          <xsd:enumeration value="AB Svenska Shell"/>
          <xsd:enumeration value="ABB Lummus"/>
          <xsd:enumeration value="Abbey National"/>
          <xsd:enumeration value="Abel Alarm Co. Ltd"/>
          <xsd:enumeration value="Abel Alarms"/>
          <xsd:enumeration value="Abu Dhabi Company For Onshore Oil Operations (Adco)"/>
          <xsd:enumeration value="Abu Dhabi Gas Industries Limited (Gasco)"/>
          <xsd:enumeration value="Abu Dhabi National Oil Company"/>
          <xsd:enumeration value="Abu Dhabi Petroleum Company Limited"/>
          <xsd:enumeration value="ABV SYSTEMS PTE LTD"/>
          <xsd:enumeration value="ACC-BV"/>
          <xsd:enumeration value="Accenture"/>
          <xsd:enumeration value="Accenture Inc"/>
          <xsd:enumeration value="Accenture India"/>
          <xsd:enumeration value="Accenture Malaysia"/>
          <xsd:enumeration value="Accenture Netherlands BV"/>
          <xsd:enumeration value="Accenture UK Ltd"/>
          <xsd:enumeration value="Accsys"/>
          <xsd:enumeration value="Adare Carwin"/>
          <xsd:enumeration value="Ad-Meth Mech-field Pte Ltd"/>
          <xsd:enumeration value="Administracion De Estaciones De Servicio (Adeser)"/>
          <xsd:enumeration value="Administraciones E Inversiones Mercantiles, S.A."/>
          <xsd:enumeration value="Administratie Centrum Snyders B.V"/>
          <xsd:enumeration value="Adria-Wien Pipeline G.M.B.H."/>
          <xsd:enumeration value="Advantage Petroleum Pty Ltd"/>
          <xsd:enumeration value="AERA"/>
          <xsd:enumeration value="Aera Energy"/>
          <xsd:enumeration value="Aera Energy LLC"/>
          <xsd:enumeration value="Aera Energy Services Company"/>
          <xsd:enumeration value="AEXP"/>
          <xsd:enumeration value="Afj Llc"/>
          <xsd:enumeration value="AFSC MANAGEMENT LIMITED"/>
          <xsd:enumeration value="AFSC OPERATIONS LIMITED"/>
          <xsd:enumeration value="AFSC REFUELLING LIMITED"/>
          <xsd:enumeration value="Ages Arbeitsgemeinschaft Gebuehrenentrichtungssystem Gmbh &amp; Co. Ohg"/>
          <xsd:enumeration value="Ages Arbeitsgemeinschaft Gebuehrenentrichtungssystem Verwaltungs Gmbh"/>
          <xsd:enumeration value="Ages International Gmbh"/>
          <xsd:enumeration value="AGES INTERNATIONAL GMBH &amp; CO. KG"/>
          <xsd:enumeration value="Ages Maut System Gmbh &amp; Co Kg"/>
          <xsd:enumeration value="Ages Maut System Verwaltungs-Gmbh"/>
          <xsd:enumeration value="Agip Kazakhstan North Caspian"/>
          <xsd:enumeration value="Agip Kazakhstan North Caspian Operating Company"/>
          <xsd:enumeration value="Agip Kazakhstan North Caspian Operating Company TP"/>
          <xsd:enumeration value="Ahlmarks Bransle Ab"/>
          <xsd:enumeration value="Aico Uno S.R.L."/>
          <xsd:enumeration value="AIF Seminare &amp; Coaching"/>
          <xsd:enumeration value="Air BP Limited"/>
          <xsd:enumeration value="Airbiquity Inc"/>
          <xsd:enumeration value="Aircraft Fuel Supply B.V."/>
          <xsd:enumeration value="Airport"/>
          <xsd:enumeration value="AJS"/>
          <xsd:enumeration value="AJS. v.o.f. (NLAMSRAD)"/>
          <xsd:enumeration value="AK (Aker Kvaerner Offshore Partner AS)"/>
          <xsd:enumeration value="Aker Kvaerner"/>
          <xsd:enumeration value="Aker Kvaerner Offshore Partners"/>
          <xsd:enumeration value="Aksdal Bilistsenter"/>
          <xsd:enumeration value="Al Badiah Petroleum Company"/>
          <xsd:enumeration value="Al Furat Petroleum Company"/>
          <xsd:enumeration value="Al Jomaih &amp; Shell Lubricating Oil Co Ltd"/>
          <xsd:enumeration value="Al Jomaih And Shell Lubricating Oil Co.Ltd."/>
          <xsd:enumeration value="Alam El Shawish Petroleum Company"/>
          <xsd:enumeration value="Albania Shell E &amp; P B.V.,"/>
          <xsd:enumeration value="Albania Shell Exploration And Production B.V."/>
          <xsd:enumeration value="ALBANY, The Netherlands"/>
          <xsd:enumeration value="Alberta Products Pipeline Limited"/>
          <xsd:enumeration value="Albian Sands Energy Inc."/>
          <xsd:enumeration value="ALESSANDRI Elektromaschinen-Reparaturwerk EMSR-Indu"/>
          <xsd:enumeration value="Alfa Select Sp Z.O.O."/>
          <xsd:enumeration value="Alliance Fleet Services Llc"/>
          <xsd:enumeration value="Alliance Holding LLC"/>
          <xsd:enumeration value="Alliance Refining Company"/>
          <xsd:enumeration value="Alliance Refining Company Limited"/>
          <xsd:enumeration value="Almacenamientos Petroliferos Dishell S.A."/>
          <xsd:enumeration value="Alomsziget Kft"/>
          <xsd:enumeration value="Alpha Maintenance Systems B.V.B.A."/>
          <xsd:enumeration value="ALSOC"/>
          <xsd:enumeration value="Alta Bilistsenter"/>
          <xsd:enumeration value="AMAZON GAS LIMITED"/>
          <xsd:enumeration value="Ambarli Depolama Hizmetleri Ltd Sti."/>
          <xsd:enumeration value="Amberjack Pipeline Company"/>
          <xsd:enumeration value="Amsterdam Schiphol Pijpleiding Beheer B.V"/>
          <xsd:enumeration value="Amsterdam Schiphol Pijpleiding Cv"/>
          <xsd:enumeration value="Amtmannsvingen Bilistsenter"/>
          <xsd:enumeration value="AMTRA Raumkonzepte GmbH"/>
          <xsd:enumeration value="Andalsnes Bilistsenter"/>
          <xsd:enumeration value="Angkor Resources Co Ltd"/>
          <xsd:enumeration value="Angkor Shell Limited"/>
          <xsd:enumeration value="ANJI JIFFY LUBE AUTOMOTIVE SERVICES COMPANY LIMITED"/>
          <xsd:enumeration value="Anshin Net Kanto"/>
          <xsd:enumeration value="Anzen Sekiyu K.K."/>
          <xsd:enumeration value="AO Service AS"/>
          <xsd:enumeration value="Apenes Bilistsenter"/>
          <xsd:enumeration value="Aquila S.P.A."/>
          <xsd:enumeration value="Aquist GmbH"/>
          <xsd:enumeration value="Aranykut Kft"/>
          <xsd:enumeration value="Aree Di Servizio Autostradali Bellinzona S.A."/>
          <xsd:enumeration value="ARGEKS : ARGE KKD Schmitz"/>
          <xsd:enumeration value="Argus Realty Services Inc"/>
          <xsd:enumeration value="ARMAN JOINT VENTURE LIMITED LIABILITY PARTNERSHIP"/>
          <xsd:enumeration value="Arman Joint Venture Llp"/>
          <xsd:enumeration value="Arman Oil Company"/>
          <xsd:enumeration value="Arman/Cpc Llc"/>
          <xsd:enumeration value="Arp Adhesives Inc."/>
          <xsd:enumeration value="Arrendamientos Agiles, S. De R.L. De C.V."/>
          <xsd:enumeration value="Arrow Energy International Pte Ltd"/>
          <xsd:enumeration value="As Bilistsenter"/>
          <xsd:enumeration value="Asa - Abastecimentos E Servicos De Aviacao, Lda"/>
          <xsd:enumeration value="Asahi Kaijirushi K.K."/>
          <xsd:enumeration value="Asby Bilistsenter"/>
          <xsd:enumeration value="ASCO"/>
          <xsd:enumeration value="Asfaltos Conosur S.A."/>
          <xsd:enumeration value="ASHCO Ltd."/>
          <xsd:enumeration value="Asia Group Leasing Pte Ltd"/>
          <xsd:enumeration value="Asiatic Petroleum Company (Dublin) Limited"/>
          <xsd:enumeration value="Asker Bilistsenter"/>
          <xsd:enumeration value="Askoy Shell Senter"/>
          <xsd:enumeration value="ASSAR CHEMICALS DUA SDN.BHD."/>
          <xsd:enumeration value="AT&amp;T"/>
          <xsd:enumeration value="Atas Anadolu Tasfiyehanesi A.S."/>
          <xsd:enumeration value="At-Balance Americas Llc"/>
          <xsd:enumeration value="Atkins"/>
          <xsd:enumeration value="ATRACC Sdn Bhd"/>
          <xsd:enumeration value="Attiki Denmark Aps"/>
          <xsd:enumeration value="Attraction &amp; Recruitment (Central HR)"/>
          <xsd:enumeration value="Au Energy, LLC"/>
          <xsd:enumeration value="AUSTEN AND BUTTA PTY LTD"/>
          <xsd:enumeration value="AUSTRALIA LNG PTY LTD"/>
          <xsd:enumeration value="Australia LNG Pty. Ltd"/>
          <xsd:enumeration value="Australian LNG Ship Operating Co Pty Ltd"/>
          <xsd:enumeration value="Australian Lng Ship Operating Co. Pty. Ltd."/>
          <xsd:enumeration value="Autobahn-Betriebe G.M.B.H."/>
          <xsd:enumeration value="Autobahn-Raststaette Wuerenlos AG"/>
          <xsd:enumeration value="Autobahnraststatte Wurenlos Ag"/>
          <xsd:enumeration value="Autogas"/>
          <xsd:enumeration value="Autogas Limited"/>
          <xsd:enumeration value="Autogas Tankstellen Gmbh"/>
          <xsd:enumeration value="Autohof W�rgl Gmbh"/>
          <xsd:enumeration value="Autokrysset Bilistsenter"/>
          <xsd:enumeration value="AUTOLYSI AE"/>
          <xsd:enumeration value="Autoteileland GmbH"/>
          <xsd:enumeration value="Auwa Chemie GmbH"/>
          <xsd:enumeration value="Avaldsnes Bilistsenter"/>
          <xsd:enumeration value="Avantium B.V."/>
          <xsd:enumeration value="AVFUEL"/>
          <xsd:enumeration value="Avfuel Corporation"/>
          <xsd:enumeration value="AVIATION FUEL SUPPLY COMPANY - PARTNERSHIP"/>
          <xsd:enumeration value="Avitair Sarl"/>
          <xsd:enumeration value="AVITAIR SAS"/>
          <xsd:enumeration value="Avtaec Ltd"/>
          <xsd:enumeration value="B.V. Aardolieproduktenhandel J.H.A. Ruys"/>
          <xsd:enumeration value="B.V. Dordtsche Petroleum Maatschappij"/>
          <xsd:enumeration value="B.V. Licht En Kracht Maatschappij"/>
          <xsd:enumeration value="B.V. Maatschappij Tot Exploratie Van Delfstoffen (M.E.D.)"/>
          <xsd:enumeration value="B.V. Nederlandse Gasunie"/>
          <xsd:enumeration value="B.V. Nederlandse Internationale Industrie-En Handel Maatschappij"/>
          <xsd:enumeration value="B.V. Petroleum Assurantie Maatschappij"/>
          <xsd:enumeration value="Badr El Din Petroleum Co"/>
          <xsd:enumeration value="Badr Petroleum Company"/>
          <xsd:enumeration value="BAHAMAS SERVICE STATIONS LIMITED"/>
          <xsd:enumeration value="Balsfjord Bilistsenter"/>
          <xsd:enumeration value="Bangkok Aviation Fuel Services P.L.C. (Bafs)"/>
          <xsd:enumeration value="BANGKOK AVIATION FUEL SERVICES PLC"/>
          <xsd:enumeration value="Bardshaug Bilistsenter"/>
          <xsd:enumeration value="Barums Verk Bilistsenter"/>
          <xsd:enumeration value="Basell Polyolefins"/>
          <xsd:enumeration value="Basell Polyolefins GmbH"/>
          <xsd:enumeration value="Bat Liefergemeinschaft Gbr"/>
          <xsd:enumeration value="Batangas Bay Carriers"/>
          <xsd:enumeration value="Baton Rouge"/>
          <xsd:enumeration value="Baur Versand GmbH &amp; Co"/>
          <xsd:enumeration value="Bayer-Shell Isocyanates NV"/>
          <xsd:enumeration value="Beaver Fuels Management Limited"/>
          <xsd:enumeration value="Beb Erdgas Und Erdoel G.M.B.H."/>
          <xsd:enumeration value="BEB Erdgas und Erdoel GmbH"/>
          <xsd:enumeration value="Beb Erdgasspeicher Beteiligungsgesellschaft M.B.H."/>
          <xsd:enumeration value="Beb Erdgasspeicher Gmbh &amp; Co Kg"/>
          <xsd:enumeration value="Beb Erdgastransport Beteiligungsges Mbh"/>
          <xsd:enumeration value="Beb Erdgastransport Gmbh"/>
          <xsd:enumeration value="BEB SPEICHER GmbH"/>
          <xsd:enumeration value="Beb Transport Gmbh &amp; Co Kg"/>
          <xsd:enumeration value="Beb Transport Und Speicher Service Gmbh"/>
          <xsd:enumeration value="Bechtel Engineering"/>
          <xsd:enumeration value="Becsi 99 Kft"/>
          <xsd:enumeration value="Beijing Shell Petroleum Company Ltd"/>
          <xsd:enumeration value="Bekaert Combustion Technology N.V."/>
          <xsd:enumeration value="Belgian Shell S.A."/>
          <xsd:enumeration value="BENGAL PIPELINE COMPANY LLC"/>
          <xsd:enumeration value="Bensinstasjon Service AS"/>
          <xsd:enumeration value="Bergseng Bilistsenter"/>
          <xsd:enumeration value="Berlitz Deutschland GmbH"/>
          <xsd:enumeration value="BERMOT"/>
          <xsd:enumeration value="Bertelsmann"/>
          <xsd:enumeration value="BFI"/>
          <xsd:enumeration value="Bfs Berlin Fuelling Services Gbr"/>
          <xsd:enumeration value="BGFH BETANKUNGS-GESELLSCHAFT  FRANKFURT-HAHN GBR"/>
          <xsd:enumeration value="Bharat Petroleum"/>
          <xsd:enumeration value="Bharat Shell"/>
          <xsd:enumeration value="Bharat Shell Limited"/>
          <xsd:enumeration value="Bharat Shell Ltd"/>
          <xsd:enumeration value="Bhm Waermetechnik Gmbh"/>
          <xsd:enumeration value="BHP Billiton"/>
          <xsd:enumeration value="Biffa"/>
          <xsd:enumeration value="Big Tree Stations Limited"/>
          <xsd:enumeration value="Bilist Torget AS"/>
          <xsd:enumeration value="BIOFINE RENEWABLES LLC"/>
          <xsd:enumeration value="BIRCH POWER B.V."/>
          <xsd:enumeration value="Bituguard Southern Africa (Pty) Ltd"/>
          <xsd:enumeration value="BITUGUARD SYSTEMS (PTY) LTD"/>
          <xsd:enumeration value="Bjerkvik Bilistsenter"/>
          <xsd:enumeration value="Bjolsen Bilistsenter"/>
          <xsd:enumeration value="BJS Offshore B.V."/>
          <xsd:enumeration value="Bjugn Servicesenter"/>
          <xsd:enumeration value="BK Gas B.V."/>
          <xsd:enumeration value="BLACKROCK VENTURES INC."/>
          <xsd:enumeration value="Blakstad Auto"/>
          <xsd:enumeration value="Blendcor (Pty) Ltd."/>
          <xsd:enumeration value="Blyth Offshore Wind Limited"/>
          <xsd:enumeration value="Boersma'S Oliehandel Bv"/>
          <xsd:enumeration value="Bogstone Holding BV"/>
          <xsd:enumeration value="Boldog Fold Kereskedelmi Kft"/>
          <xsd:enumeration value="Bolsones Bilistsenter"/>
          <xsd:enumeration value="Bones Bilistsenter"/>
          <xsd:enumeration value="Bonifacio Gas Corporation"/>
          <xsd:enumeration value="Bonny Gas Transport Ltd."/>
          <xsd:enumeration value="Bonuskad Loyalty Sdn Bhd"/>
          <xsd:enumeration value="Booz | Allen | Hamilton"/>
          <xsd:enumeration value="Booz Allen Hamilton, US"/>
          <xsd:enumeration value="Borand Ltd"/>
          <xsd:enumeration value="Borsod Spicc Kft"/>
          <xsd:enumeration value="Bosilur S.A"/>
          <xsd:enumeration value="BP"/>
          <xsd:enumeration value="BP Amoco Corporation"/>
          <xsd:enumeration value="Bp And Shell Marketing Services (Private) Limited"/>
          <xsd:enumeration value="BP COASTERS"/>
          <xsd:enumeration value="Bp Kenya Limited"/>
          <xsd:enumeration value="BP Kenya Ltd"/>
          <xsd:enumeration value="BP MARKETING LIMITED"/>
          <xsd:enumeration value="BP Oil"/>
          <xsd:enumeration value="BP Oil UK"/>
          <xsd:enumeration value="Bp Zimbabwe (Private) Limited"/>
          <xsd:enumeration value="BR OIL SANDS CORPORATION"/>
          <xsd:enumeration value="Braendstoflageret Koebenhavns Lufthavn I/S"/>
          <xsd:enumeration value="Brakeroya Bilistsenter"/>
          <xsd:enumeration value="Branche Service Centrum Bv"/>
          <xsd:enumeration value="Brandlearning"/>
          <xsd:enumeration value="BRANSTONE (INTERNATIONAL) LIMITED"/>
          <xsd:enumeration value="BRANSTONE COMPANY LIMITED"/>
          <xsd:enumeration value="BRAZOS WIND GP LLC"/>
          <xsd:enumeration value="BRAZOS WIND LP"/>
          <xsd:enumeration value="BRAZOS WIND LP LLC"/>
          <xsd:enumeration value="Brazos Wind Ventures, Llc"/>
          <xsd:enumeration value="Bredase Polystyreen Maatschappij B.V."/>
          <xsd:enumeration value="Britannia (LPG) Limited"/>
          <xsd:enumeration value="British Petroleum"/>
          <xsd:enumeration value="British Pipeline Agency Limited"/>
          <xsd:enumeration value="Broadwater Energy LLC"/>
          <xsd:enumeration value="Broadwater Pipeline LLC"/>
          <xsd:enumeration value="Bronnoysund Bilistsenter"/>
          <xsd:enumeration value="Brown Brothers"/>
          <xsd:enumeration value="Brummundal Bilistsenter"/>
          <xsd:enumeration value="Brunei Energy Services Company, Ltd."/>
          <xsd:enumeration value="Brunei Gas Carriers Sendirian Berhad"/>
          <xsd:enumeration value="Brunei LNG Sendirian Berhad"/>
          <xsd:enumeration value="Brunei Shell Marketing Company Sdn Bhd"/>
          <xsd:enumeration value="Brunei Shell Marketing Company Sendirian Berhad"/>
          <xsd:enumeration value="Brunei Shell Petroleum"/>
          <xsd:enumeration value="Brunei Shell Petroleum Co Sdn"/>
          <xsd:enumeration value="Brunei Shell Petroleum Co Sdn Bhd"/>
          <xsd:enumeration value="Brunei Shell Petroleum Company Sendirian Berhad"/>
          <xsd:enumeration value="Brunei Shell Tankers Sdn Bhd"/>
          <xsd:enumeration value="Brunei Shell Tankers Sendirian Berhad"/>
          <xsd:enumeration value="Brussels Airfuels Services (B.A.S.) Soc. Cooperative"/>
          <xsd:enumeration value="Bryne Bilistsenter"/>
          <xsd:enumeration value="BS4 Offshore B.V."/>
          <xsd:enumeration value="BSL"/>
          <xsd:enumeration value="bu.s microfilmdienst gmbh"/>
          <xsd:enumeration value="Bully 1 Ltd"/>
          <xsd:enumeration value="Bully 2 Ltd"/>
          <xsd:enumeration value="Burkina et Shell"/>
          <xsd:enumeration value="BURMAH-SHELL OIL STORAGE &amp; DISTRIBUTING COMPANY OF INDIA LIMITED"/>
          <xsd:enumeration value="Burshane Pakistan (Pvt) Limited"/>
          <xsd:enumeration value="BUTAGAZ"/>
          <xsd:enumeration value="Butagaz (S.N.C.)"/>
          <xsd:enumeration value="BUTAGAZ MAROC"/>
          <xsd:enumeration value="Butagaz S.A.S"/>
          <xsd:enumeration value="Butagaz Sas"/>
          <xsd:enumeration value="Bwn-Wfs B.V."/>
          <xsd:enumeration value="C+M - Holding Ag"/>
          <xsd:enumeration value="C4C Service internal testing"/>
          <xsd:enumeration value="C6 Resources LLC"/>
          <xsd:enumeration value="Cabazon Wind Partners Llc"/>
          <xsd:enumeration value="Cable &amp; Wireless"/>
          <xsd:enumeration value="CAESAR OIL PIPELINE COMPANY, LLC"/>
          <xsd:enumeration value="Cairns Airport Refuelling Service Pty Ltd"/>
          <xsd:enumeration value="Caleb Brett"/>
          <xsd:enumeration value="CALEB-BRETT"/>
          <xsd:enumeration value="Canadian Turbo (1993) Inc."/>
          <xsd:enumeration value="Cansolv Technologies (Shenzhen) Limited Liability Company"/>
          <xsd:enumeration value="CANSOLV TECHNOLOGIES INC."/>
          <xsd:enumeration value="Canyon State Oil Company Of Colorado, Llc"/>
          <xsd:enumeration value="Car Accessories &amp; Specialities S.A."/>
          <xsd:enumeration value="Card Connection"/>
          <xsd:enumeration value="Carissa Einzelhandel- und Tankstellenservice GmbH"/>
          <xsd:enumeration value="Carissa Einzelhandel-Und Tankstellenservice Gmbh &amp; Co. Kg"/>
          <xsd:enumeration value="Carissa Verwaltungsgesellschaft Mbh"/>
          <xsd:enumeration value="Carlson"/>
          <xsd:enumeration value="Carlson Wagonlit Travel"/>
          <xsd:enumeration value="Carrier Singapore Pte Ltd"/>
          <xsd:enumeration value="Carrington Business Park Limited"/>
          <xsd:enumeration value="Cartotravel Verlag GmbH &amp; Co.KG"/>
          <xsd:enumeration value="Cascade Energy Llc"/>
          <xsd:enumeration value="Caspi Meruerty Operating Company B.V."/>
          <xsd:enumeration value="Caspian Meruerty Operating Company"/>
          <xsd:enumeration value="Caspian Pipeline Consortium"/>
          <xsd:enumeration value="Catalist"/>
          <xsd:enumeration value="Catalyst Recovery Canada Ltd."/>
          <xsd:enumeration value="Catalyst Technology Inc."/>
          <xsd:enumeration value="Catalytic Distillation Technologies"/>
          <xsd:enumeration value="Catalytic Distillation Technologies Inc"/>
          <xsd:enumeration value="Catex Coral Energy, L.L.C"/>
          <xsd:enumeration value="CD Tech International Corporation"/>
          <xsd:enumeration value="Cekisan Depolama Hizmetleri Limited Sirketi"/>
          <xsd:enumeration value="Cellana B.V."/>
          <xsd:enumeration value="Cellana LLC"/>
          <xsd:enumeration value="Central African Petroleum Refinery Pte Ltd"/>
          <xsd:enumeration value="Central Sekiyu Gas K.K."/>
          <xsd:enumeration value="Cera Oil S.A. (Pty) Limited"/>
          <xsd:enumeration value="Ceska Rafinerska"/>
          <xsd:enumeration value="CFBP"/>
          <xsd:enumeration value="C-Fix B.V."/>
          <xsd:enumeration value="Champ Distributors Sdn Bhd"/>
          <xsd:enumeration value="CHAMP DISTRIBUTORS SENDIRIAN BERHAD"/>
          <xsd:enumeration value="Changi Airport Fuel Hydrant Installation Pte. Ltd."/>
          <xsd:enumeration value="Chb-Devis S.A."/>
          <xsd:enumeration value="Chemelil Sugar Company Limited"/>
          <xsd:enumeration value="Chemical Research &amp; Licensing Company"/>
          <xsd:enumeration value="CHEVRON"/>
          <xsd:enumeration value="Chevron Texaco"/>
          <xsd:enumeration value="Chiyoda Corporation"/>
          <xsd:enumeration value="Chiyoda Shoji K.K."/>
          <xsd:enumeration value="Chongqing Doyen Shell Petroleum and Chemical Co. Ltd."/>
          <xsd:enumeration value="CHOSUN SHELL B.V."/>
          <xsd:enumeration value="Chouest"/>
          <xsd:enumeration value="Christol Grease S.A.S"/>
          <xsd:enumeration value="Chrysalix Energy Ii U.S. Limited Partnership"/>
          <xsd:enumeration value="Chrysalix Energy Limited Partnership"/>
          <xsd:enumeration value="Chubb"/>
          <xsd:enumeration value="Chugai Kogyo K.K"/>
          <xsd:enumeration value="Chugoku Sekiyu"/>
          <xsd:enumeration value="Chuo Shell Sekiyu Hambai Kabushiki Kaisha"/>
          <xsd:enumeration value="Cia De Petroleo Shell Del Per"/>
          <xsd:enumeration value="Cicerone Holding BV"/>
          <xsd:enumeration value="CIE MAROCAINE DE TRANSPORTS MARITIMES"/>
          <xsd:enumeration value="Cimsahel Energie Sa"/>
          <xsd:enumeration value="cingularme"/>
          <xsd:enumeration value="City Petroleum Company Ltd"/>
          <xsd:enumeration value="Cjs Cologne Jet Services Gbr"/>
          <xsd:enumeration value="CJSC Caspian Pipeline Consortium - Russia"/>
          <xsd:enumeration value="Clc - Companhia Logistica De Combustiveis S.A."/>
          <xsd:enumeration value="Clients Service Petrole (C.S.P)"/>
          <xsd:enumeration value="Clients Services Petrole Sas"/>
          <xsd:enumeration value="CLNGOD"/>
          <xsd:enumeration value="Club Avantages Sas"/>
          <xsd:enumeration value="Clyde Refinery, Shell Refining (Australia) Pty Ltd"/>
          <xsd:enumeration value="Cmd Aeropuertos Canarios, S.L."/>
          <xsd:enumeration value="CMGL"/>
          <xsd:enumeration value="Cnooc And Shell Petrochemicals Company Limited"/>
          <xsd:enumeration value="CNOOC and Shell Petrochemicals Company Ltd"/>
          <xsd:enumeration value="Cnooc And Shell Petrochemicals Marketing Company Limited"/>
          <xsd:enumeration value="CO1LE1"/>
          <xsd:enumeration value="CO2 TECHNOLOGY CENTRE MONGSTAD DA"/>
          <xsd:enumeration value="Co2Crc Management Pty Ltd"/>
          <xsd:enumeration value="CO2CRC TECHNOLOGIES PTY LTD"/>
          <xsd:enumeration value="COCARDE INVESTMENTS (PTY) LTD"/>
          <xsd:enumeration value="Codexis, Inc."/>
          <xsd:enumeration value="Colbea Enterprises Llc"/>
          <xsd:enumeration value="Coleraine Holdings Limited"/>
          <xsd:enumeration value="Colonial Pipeline Company"/>
          <xsd:enumeration value="COLORADO GREEN HOLDINGS LLC"/>
          <xsd:enumeration value="Colorado Wind Ventures, Llc"/>
          <xsd:enumeration value="COMERCIALIZADORA DE PRODUCTOS Y SERVICIOS, S.A."/>
          <xsd:enumeration value="Comgas - Companhia De Gas De Sao Paulo"/>
          <xsd:enumeration value="Comp Rhenane de Raffinage"/>
          <xsd:enumeration value="Compagnie D'Entreposage Communautaire"/>
          <xsd:enumeration value="Compagnie Rhenane De Raffinage (S.A.)"/>
          <xsd:enumeration value="Compagnie Senegalaise Des Lubrifiants"/>
          <xsd:enumeration value="Compagnie Shell de Guinee"/>
          <xsd:enumeration value="Compania Logistica De Hydrocarburos Clh S.A."/>
          <xsd:enumeration value="COMPANIA QUIMICA NICARAGUENSE S.A."/>
          <xsd:enumeration value="Compania Rimidan S.A"/>
          <xsd:enumeration value="Complexe Petrolier De Lome S.A."/>
          <xsd:enumeration value="Computacenter (UK) Ltd"/>
          <xsd:enumeration value="Computer Sciences Corporation (CSC)"/>
          <xsd:enumeration value="Concawe"/>
          <xsd:enumeration value="CONCH INTERNATIONAL METHANE LIMITED"/>
          <xsd:enumeration value="Concha Chemical Pipeline Llc"/>
          <xsd:enumeration value="Concha I - Combustiveis E Lubrificantes, Lda"/>
          <xsd:enumeration value="CONDOR INVESTMENTS (PRIVATE) LIMITED"/>
          <xsd:enumeration value="Conduit Ventures Limited"/>
          <xsd:enumeration value="CONG TY HUU HAN SHELL GAS HAI PHONG"/>
          <xsd:enumeration value="Cong Ty Huu Han Shell Gas Haiphong"/>
          <xsd:enumeration value="CONOCO"/>
          <xsd:enumeration value="Conoco Phillips"/>
          <xsd:enumeration value="Consortium Des Agrumes Et Plantes A Parfum De Cote D'Ivoire"/>
          <xsd:enumeration value="Content"/>
          <xsd:enumeration value="Continental - Transauto"/>
          <xsd:enumeration value="Continentale Italiana S.P.A."/>
          <xsd:enumeration value="Convenience Retailing Inc."/>
          <xsd:enumeration value="Convenience Shop AS"/>
          <xsd:enumeration value="Coop Meraker"/>
          <xsd:enumeration value="Coop Trondheim &amp; Omegn BA"/>
          <xsd:enumeration value="Cootes Transport"/>
          <xsd:enumeration value="Coral Canada Us Inc."/>
          <xsd:enumeration value="Coral Cibola Canada Inc."/>
          <xsd:enumeration value="Coral Energy Canada Inc"/>
          <xsd:enumeration value="Coral Energy Canada Inc."/>
          <xsd:enumeration value="Coral Energy Gas Sales, Inc"/>
          <xsd:enumeration value="Coral Energy Holding, L.P"/>
          <xsd:enumeration value="Coral Energy Management, Llc"/>
          <xsd:enumeration value="Coral Energy Resources, L.P."/>
          <xsd:enumeration value="Coral Energy Services L.L.C."/>
          <xsd:enumeration value="Coral Energy Services, Llc"/>
          <xsd:enumeration value="Coral Energy Trading Mexico, S. De R.L. De C.V."/>
          <xsd:enumeration value="Coral Finance, L.P."/>
          <xsd:enumeration value="Coral Gas Marketing Llc"/>
          <xsd:enumeration value="Coral Gp Holding, Llc"/>
          <xsd:enumeration value="Coral Gp, L.P."/>
          <xsd:enumeration value="Coral Power, L.L.C."/>
          <xsd:enumeration value="Coral Site Advantage De Mexico, S. De R.L. De C.V."/>
          <xsd:enumeration value="Coral Site Advantage, L.P."/>
          <xsd:enumeration value="Coral Site North America A, Inc."/>
          <xsd:enumeration value="Coral Site North America B, Inc."/>
          <xsd:enumeration value="Coral Structuring, L.L.C."/>
          <xsd:enumeration value="CORK BULK STORAGE LIMTED"/>
          <xsd:enumeration value="Corriere Espresso Garitta"/>
          <xsd:enumeration value="Cotterel WindEnergy Center LLC"/>
          <xsd:enumeration value="Couronnaise De Raffinage (S.A.S.)"/>
          <xsd:enumeration value="CPC Shell Lubricants Co Ltd"/>
          <xsd:enumeration value="Cpc Shell Lubricants Co. Ltd"/>
          <xsd:enumeration value="CPL"/>
          <xsd:enumeration value="Cri / Criterion Marketing Asia Pacific Pte Ltd"/>
          <xsd:enumeration value="Cri Catalyst Company Belgium N.V"/>
          <xsd:enumeration value="Cri Catalyst Company Europe Limited"/>
          <xsd:enumeration value="Cri Catalyst Company Lp"/>
          <xsd:enumeration value="Cri Criterion Inc."/>
          <xsd:enumeration value="Cri Deutschland Gmbh"/>
          <xsd:enumeration value="Cri International, Inc."/>
          <xsd:enumeration value="Cri Metal Products, Inc."/>
          <xsd:enumeration value="Cri Sales And Services Inc."/>
          <xsd:enumeration value="CRI Technology Services"/>
          <xsd:enumeration value="Cri Technology Services B.V."/>
          <xsd:enumeration value="Cri U.S. Lp"/>
          <xsd:enumeration value="Cri Zeolites Inc."/>
          <xsd:enumeration value="CRI/Criterion"/>
          <xsd:enumeration value="Cri/Criterion Catalyst Company Ltd"/>
          <xsd:enumeration value="CRI/CRITERION INC."/>
          <xsd:enumeration value="Crib Point Terminal Pty Ltd"/>
          <xsd:enumeration value="Criterion Catalyst Company"/>
          <xsd:enumeration value="Criterion Catalysts &amp; Technologies Canada, Inc."/>
          <xsd:enumeration value="Criterion Catalysts &amp; Technologies L.P."/>
          <xsd:enumeration value="Criterion Catalysts Canada"/>
          <xsd:enumeration value="Criterion Marketing Asia Pacific Pte Ltd"/>
          <xsd:enumeration value="Crystal Polymers Ltd"/>
          <xsd:enumeration value="CS CSG (AUSTRALIA) PTY LTD"/>
          <xsd:enumeration value="Cs Metals Of Louisiana Llc"/>
          <xsd:enumeration value="Cs Mutiara Petroleum Sdn. Bhd."/>
          <xsd:enumeration value="Csj K.K"/>
          <xsd:enumeration value="CTSD"/>
          <xsd:enumeration value="Currenex, Inc"/>
          <xsd:enumeration value="Customer Loyalty Program Belgium N.V."/>
          <xsd:enumeration value="CV GeB Fonlupt &amp; Metenier"/>
          <xsd:enumeration value="CV Gec Gazarmor"/>
          <xsd:enumeration value="Czech Refinery Company"/>
          <xsd:enumeration value="D.A.S Data Account System GmbH"/>
          <xsd:enumeration value="DANSK"/>
          <xsd:enumeration value="Darwin Industry Fuel Terminal"/>
          <xsd:enumeration value="Dawson Walker"/>
          <xsd:enumeration value="De Co. S.C.A.R.L"/>
          <xsd:enumeration value="De Nederlandse Basis School Company Limited"/>
          <xsd:enumeration value="Dea Mineraloel Gesellsch. Mbh"/>
          <xsd:enumeration value="Dederichs"/>
          <xsd:enumeration value="DEER PARK REFINING LIMITED PARTNERSHIP"/>
          <xsd:enumeration value="Deer Park Refining Ltd"/>
          <xsd:enumeration value="Deheza S.A.I.C.F.Ei."/>
          <xsd:enumeration value="Delphi GmbH"/>
          <xsd:enumeration value="DELTA BUSINESS DEVELOPMENT LIMITED"/>
          <xsd:enumeration value="Depositos Asfalticos S.A."/>
          <xsd:enumeration value="Depots De Petroles Cotiers Sarl"/>
          <xsd:enumeration value="Depots Petroliers De La Corse Sa"/>
          <xsd:enumeration value="Derfell Pty Ltd"/>
          <xsd:enumeration value="Derivados De Petroleo S.A."/>
          <xsd:enumeration value="Desenfans"/>
          <xsd:enumeration value="Detronic GmbH"/>
          <xsd:enumeration value="Deudan-Holding Gmbh"/>
          <xsd:enumeration value="DEUTSCHE GESELLSCHAFT FUER OELINTERESSEN MBH"/>
          <xsd:enumeration value="Deutsche Gesellschaft Fuer Oelwaermeinteressen Mbh"/>
          <xsd:enumeration value="Deutsche Gesellschaft Fuer Tankstellen-Und Parkhausinteressen Mbh"/>
          <xsd:enumeration value="Deutsche Shell Chemie GmbH"/>
          <xsd:enumeration value="Deutsche Shell GmbH"/>
          <xsd:enumeration value="Deutsche Shell Holding GmbH"/>
          <xsd:enumeration value="Deutsche Telekom AG"/>
          <xsd:enumeration value="Deutsche Transalpine Oelleitung Gmbh"/>
          <xsd:enumeration value="Dftg-Deutsche Fluessigerdgas Terminal Gmbh"/>
          <xsd:enumeration value="Diamond Key International (Thailand) Ltd"/>
          <xsd:enumeration value="Diamond Key International Pty Ltd"/>
          <xsd:enumeration value="Dilca Due S.R.L"/>
          <xsd:enumeration value="Dipl.-Ing. H. Weber GmbH &amp; Co.Rohrleitungsbau"/>
          <xsd:enumeration value="DISA Peninsula"/>
          <xsd:enumeration value="DISCARIS"/>
          <xsd:enumeration value="DISMA S.P.A."/>
          <xsd:enumeration value="Disma S.R.L"/>
          <xsd:enumeration value="Distribuidora Shell De El Salvador S.A."/>
          <xsd:enumeration value="Distribuidora Shell de El Salvador SA"/>
          <xsd:enumeration value="Distribuidora Y Comercializadora De Accesorios Y Combustibles Norte Ltda"/>
          <xsd:enumeration value="Distribution"/>
          <xsd:enumeration value="Distrigal Sas"/>
          <xsd:enumeration value="DISTRINORD GAZ"/>
          <xsd:enumeration value="Djibouti Storage Company Sazf"/>
          <xsd:enumeration value="DJS DUESSELDORF JET SERVICES"/>
          <xsd:enumeration value="Djs Dusseldorf Jet Services"/>
          <xsd:enumeration value="Dki Holdings (Thailand) Ltd"/>
          <xsd:enumeration value="DME Strategico Limited"/>
          <xsd:enumeration value="Dokka Bilistsenter"/>
          <xsd:enumeration value="Dombas Bilistsenter"/>
          <xsd:enumeration value="Dosho Niyaku K.K."/>
          <xsd:enumeration value="Dow"/>
          <xsd:enumeration value="Drammen og Omegn Bilistsenter AS"/>
          <xsd:enumeration value="Drayton Coal Pty Ltd"/>
          <xsd:enumeration value="DS-Produkte GmbH"/>
          <xsd:enumeration value="DTZ Zadelhoff"/>
          <xsd:enumeration value="Dumo N.V."/>
          <xsd:enumeration value="Dvh Gas N.V."/>
          <xsd:enumeration value="E &amp; P CARNAVON PTY LTD"/>
          <xsd:enumeration value="E Pay"/>
          <xsd:enumeration value="E&amp;P Holding Gesellschaft M.B.H"/>
          <xsd:enumeration value="Easigas (Proprietary) Limited"/>
          <xsd:enumeration value="Easigas (Pty) Ltd."/>
          <xsd:enumeration value="Easigas Botswana (Pty) Ltd"/>
          <xsd:enumeration value="Easigas Lesotho (Pty) Ltd"/>
          <xsd:enumeration value="Easigas Swaziland (Pty) Ltd"/>
          <xsd:enumeration value="East Central Florida Energy Llp"/>
          <xsd:enumeration value="East Ogishima Oil Terminal Co., Ltd."/>
          <xsd:enumeration value="East Resources Management, LLC"/>
          <xsd:enumeration value="Eastern Canada Response Corporation Ltd."/>
          <xsd:enumeration value="Eastham Refinery Limited"/>
          <xsd:enumeration value="EC Harris LLP"/>
          <xsd:enumeration value="Eco Aviation Fuel Services Limited"/>
          <xsd:enumeration value="Ecolab"/>
          <xsd:enumeration value="Edgar Landeck"/>
          <xsd:enumeration value="EDS, an HP company"/>
          <xsd:enumeration value="EGS"/>
          <xsd:enumeration value="Eiekrysset Bilistsenter"/>
          <xsd:enumeration value="Eikeli Bilistsenter"/>
          <xsd:enumeration value="Einkaufsgemeinschaften Freier Tankstellen Mbh"/>
          <xsd:enumeration value="EK Williams"/>
          <xsd:enumeration value="EKEBERG OLJELAGER DA"/>
          <xsd:enumeration value="Ekip Management Eood"/>
          <xsd:enumeration value="EKON GMBH ERDBAU, KANALBAU UND OBERFLAECHEN NAUJOKAT"/>
          <xsd:enumeration value="Eldars Bensin AS"/>
          <xsd:enumeration value="Electcoms"/>
          <xsd:enumeration value="Electrical Installations (Private) Limited"/>
          <xsd:enumeration value="Electronic Data Systems, and HP Company"/>
          <xsd:enumeration value="Elemica"/>
          <xsd:enumeration value="Elenac"/>
          <xsd:enumeration value="Elenac Fo'S"/>
          <xsd:enumeration value="Elgeseter Bilistsenter"/>
          <xsd:enumeration value="Ellba Bv"/>
          <xsd:enumeration value="Ellba Cv"/>
          <xsd:enumeration value="Ellba Eastern (Pte) Ltd"/>
          <xsd:enumeration value="Elvegaten Bilistsenter"/>
          <xsd:enumeration value="Emdad Aviation Fuel Storage FZCO"/>
          <xsd:enumeration value="Emil Hauser &amp; Co. Ag"/>
          <xsd:enumeration value="EMO Oil"/>
          <xsd:enumeration value="Empresa Produtora De Energia Ltda"/>
          <xsd:enumeration value="Emsland-Erdoelleitung Gmbh"/>
          <xsd:enumeration value="EMV MONTAGEN FUER ELEKTRO- UND MSR TECHNIK GMBH"/>
          <xsd:enumeration value="Energia Inmobiliaria, S. De Rl De C.V."/>
          <xsd:enumeration value="Energina Compania Argentina De Petroleo S.A"/>
          <xsd:enumeration value="Energiparken As"/>
          <xsd:enumeration value="Energy Capital Limited"/>
          <xsd:enumeration value="Energy Corporate Limited"/>
          <xsd:enumeration value="Energy Exploration Marketing Usa Inc"/>
          <xsd:enumeration value="Energy Finance (Netherlands Antilles) N.V."/>
          <xsd:enumeration value="Energy Finance Nz Limited"/>
          <xsd:enumeration value="Energy Financial Services Limited"/>
          <xsd:enumeration value="Energy Gas Holdings Limited"/>
          <xsd:enumeration value="Energy Holdings (Barbados) Ltd"/>
          <xsd:enumeration value="Energy Holdings Offshore Limited"/>
          <xsd:enumeration value="Energy Infrastructure Limited"/>
          <xsd:enumeration value="Energy Investments (Barbados) Ltd"/>
          <xsd:enumeration value="ENERGY PETROLEUM HOLDINGS LIMITED"/>
          <xsd:enumeration value="Energy Petroleum Investments Limited"/>
          <xsd:enumeration value="ENERGY PETROLEUM TARANAKI LIMITED"/>
          <xsd:enumeration value="Energy Power Limited"/>
          <xsd:enumeration value="Energy Storage Company Limited"/>
          <xsd:enumeration value="Energy Trading Nz Limited"/>
          <xsd:enumeration value="ENERGY WESTERN HOLDINGS LIMITED"/>
          <xsd:enumeration value="Energysud S.A."/>
          <xsd:enumeration value="ENERJI YATIRIMLARI ANONIMS SIRKETI"/>
          <xsd:enumeration value="Enex S.A."/>
          <xsd:enumeration value="Enterprise Energy Ireland Ltd"/>
          <xsd:enumeration value="Enterprise Oil (Jersey) Services Limited"/>
          <xsd:enumeration value="Enterprise Oil Exploration Ltd"/>
          <xsd:enumeration value="Enterprise Oil Indonesia Limited"/>
          <xsd:enumeration value="Enterprise Oil Italy Limited"/>
          <xsd:enumeration value="Enterprise Oil Limited"/>
          <xsd:enumeration value="ENTERPRISE OIL MIDDLE EAST LIMITED"/>
          <xsd:enumeration value="Enterprise Oil Middle East Ltd"/>
          <xsd:enumeration value="Enterprise Oil Norge As"/>
          <xsd:enumeration value="ENTERPRISE OIL NORGE LIMITED"/>
          <xsd:enumeration value="Enterprise Oil North America Inc"/>
          <xsd:enumeration value="ENTERPRISE OIL NORTH AMERICA INC."/>
          <xsd:enumeration value="ENTERPRISE OIL OPERATIONS LIMITED"/>
          <xsd:enumeration value="Enterprise Oil Operations Ltd"/>
          <xsd:enumeration value="Enterprise Oil Overseas Holdings Ltd"/>
          <xsd:enumeration value="Enterprise Oil Services Inc"/>
          <xsd:enumeration value="Enterprise Oil Timor Gap (9) Ltd"/>
          <xsd:enumeration value="ENTERPRISE OIL U.K. LIMITED"/>
          <xsd:enumeration value="Enterprise Oil Uk Ltd"/>
          <xsd:enumeration value="Enterprise Petroleum Ltd"/>
          <xsd:enumeration value="Enterprise Products Partners Llc"/>
          <xsd:enumeration value="Entrepot Petrolier De Mulhouse Sarl"/>
          <xsd:enumeration value="Entrepot Petrolier De Valenciennes Sarl"/>
          <xsd:enumeration value="Enventure Global Technology Llc"/>
          <xsd:enumeration value="EP Europe"/>
          <xsd:enumeration value="Equilon Colorado-Kansas Pipeline Llc"/>
          <xsd:enumeration value="Equilon Enterprises Llc"/>
          <xsd:enumeration value="EquiStaff"/>
          <xsd:enumeration value="Equistaff Llc"/>
          <xsd:enumeration value="Equiva Holdings Llc"/>
          <xsd:enumeration value="Eraze Software Solutions"/>
          <xsd:enumeration value="Erdgas-Verkaufs-Gesellschaft Mbh"/>
          <xsd:enumeration value="Erdoel-Lagergesellschaft M.B.H."/>
          <xsd:enumeration value="Erdoel-Raffinerie Deurag-Nerag Gmbh"/>
          <xsd:enumeration value="ErgoGroup"/>
          <xsd:enumeration value="ERMIS A.E.M.E.E."/>
          <xsd:enumeration value="Ernest &amp; Young"/>
          <xsd:enumeration value="ESKOM-SHELL SOLAR HOME SYSTEMS (PTY) LTD"/>
          <xsd:enumeration value="Espa Servicesenter"/>
          <xsd:enumeration value="Esser &amp; Fett GmbH"/>
          <xsd:enumeration value="Estacion Lima S.A."/>
          <xsd:enumeration value="ESTEMBEEK NO. 3 (PTY) LTD"/>
          <xsd:enumeration value="Etanor Da"/>
          <xsd:enumeration value="Ethyleen Pijpleiding Maatschappij (Belgie) N.V."/>
          <xsd:enumeration value="Ethyleen Pijpleiding Maatschappij (Nederland) B.V."/>
          <xsd:enumeration value="Ethyleen Pijpleiding Mij. (Ned) B.V."/>
          <xsd:enumeration value="Ethylene Glycols (Singapore) Private Limited"/>
          <xsd:enumeration value="ETS LAISNE ANDRE SARL"/>
          <xsd:enumeration value="Etterstad Bilistsenter"/>
          <xsd:enumeration value="Eucalyptus du Congo S.A."/>
          <xsd:enumeration value="Euromaster GmbH"/>
          <xsd:enumeration value="Europe Service Restauration S.A."/>
          <xsd:enumeration value="Europia"/>
          <xsd:enumeration value="Euroshell Ab"/>
          <xsd:enumeration value="euroShell Cards B.V."/>
          <xsd:enumeration value="euroShell Deutschland GmbH"/>
          <xsd:enumeration value="Euroshell Sverige AB"/>
          <xsd:enumeration value="Exact Target"/>
          <xsd:enumeration value="Execair"/>
          <xsd:enumeration value="Exel"/>
          <xsd:enumeration value="Explorer Pipeline Company"/>
          <xsd:enumeration value="Explotacion Estacion De Servicio, S.A"/>
          <xsd:enumeration value="Express Lojas De Conveniencia E Servicos Ltd"/>
          <xsd:enumeration value="ExxonMobil"/>
          <xsd:enumeration value="F&amp;F Holding Bv"/>
          <xsd:enumeration value="FACT Engineering GmbH"/>
          <xsd:enumeration value="Fagernes Bilistsenter"/>
          <xsd:enumeration value="Faster China Development Ltd"/>
          <xsd:enumeration value="Fauske Bilistsenter"/>
          <xsd:enumeration value="Fayum Gas"/>
          <xsd:enumeration value="Fayum Gas Company Sae"/>
          <xsd:enumeration value="Ferngasbeteiligungsgesellschaft Mbh"/>
          <xsd:enumeration value="Fht Flussiggas Handel Und Transport Gmbh Co. Kg"/>
          <xsd:enumeration value="FIDITEM"/>
          <xsd:enumeration value="FiDiTem B.V."/>
          <xsd:enumeration value="Fidjane Bilistsenter Ost"/>
          <xsd:enumeration value="Fidjane Bilistsenter Vest"/>
          <xsd:enumeration value="FIDJELAND EIENDOM AS"/>
          <xsd:enumeration value="Figga Bilistsenter"/>
          <xsd:enumeration value="Filiale LOGIGAZ NORD"/>
          <xsd:enumeration value="FILTRAL GmbH &amp; Co. KG Vertriebs KG"/>
          <xsd:enumeration value="FINAD BV"/>
          <xsd:enumeration value="Fingal Aviation Services Limited"/>
          <xsd:enumeration value="Finnsnes Bilistsenter"/>
          <xsd:enumeration value="Finpipe Gie"/>
          <xsd:enumeration value="First Assist"/>
          <xsd:enumeration value="First Business Support"/>
          <xsd:enumeration value="First Coast Energy, Llp"/>
          <xsd:enumeration value="First Data International"/>
          <xsd:enumeration value="First Philippine Industrial Corporation"/>
          <xsd:enumeration value="FITTE"/>
          <xsd:enumeration value="Fjordane Marketing AS"/>
          <xsd:enumeration value="Fjs Frankfurt Jet Services Gbr"/>
          <xsd:enumeration value="FKW Keller GmbH"/>
          <xsd:enumeration value="Flextank B.V."/>
          <xsd:enumeration value="Floro Bilistsenter"/>
          <xsd:enumeration value="Flowerfete"/>
          <xsd:enumeration value="Fluessiggas Gmbh"/>
          <xsd:enumeration value="Fluessiggas Terminal Emden Gmbh &amp; Co. Kg"/>
          <xsd:enumeration value="FLUOR"/>
          <xsd:enumeration value="Flussiggas-Terminal Emden Verwaltungs-Gmbh"/>
          <xsd:enumeration value="Fluxys"/>
          <xsd:enumeration value="Fluxys Lng"/>
          <xsd:enumeration value="Flytanking As"/>
          <xsd:enumeration value="Fokserod Bilistsenter"/>
          <xsd:enumeration value="Follo Stasjondrift AS"/>
          <xsd:enumeration value="Fonlupt-Service"/>
          <xsd:enumeration value="Food Service Centre"/>
          <xsd:enumeration value="Forde Bilistsenter"/>
          <xsd:enumeration value="Forth Worth, Texas"/>
          <xsd:enumeration value="Forus Bilistsenter"/>
          <xsd:enumeration value="FOS FASTER LNG HOLDING SAS"/>
          <xsd:enumeration value="Fosnavag Servicesenter"/>
          <xsd:enumeration value="Fossum Bilistsenter"/>
          <xsd:enumeration value="FOX PETROLEUM LIMITED"/>
          <xsd:enumeration value="FP SOLUTIONS CORPORATION"/>
          <xsd:enumeration value="Friedland Bilistsenter"/>
          <xsd:enumeration value="Frogner Bilistsenter"/>
          <xsd:enumeration value="Froland Bensinstasjon"/>
          <xsd:enumeration value="FSCI Guernsey"/>
          <xsd:enumeration value="Fsf Flughafen Schwechat Flugzeugbetankungs G.M.B.H."/>
          <xsd:enumeration value="Fuel Pipeline Transportation Ltd"/>
          <xsd:enumeration value="Fuel Supplies (C.I.) Limited"/>
          <xsd:enumeration value="Fuelink Pty Ltd"/>
          <xsd:enumeration value="Fuji Shoji"/>
          <xsd:enumeration value="Fujitsu"/>
          <xsd:enumeration value="Fujitsu Helpdesk Manager"/>
          <xsd:enumeration value="Fukushima Sekiyu K.K."/>
          <xsd:enumeration value="Fukuyama Shoseki K.K."/>
          <xsd:enumeration value="Fulmart Limited"/>
          <xsd:enumeration value="Fulton Hogan Limited"/>
          <xsd:enumeration value="Furmanite Industrie Service GmbH"/>
          <xsd:enumeration value="Fusus Comercio E Participacoes Ltda."/>
          <xsd:enumeration value="FUTURE PETROLEUM (PTY) LTD"/>
          <xsd:enumeration value="GAINRACE LIMITED"/>
          <xsd:enumeration value="Gainrace Ltd"/>
          <xsd:enumeration value="GARAGE ROCHARD SA"/>
          <xsd:enumeration value="Garagebedrijf Klinkhamer B.V."/>
          <xsd:enumeration value="Gardemoen Fuelling Services As"/>
          <xsd:enumeration value="GARDERMOEN FUELLING SERVICES AS"/>
          <xsd:enumeration value="Gartnerlokken Bilistsenter"/>
          <xsd:enumeration value="Gas Del Litoral, S. De R.L. De C.V."/>
          <xsd:enumeration value="Gas Investments &amp; Services Company Ltd"/>
          <xsd:enumeration value="Gas Occidente De Mato Grosso Limitada (Bolivia)"/>
          <xsd:enumeration value="Gas Oriente Boliviano Limitada (Bolivia)"/>
          <xsd:enumeration value="Gas Transboliviano S.A."/>
          <xsd:enumeration value="Gasbottling NV"/>
          <xsd:enumeration value="GASNOR AS"/>
          <xsd:enumeration value="Gasnor Asa"/>
          <xsd:enumeration value="Gasocidente Do Mato Grosso Ltda"/>
          <xsd:enumeration value="GASTERRA B.V."/>
          <xsd:enumeration value="Gatwick Airport Storage And Hydrant Company Limited"/>
          <xsd:enumeration value="Gaviota Terminal Company"/>
          <xsd:enumeration value="GAZ CENTRUM SP. Z O.O."/>
          <xsd:enumeration value="Gazarmor"/>
          <xsd:enumeration value="Gazinox"/>
          <xsd:enumeration value="GAZINOX SA"/>
          <xsd:enumeration value="GBH Gesellschaft fuer Buerodienste und Haustechnik mbH"/>
          <xsd:enumeration value="GCS SARL"/>
          <xsd:enumeration value="GEC Projects for EP"/>
          <xsd:enumeration value="GEODIS"/>
          <xsd:enumeration value="Geogaz Lavera Sa"/>
          <xsd:enumeration value="Geosel Manosque Snc"/>
          <xsd:enumeration value="Geovexin Sa"/>
          <xsd:enumeration value="Gesellschaft Fuer Buerodienste Und Haustechnik Mbh"/>
          <xsd:enumeration value="Gesellschaft Fuer Firmengastronomie Mbh"/>
          <xsd:enumeration value="Gesellschaft Fuer Mineraldelveredelung Und Distribution Rhaesa Mbh"/>
          <xsd:enumeration value="Gesellschaft fur Burodienste und Haustechnik mbH"/>
          <xsd:enumeration value="Gesellschaft fur Firmen Gastronomie mbH"/>
          <xsd:enumeration value="Gestion Commerciale, Administrative Et Financiere"/>
          <xsd:enumeration value="Getec Energie AG"/>
          <xsd:enumeration value="Getronics (Australia) Pty Ltd"/>
          <xsd:enumeration value="Getronics ICT Solutions and Services"/>
          <xsd:enumeration value="Getronics PinkRoccade"/>
          <xsd:enumeration value="GETRONICS SOLUTION (MALAYSIA) SDN BHD"/>
          <xsd:enumeration value="Gezamenlijke Tankdienst Schiphol B.V."/>
          <xsd:enumeration value="GFG Gesellschaft fuer Firmengastronomie mbH"/>
          <xsd:enumeration value="Gilbarco"/>
          <xsd:enumeration value="Gilco Enterprise, Ltd"/>
          <xsd:enumeration value="Gjemselund Bilistsenter"/>
          <xsd:enumeration value="Global Outpost Services"/>
          <xsd:enumeration value="GlobeFuel Systems &amp; Services GmbH"/>
          <xsd:enumeration value="Gloppe Bilistsenter"/>
          <xsd:enumeration value="GLOSSOP LIMITED"/>
          <xsd:enumeration value="Glossop Ltd."/>
          <xsd:enumeration value="GMR Gesellschaft Fuer Montage-Und Regeltechnik MBH"/>
          <xsd:enumeration value="Gnl Do Nordeste Ltda"/>
          <xsd:enumeration value="GOGB LIMITED"/>
          <xsd:enumeration value="Gol Bilistsenter"/>
          <xsd:enumeration value="GOTHENBURGH FUELLING COMPANY AB"/>
          <xsd:enumeration value="GPT D'EXPL. DES INSTAL. AVIATION R.GARROS"/>
          <xsd:enumeration value="GPT PETROLIER AVITAILLEMENT R.GARROS"/>
          <xsd:enumeration value="Gpt Petrolier De La Cote D'Azur"/>
          <xsd:enumeration value="Gran Bilistsenter"/>
          <xsd:enumeration value="Grands Moulins Burkinabe (Gmb)"/>
          <xsd:enumeration value="Greaker Bil"/>
          <xsd:enumeration value="Great Lakes Responce Corporation Of Canada"/>
          <xsd:enumeration value="Greek Into-Plane Storage And Services Company"/>
          <xsd:enumeration value="Green Shield, Inc"/>
          <xsd:enumeration value="Green Shipping Co., Ltd."/>
          <xsd:enumeration value="Grimstad Bensinstasjon"/>
          <xsd:enumeration value="Grorud Bilistsenter"/>
          <xsd:enumeration value="Grote Lei�ling &amp; Partner Personalentwicklung und Training"/>
          <xsd:enumeration value="Groupe Charmettes Sa"/>
          <xsd:enumeration value="Groupement Immobilier Petrolier (Gie)"/>
          <xsd:enumeration value="Groupement Petrolier Aviation (G.I.E.)"/>
          <xsd:enumeration value="Groupement Petrolier Saint Pierre Des Corps"/>
          <xsd:enumeration value="Groupement Shell Algerie"/>
          <xsd:enumeration value="Groupement Technique Citernes (G.I.E.)"/>
          <xsd:enumeration value="Grundstuecksverwaltungsgesellschaft Industriestrasse Mbh"/>
          <xsd:enumeration value="Gsb -Sonderabfall-Entsorgung Bayern Gmbh"/>
          <xsd:enumeration value="GSCAT Criterion"/>
          <xsd:enumeration value="GSNL"/>
          <xsd:enumeration value="GTI"/>
          <xsd:enumeration value="GTI Industrie Noordoost"/>
          <xsd:enumeration value="GTI Mechanical B.V"/>
          <xsd:enumeration value="GTS Geb�udetechnik und Service GmbH"/>
          <xsd:enumeration value="Guam Response Services Ltd."/>
          <xsd:enumeration value="Guangdong Gsz Shell Service Stations Company Ltd"/>
          <xsd:enumeration value="Gulf Landing, Llc"/>
          <xsd:enumeration value="Gulfshare L.L.C."/>
          <xsd:enumeration value="Gulset Bilistsenter"/>
          <xsd:enumeration value="Gvoe Gebinde-Verwertungsgesellschaft Der Mineraloelwirtschaft Mbh"/>
          <xsd:enumeration value="Gyomi Kft"/>
          <xsd:enumeration value="Hadeland Veiservice AS"/>
          <xsd:enumeration value="Hafslund Bilistsenter"/>
          <xsd:enumeration value="Hagakrossen Bilistsenter"/>
          <xsd:enumeration value="Hai Leck Engineering Pte Ltd"/>
          <xsd:enumeration value="Hainaut Chauffage S.A."/>
          <xsd:enumeration value="Hallingdal Retail AS"/>
          <xsd:enumeration value="Hallseth Trafikksenter"/>
          <xsd:enumeration value="Halsoy Bilistsenter"/>
          <xsd:enumeration value="Hamburg Fuelling Services"/>
          <xsd:enumeration value="Hamburg Tank Services Gbr"/>
          <xsd:enumeration value="Handelsvereniging Neptunus Holding B.V."/>
          <xsd:enumeration value="HANGZHOU NATURAL GAS COMPANY LIMITED"/>
          <xsd:enumeration value="Hankook Shell Oil Company"/>
          <xsd:enumeration value="Hankook Shell Oil Company Ltd"/>
          <xsd:enumeration value="HANNON LIMITED"/>
          <xsd:enumeration value="Hannoversche Erdoelleitungs-Gmbh"/>
          <xsd:enumeration value="HANOI FUELS JOINT STOCK COMPANY"/>
          <xsd:enumeration value="Hans Graf Bauunternehmung GmbH &amp; Co.KG"/>
          <xsd:enumeration value="Hanseatische Bunker- und Handelsgesellschaft mbH"/>
          <xsd:enumeration value="Harbour City Property Investments Ltd"/>
          <xsd:enumeration value="Harliwich Investments Pty. Ltd."/>
          <xsd:enumeration value="Hasco &amp; Shell Marketing Y.S.C."/>
          <xsd:enumeration value="Hasco &amp; Shell Marketing Ysc"/>
          <xsd:enumeration value="Haugasveien Bilistsenter"/>
          <xsd:enumeration value="Haugenstua Bilistsenter"/>
          <xsd:enumeration value="Haukas Bensinstasjon"/>
          <xsd:enumeration value="HaVa Retail AS"/>
          <xsd:enumeration value="HAZIRA GAS PRIVATE LIMITED"/>
          <xsd:enumeration value="Hazira Lng Private Limited"/>
          <xsd:enumeration value="Hazira LNG Private Ltd"/>
          <xsd:enumeration value="Hazira Port Private Limited"/>
          <xsd:enumeration value="Heathrow Airport Fuel Company Limited"/>
          <xsd:enumeration value="Heathrow Hydrant Company Limited"/>
          <xsd:enumeration value="Heathrow Hydrant Operating Company Limited"/>
          <xsd:enumeration value="HECTAS Geb�udedienste Stiftung &amp; Co.KG Zweigniederlassung K�ln"/>
          <xsd:enumeration value="Hedde Bauunternehmen GmbH"/>
          <xsd:enumeration value="Heiane Bilistsenter"/>
          <xsd:enumeration value="Heimdal Bilistsenter"/>
          <xsd:enumeration value="Heinrich Scheven Anlagen- und Leitungsbau GmbH"/>
          <xsd:enumeration value="Heiwa Kisen K.K."/>
          <xsd:enumeration value="Hemsedal Bilistsenter"/>
          <xsd:enumeration value="Hera Hydrogen Storage Systems Inc."/>
          <xsd:enumeration value="Herentals Heating N.V."/>
          <xsd:enumeration value="Herkules Bilistsenter"/>
          <xsd:enumeration value="Hermes S.A"/>
          <xsd:enumeration value="HEXION SPECIALTY CHEMICALS B.V."/>
          <xsd:enumeration value="Hiap Seng Engineering Ltd"/>
          <xsd:enumeration value="Hikawa Sekiyu"/>
          <xsd:enumeration value="Hilling Servicesenter"/>
          <xsd:enumeration value="Hiperoleos Ii - Lubrificantes, Lda."/>
          <xsd:enumeration value="Hitachi Data Systems"/>
          <xsd:enumeration value="Hokkaido Joint Stockpiling Co., Ltd."/>
          <xsd:enumeration value="Hokusho Yugyo"/>
          <xsd:enumeration value="Holbrook Road Limited"/>
          <xsd:enumeration value="Hong Kong Response Limited"/>
          <xsd:enumeration value="Honolulu Terminal LLC"/>
          <xsd:enumeration value="Hotel Maatschappij De Wittenburg B.V."/>
          <xsd:enumeration value="Houches Holdings S.A."/>
          <xsd:enumeration value="Hovin Bilistsenter"/>
          <xsd:enumeration value="Hoydalsmo Servicesenter"/>
          <xsd:enumeration value="Hoyer"/>
          <xsd:enumeration value="Hoyer Group"/>
          <xsd:enumeration value="Hpdrs Und Spnv Deutschland Verwaltungsges. Mbh"/>
          <xsd:enumeration value="HP-MYS"/>
          <xsd:enumeration value="HPRDS UND SPNV DEUTSCHLAND OIL GMBH &amp; CO. KG"/>
          <xsd:enumeration value="HPRDS und SPNV Deutschland Verwaltungsges. mbH"/>
          <xsd:enumeration value="HS&amp;P Engineering Contractor GmbH"/>
          <xsd:enumeration value="HSG"/>
          <xsd:enumeration value="Hsg Technischer Service Gmbh"/>
          <xsd:enumeration value="HSOC Legacy"/>
          <xsd:enumeration value="Hubwoo.com SA"/>
          <xsd:enumeration value="Humppilan Huoltokeskus Oy"/>
          <xsd:enumeration value="Hungaro DigiTel"/>
          <xsd:enumeration value="Hydrant Refuelling System S.A."/>
          <xsd:enumeration value="Hydranten-Betriebs-Gesellschaft Flughafen Frankfurt/Main Gbr"/>
          <xsd:enumeration value="Hylla Bilistsenter"/>
          <xsd:enumeration value="Ibaragi L.P. Gas Co."/>
          <xsd:enumeration value="IBM Bangalore, India"/>
          <xsd:enumeration value="IBM India"/>
          <xsd:enumeration value="IBM Nederland BV"/>
          <xsd:enumeration value="IBM-BNG"/>
          <xsd:enumeration value="IBS"/>
          <xsd:enumeration value="ICOLUB - INDUSTRIA DE LUBRIFICANTES S.A."/>
          <xsd:enumeration value="Icolub - Industria E Comercio De Lubrificantes S.A."/>
          <xsd:enumeration value="IG BCE"/>
          <xsd:enumeration value="ihle AG"/>
          <xsd:enumeration value="I-many, Inc"/>
          <xsd:enumeration value="Imopetro - Importadora De Petroleos De Mocambique Ltda"/>
          <xsd:enumeration value="IMP Interactive Marketing Partner GmbH"/>
          <xsd:enumeration value="Imporgal Sas"/>
          <xsd:enumeration value="Imtech"/>
          <xsd:enumeration value="Inderoy Bilistsenter"/>
          <xsd:enumeration value="Indurest-Planungsgesellschaft flr"/>
          <xsd:enumeration value="Industrial Contract Designers (Asia Pacific) Pty Ltd"/>
          <xsd:enumeration value="Industrie Togolaise Des Plastiques (Itp)"/>
          <xsd:enumeration value="INFINEUM"/>
          <xsd:enumeration value="Infineum Holdings Bv"/>
          <xsd:enumeration value="Infineum International Limited"/>
          <xsd:enumeration value="Infineum Singapore Pte Ltd"/>
          <xsd:enumeration value="Infineum Uk Ltd"/>
          <xsd:enumeration value="Infineum Usa Inc"/>
          <xsd:enumeration value="INFINEUM USA INC."/>
          <xsd:enumeration value="Infineum Usa L.P."/>
          <xsd:enumeration value="Infineum USA LP"/>
          <xsd:enumeration value="Ingeniorsfirma G Karlbom AB"/>
          <xsd:enumeration value="Inland Corporation"/>
          <xsd:enumeration value="Inmobiliaria Choapa Ltda"/>
          <xsd:enumeration value="Innovative Carbon Technologies Pty Ltd"/>
          <xsd:enumeration value="INOCASA GmbH"/>
          <xsd:enumeration value="Integral Investments B.V."/>
          <xsd:enumeration value="Intergen (North America) Inc."/>
          <xsd:enumeration value="Intergen Ltd"/>
          <xsd:enumeration value="Intergen Nv"/>
          <xsd:enumeration value="International Energy Bank Ltd"/>
          <xsd:enumeration value="International Gas Transportation Company Ltd."/>
          <xsd:enumeration value="INTERNATIONAL INLAND WATERWAYS, LIMITED"/>
          <xsd:enumeration value="Interterra Parking S.A."/>
          <xsd:enumeration value="Inversiones Shell S.A."/>
          <xsd:enumeration value="Invest Region LLC"/>
          <xsd:enumeration value="Iogen Energy Corporation"/>
          <xsd:enumeration value="IONIO GAS S.R.L."/>
          <xsd:enumeration value="IOT  MANAGEMENT SDN. BHD."/>
          <xsd:enumeration value="Iraq Petroleum Company Limited"/>
          <xsd:enumeration value="Irish Shell Limited"/>
          <xsd:enumeration value="Irish Shell Ltd"/>
          <xsd:enumeration value="Irish Shell Trust Limited"/>
          <xsd:enumeration value="Ishavsporten Bilistsenter"/>
          <xsd:enumeration value="Islensk Nyorka Ehf (Icelandic New Energy Ltd)"/>
          <xsd:enumeration value="Ismailia Gaz"/>
          <xsd:enumeration value="Ispagnac Participacoes"/>
          <xsd:enumeration value="IT Equipment Sites in use by Shell"/>
          <xsd:enumeration value="Ivv - Industrie Versicherungs-Vermittlungs-Gmbh"/>
          <xsd:enumeration value="Iwata Sekiyu K.K."/>
          <xsd:enumeration value="J &amp; S Motors (Private) Ltd"/>
          <xsd:enumeration value="J.P. Industrie Sas"/>
          <xsd:enumeration value="J.V. Orio S.R.L."/>
          <xsd:enumeration value="JA of DK UGV and SEPU I BV"/>
          <xsd:enumeration value="Jack Morton"/>
          <xsd:enumeration value="JACKPINE MINE INC."/>
          <xsd:enumeration value="Jacobs Engineering"/>
          <xsd:enumeration value="Jacobs Project GMBH"/>
          <xsd:enumeration value="James Fisher Everard"/>
          <xsd:enumeration value="JANARI IMPORTADORA DE COMBUSTIVEIS LTDA"/>
          <xsd:enumeration value="Japan Chemtech Ltd"/>
          <xsd:enumeration value="Japan Inspection &amp; Engineering Service Co., Ltd."/>
          <xsd:enumeration value="Japan Malaysia Lng Co., Ltd."/>
          <xsd:enumeration value="JCI"/>
          <xsd:enumeration value="Jernbanegaten Biliservice AS"/>
          <xsd:enumeration value="Jernbanegaten Bilistsenter"/>
          <xsd:enumeration value="Jeti AS"/>
          <xsd:enumeration value="Jiffy Lube International Of Maryland, Inc"/>
          <xsd:enumeration value="Jiffy Lube International, Inc"/>
          <xsd:enumeration value="Jilin Shell Oil Shale Development Co. Ltd"/>
          <xsd:enumeration value="Johannsen, Freudenberg &amp; Partner"/>
          <xsd:enumeration value="John Brown Voest GmbH Niederlassung Wesseling"/>
          <xsd:enumeration value="John G. Rathborne Limited"/>
          <xsd:enumeration value="Johnson Controls Inc"/>
          <xsd:enumeration value="JOINT INSPECTION GROUP LIMITED"/>
          <xsd:enumeration value="JointVenture"/>
          <xsd:enumeration value="Jokisch"/>
          <xsd:enumeration value="Jokisch Gmbh Fabrik Fuer Schmier-Und Kuehlmittelspez."/>
          <xsd:enumeration value="Jolliet Pipe Line Company"/>
          <xsd:enumeration value="Jordan Oil Shale Company B.V."/>
          <xsd:enumeration value="Josloc"/>
          <xsd:enumeration value="JP-INDUSTRIE"/>
          <xsd:enumeration value="JPM Ingenieurtechnik GmbH"/>
          <xsd:enumeration value="JSC Caspian Pipeline Consortium - Kazakhstan"/>
          <xsd:enumeration value="JTL Trading AS"/>
          <xsd:enumeration value="JV Arman LLP"/>
          <xsd:enumeration value="JWT"/>
          <xsd:enumeration value="K. Balling-Engelsen A/S"/>
          <xsd:enumeration value="K.K. Actis"/>
          <xsd:enumeration value="K.K. Axam"/>
          <xsd:enumeration value="K.K. Creco"/>
          <xsd:enumeration value="K.K. Dia Shoseki"/>
          <xsd:enumeration value="K.K. Enax"/>
          <xsd:enumeration value="K.K. Hayawa"/>
          <xsd:enumeration value="K.K. Jiyugaoka Estate"/>
          <xsd:enumeration value="K.K. Kanahon"/>
          <xsd:enumeration value="K.K. Macs"/>
          <xsd:enumeration value="K.K. Marushin"/>
          <xsd:enumeration value="K.K. Nogawa Sekiyu"/>
          <xsd:enumeration value="K.K. Pla Dio Tokyo"/>
          <xsd:enumeration value="K.K. Rising Sun"/>
          <xsd:enumeration value="K.K. Ryokka"/>
          <xsd:enumeration value="K.K. S.V.C. Tokyo"/>
          <xsd:enumeration value="K.K. Shell Sekiyu Osaka Hatsubaisho"/>
          <xsd:enumeration value="K.K. Showa Shokai"/>
          <xsd:enumeration value="K.K. Shutern Katsushika"/>
          <xsd:enumeration value="K.K. Sun Road Planning"/>
          <xsd:enumeration value="K.K. Tohoku Tank Shokai"/>
          <xsd:enumeration value="K.K. Travel Tack"/>
          <xsd:enumeration value="K.K.K.G.S."/>
          <xsd:enumeration value="K.S.M. Koel- En Smeermiddelen B.V. / Shell Metalworking Benelux"/>
          <xsd:enumeration value="K/S Statfjord Transport A/S &amp; Co."/>
          <xsd:enumeration value="Kagylogyongye Kft"/>
          <xsd:enumeration value="Kalido Inc"/>
          <xsd:enumeration value="Kamayan Realty Corporation"/>
          <xsd:enumeration value="Kamei Shoten"/>
          <xsd:enumeration value="Kamfjord Bilistsenter"/>
          <xsd:enumeration value="Kanor Chemicals"/>
          <xsd:enumeration value="Kansai Hikawa Sekiyu"/>
          <xsd:enumeration value="Kansai Shoseki K.K."/>
          <xsd:enumeration value="Kanto L.P. Gas Co."/>
          <xsd:enumeration value="Kanto Shoseki Gas Service Co."/>
          <xsd:enumeration value="Kapuni Gas Contracts Limited"/>
          <xsd:enumeration value="Karmoy Bilistsenter"/>
          <xsd:enumeration value="Karmsundgata Bilistsenter"/>
          <xsd:enumeration value="Kaspar Poensgen St�dtereinigung GmbH"/>
          <xsd:enumeration value="Kastellet Bilistsenter"/>
          <xsd:enumeration value="Kataleuna Gmbh Catalysts"/>
          <xsd:enumeration value="Kauppinen Veijo Oy"/>
          <xsd:enumeration value="KAW Kiehl KG"/>
          <xsd:enumeration value="Kawaju Shoji K.K."/>
          <xsd:enumeration value="Kawamura Sekiyuten Ltd."/>
          <xsd:enumeration value="KEBABANGAN PETROLEUM OPERATING COMPANY SDN. BHD."/>
          <xsd:enumeration value="Keihin Kaiun"/>
          <xsd:enumeration value="Kenya Petroleum Refineries Limited"/>
          <xsd:enumeration value="Kenya Petroleum Refineries Ltd"/>
          <xsd:enumeration value="Kenya Shell Limited"/>
          <xsd:enumeration value="Kenya Shell Ltd"/>
          <xsd:enumeration value="Khmer Shell Limited"/>
          <xsd:enumeration value="Kichijiya Shell Sekiyu K.K."/>
          <xsd:enumeration value="Kiehl Group AG"/>
          <xsd:enumeration value="Kilen Bensin"/>
          <xsd:enumeration value="Kime Properties (Private) Limited"/>
          <xsd:enumeration value="Kimura Kabushiki Kaisha"/>
          <xsd:enumeration value="Kirkenes Bilistsenter"/>
          <xsd:enumeration value="Kirthar Pakistan B.V."/>
          <xsd:enumeration value="Kitasaka Sekiyu K.K."/>
          <xsd:enumeration value="Kjelleveien Bilistsenter"/>
          <xsd:enumeration value="Kjellstad Bilistsenter"/>
          <xsd:enumeration value="Kjelsas Bilistsenter"/>
          <xsd:enumeration value="Kloeckner Flue.Gas Alt Zachun Gmbh &amp; Co Kg"/>
          <xsd:enumeration value="Kloeckner. Fl. Gas. Alt. Zachun Verw. Gmbh"/>
          <xsd:enumeration value="Klofta Bilistsenter"/>
          <xsd:enumeration value="Kms Convenience Marts Llc"/>
          <xsd:enumeration value="Knarvik Bilistsenter"/>
          <xsd:enumeration value="KNIGHT FUELS LIMITED"/>
          <xsd:enumeration value="Knutepunktet"/>
          <xsd:enumeration value="Koch Trade Connection E. K."/>
          <xsd:enumeration value="Koernig-Weber Engineering GmbH &amp; Co.KG"/>
          <xsd:enumeration value="Kolbotn Bilistsenter"/>
          <xsd:enumeration value="Kongsberg Retail AS"/>
          <xsd:enumeration value="Konstruktionsservice Classen Friedel Classen"/>
          <xsd:enumeration value="Koskinen Kauko Ky"/>
          <xsd:enumeration value="Kotohira Sekiyu K.K."/>
          <xsd:enumeration value="KPRL"/>
          <xsd:enumeration value="Krakeroy Bilistsenter"/>
          <xsd:enumeration value="Kraton"/>
          <xsd:enumeration value="Kraton Polymers"/>
          <xsd:enumeration value="Kroon Oil B.V."/>
          <xsd:enumeration value="KSB SERVICE GMBH SCHWEDT"/>
          <xsd:enumeration value="Kukkola Convenience Marts Llc"/>
          <xsd:enumeration value="Kuwait Shell Limited"/>
          <xsd:enumeration value="Kvernevik Bilistsenter"/>
          <xsd:enumeration value="Kyoto Sky Parking K.K."/>
          <xsd:enumeration value="La Centrafricaine Des Petroles - Petroca"/>
          <xsd:enumeration value="Ladybug Pipeline Llc"/>
          <xsd:enumeration value="Laguneparken Bilistsenter"/>
          <xsd:enumeration value="Lambert En Dauw N.V."/>
          <xsd:enumeration value="Lambert Smith Hampton"/>
          <xsd:enumeration value="LBS"/>
          <xsd:enumeration value="Lensbury"/>
          <xsd:enumeration value="Lensbury Limited"/>
          <xsd:enumeration value="Lensbury Ltd"/>
          <xsd:enumeration value="Lepton Shipping Corporation"/>
          <xsd:enumeration value="Les Docks Des Petroles D'Ambes (S.A.)"/>
          <xsd:enumeration value="Les Huiles Norco (1989) Ltee / Norco Oils (1989) Ltd."/>
          <xsd:enumeration value="Leuendorff &amp; Co Mineraloelhandel Gmbh"/>
          <xsd:enumeration value="Levelseas Holdings Limited"/>
          <xsd:enumeration value="Lfs Langenhagen Fuelling Services Gbr"/>
          <xsd:enumeration value="Lillehammer Bilistsenter"/>
          <xsd:enumeration value="Lillestrom Bilistsenter"/>
          <xsd:enumeration value="Limited Liability Company &quot;Shell NefteGaz Development (I)&quot;"/>
          <xsd:enumeration value="Limited Liability Company &quot;Shell NefteGaz Development (II)&quot;"/>
          <xsd:enumeration value="Limited Liability Company &quot;Shell NefteGaz Development (III)&quot;"/>
          <xsd:enumeration value="Limited Liability Company &quot;Shell NefteGaz Development (IV)&quot;"/>
          <xsd:enumeration value="Limited Liability Company &quot;Shell NefteGaz Development (V)&quot;"/>
          <xsd:enumeration value="Limited Liability Company &quot;Shell NefteGaz Development (VI)&quot;"/>
          <xsd:enumeration value="Liquigas Limited"/>
          <xsd:enumeration value="LLANO ESTACADO WIND, LLC"/>
          <xsd:enumeration value="Llano Estacado Wind, Lp"/>
          <xsd:enumeration value="Locap Llc"/>
          <xsd:enumeration value="LOGAM B.V."/>
          <xsd:enumeration value="Logam Metalen B.V."/>
          <xsd:enumeration value="Logam Nederland B.V."/>
          <xsd:enumeration value="LogicaCMG"/>
          <xsd:enumeration value="LogicaCMG Nederland B.V."/>
          <xsd:enumeration value="LOGIGAZ-NORD SAS"/>
          <xsd:enumeration value="Logistique Petroliere"/>
          <xsd:enumeration value="Lokkeveien Bilistsenter"/>
          <xsd:enumeration value="Longum Bilistsenter"/>
          <xsd:enumeration value="Loop Llc"/>
          <xsd:enumeration value="Looten"/>
          <xsd:enumeration value="Loyalty Management Netherlands B.V."/>
          <xsd:enumeration value="Loyalty New Zealand Limited"/>
          <xsd:enumeration value="Loyalty Pacific (Hong Kong) Ltd"/>
          <xsd:enumeration value="Lube Mobile Pty Ltd"/>
          <xsd:enumeration value="LUBETECH SDN BHD"/>
          <xsd:enumeration value="Luboil - Distribuidor de lubrificantes, Lda"/>
          <xsd:enumeration value="Lubricantes Del Centro Ludelca, C.A."/>
          <xsd:enumeration value="Lubricantes Dominicanos,S.A."/>
          <xsd:enumeration value="Lura Bensin &amp; Service"/>
          <xsd:enumeration value="Lutong Refining Company Sendrian Berhad"/>
          <xsd:enumeration value="M&amp;H Associates"/>
          <xsd:enumeration value="Maasvlakte Olie Terminal C.V."/>
          <xsd:enumeration value="Maasvlakte Olie Terminal N.V."/>
          <xsd:enumeration value="MACTRA LTD"/>
          <xsd:enumeration value="Madlakrossen Bilistsenter"/>
          <xsd:enumeration value="Maghreb Gaz"/>
          <xsd:enumeration value="Mainline Pipelines Limited"/>
          <xsd:enumeration value="MairDumont"/>
          <xsd:enumeration value="Malaysia Lng Dua Sendirian Berhad"/>
          <xsd:enumeration value="Malaysia LNG Sdn Bhd"/>
          <xsd:enumeration value="Malaysia Lng Tiga Sendirian Berhad"/>
          <xsd:enumeration value="Malmoe Fuelling Services Ab"/>
          <xsd:enumeration value="Maloy Bilistsenter"/>
          <xsd:enumeration value="Management Strategien Hans"/>
          <xsd:enumeration value="Manager Ltd"/>
          <xsd:enumeration value="Manchester Airport Storage &amp; Hydrant Company Limited"/>
          <xsd:enumeration value="MANCHESTER AIRPORT STORAGE AND HYDRANT COMPANY LIMITED"/>
          <xsd:enumeration value="Manglerud Bilistsenter"/>
          <xsd:enumeration value="Manutencao Caboverdeana - Matec"/>
          <xsd:enumeration value="Manwa Kogyo"/>
          <xsd:enumeration value="Manx Petroleum"/>
          <xsd:enumeration value="Mapec Do Brasil Participacoes Ltda."/>
          <xsd:enumeration value="Maple Power Holdings"/>
          <xsd:enumeration value="MAPLE POWER HOLDINGS LLC"/>
          <xsd:enumeration value="Marc Schmitz GmbH Heizung Sanit�r Solartechnik"/>
          <xsd:enumeration value="Mariana Acquisition Corporation"/>
          <xsd:enumeration value="Marienlyst Bilistsenter"/>
          <xsd:enumeration value="Marienlyst Garasjer A/S"/>
          <xsd:enumeration value="MARIENLYST GARASJER AS"/>
          <xsd:enumeration value="Mariero Bilistsenter"/>
          <xsd:enumeration value="Marigest"/>
          <xsd:enumeration value="Mars Oil Pipeline Company"/>
          <xsd:enumeration value="Marsh Conseil"/>
          <xsd:enumeration value="Mastemyr Bilistsenter"/>
          <xsd:enumeration value="Masterange"/>
          <xsd:enumeration value="Maui Development Limited"/>
          <xsd:enumeration value="MBRAND"/>
          <xsd:enumeration value="MDC Technology LTD"/>
          <xsd:enumeration value="Mediacom"/>
          <xsd:enumeration value="Melsomvik Bilistsenter"/>
          <xsd:enumeration value="Melville Properties (Pty) Limited"/>
          <xsd:enumeration value="Menkeruds Motorsenter"/>
          <xsd:enumeration value="MERKUR"/>
          <xsd:enumeration value="Merkur Vaseline Gmbh &amp; Co. Kg"/>
          <xsd:enumeration value="Merkur Vaseline Verwaltungs Gmbh"/>
          <xsd:enumeration value="Mertvyi Kultuk Llc"/>
          <xsd:enumeration value="Metax Olie A/S"/>
          <xsd:enumeration value="Meteor Lead Limited"/>
          <xsd:enumeration value="Mfs Munich Fuelling Services Gbr"/>
          <xsd:enumeration value="Mhg Heger Gesellschaft M.B.H."/>
          <xsd:enumeration value="Mhg Hoeller Eisen Gesellschaft M.B.H."/>
          <xsd:enumeration value="Mhg Wildauer Mineraloelhandelsgessellschaft Mbh"/>
          <xsd:enumeration value="MHGHEGER"/>
          <xsd:enumeration value="Micnan Llc"/>
          <xsd:enumeration value="Middletons Lawyers"/>
          <xsd:enumeration value="Midstream Capital Corp"/>
          <xsd:enumeration value="Mieseki Shoji K.K."/>
          <xsd:enumeration value="Miler"/>
          <xsd:enumeration value="MilerGaz"/>
          <xsd:enumeration value="Min. Oelraff. Oberrh. Verw. Gmbh"/>
          <xsd:enumeration value="Minami Yugyo"/>
          <xsd:enumeration value="Mineraloelraffinerie Oberrhein Gmbh &amp; Co. Kg"/>
          <xsd:enumeration value="Mineraloelverbundleitung Gesellschaft Mit Beschraenkter Haftung Schwedt"/>
          <xsd:enumeration value="Mini Fuels &amp; Oils Limited"/>
          <xsd:enumeration value="Misurol S.A."/>
          <xsd:enumeration value="Mitsubishi"/>
          <xsd:enumeration value="Mitsubishi Chemical Corporation (Mcc)"/>
          <xsd:enumeration value="Mitsui"/>
          <xsd:enumeration value="Miyamoto Sekiyu Kabushiki Kaisha"/>
          <xsd:enumeration value="Mjondalen Bilistsenter"/>
          <xsd:enumeration value="Mjosretail AS"/>
          <xsd:enumeration value="Mk Exploration Corporation"/>
          <xsd:enumeration value="MK Exploration Corporation Limited"/>
          <xsd:enumeration value="Mk Mineralkontor Gmbh"/>
          <xsd:enumeration value="MOEVENPICK RASTSTAETTE GLARNERLAND AG"/>
          <xsd:enumeration value="Moevenpick Raststaette Heidiland Ag"/>
          <xsd:enumeration value="Moholt Bilistsenter"/>
          <xsd:enumeration value="Monash Energy"/>
          <xsd:enumeration value="MONASH ENERGY PTY LTD"/>
          <xsd:enumeration value="Mongstad Refining Da"/>
          <xsd:enumeration value="Montreal"/>
          <xsd:enumeration value="Montreal Pipe Line Limited"/>
          <xsd:enumeration value="Moplefan"/>
          <xsd:enumeration value="Morkved Bilistsenter"/>
          <xsd:enumeration value="Mortensrud Bilistsenter"/>
          <xsd:enumeration value="Motiva"/>
          <xsd:enumeration value="Motiva Company"/>
          <xsd:enumeration value="Motiva Enterprises Inc"/>
          <xsd:enumeration value="Motiva Enterprises LLC"/>
          <xsd:enumeration value="Mourik Services B.V."/>
          <xsd:enumeration value="Movenpick Raststatte Glarnerland Ag"/>
          <xsd:enumeration value="MUA Property Services Ltd"/>
          <xsd:enumeration value="Multi Tank Card B.V."/>
          <xsd:enumeration value="Multibrand S.A."/>
          <xsd:enumeration value="Multiservice"/>
          <xsd:enumeration value="Mun Siong Engineering Pte Ltd"/>
          <xsd:enumeration value="Myrene Bilistsenter"/>
          <xsd:enumeration value="Myrtea A.E."/>
          <xsd:enumeration value="Mytilus Insurance Company Limited"/>
          <xsd:enumeration value="Mytilus Insurance Company Ltd"/>
          <xsd:enumeration value="N.S.P. Olefins N.V."/>
          <xsd:enumeration value="N.V. Koninklijke Nederlandsche Petroleum Maatschappij"/>
          <xsd:enumeration value="N.V. Noordgas"/>
          <xsd:enumeration value="N.V. Rotterdam-Rijn Pijpleiding Maatschappij"/>
          <xsd:enumeration value="Nagano Sekiyu K.K."/>
          <xsd:enumeration value="Nakash Convenience Marts Llc"/>
          <xsd:enumeration value="NAM"/>
          <xsd:enumeration value="Nam Pipeline B.V."/>
          <xsd:enumeration value="Nanjing Shell Petroleum Company Limited"/>
          <xsd:enumeration value="Nanking Limited"/>
          <xsd:enumeration value="Nannestad Bilistsenter"/>
          <xsd:enumeration value="Narvik Bensin"/>
          <xsd:enumeration value="NATIONAL GAS COMPANY &quot;NATGAS&quot;, S.A.E."/>
          <xsd:enumeration value="National Gas Company Natgas, S.A.E."/>
          <xsd:enumeration value="Naturgass Vest As"/>
          <xsd:enumeration value="Nautilus Enterprises S.A."/>
          <xsd:enumeration value="Nautilus Leasing Limited"/>
          <xsd:enumeration value="Navigant"/>
          <xsd:enumeration value="NC Production Operations Company B.V."/>
          <xsd:enumeration value="Nebbenes Bilistsenter Ost"/>
          <xsd:enumeration value="Nebbenes Bilistsenter Vest"/>
          <xsd:enumeration value="Nederlandse Aardolie Maatschappij B.V"/>
          <xsd:enumeration value="Nederlandse Aardolie Maatschappij B.V."/>
          <xsd:enumeration value="Nederlandse Aardolie Maatschappij B.V. Joint Venture"/>
          <xsd:enumeration value="Nederlandse Financierings Maatschappij Voor Ontwikkelingslanden"/>
          <xsd:enumeration value="Nedern Property Investment Company (Pty) Ltd"/>
          <xsd:enumeration value="NedPower Mount Storm LLC"/>
          <xsd:enumeration value="Negoce du Petrole"/>
          <xsd:enumeration value="Negoce Du Petrole Sas"/>
          <xsd:enumeration value="Nemo Gathering Company, Llc"/>
          <xsd:enumeration value="Nesbru Bilistsenter"/>
          <xsd:enumeration value="Nesttun Bilistsenter"/>
          <xsd:enumeration value="Netma Uno S.R.L."/>
          <xsd:enumeration value="Netra Gmbh Norddeutsche Erdgas Transversale &amp; Co. Kg"/>
          <xsd:enumeration value="Netshift Software Ltd"/>
          <xsd:enumeration value="New Market Belgium"/>
          <xsd:enumeration value="New Zealand Oil Services Limited"/>
          <xsd:enumeration value="Newark Data Center"/>
          <xsd:enumeration value="N-Gas Ltd"/>
          <xsd:enumeration value="Nigeria LNG Limited"/>
          <xsd:enumeration value="Niigata Joint Oil Stockpiling Co., Ltd."/>
          <xsd:enumeration value="Niigata Nishiko Kyodo Bosai Co., Ltd."/>
          <xsd:enumeration value="Niigata Shoseki Gas Service Co."/>
          <xsd:enumeration value="Niigata Shoseki Sangyo"/>
          <xsd:enumeration value="Niigata Yoki Kensasho"/>
          <xsd:enumeration value="Nijio Co. Ltd"/>
          <xsd:enumeration value="Nippon Grease Co. Ltd."/>
          <xsd:enumeration value="Nishi Kobe Bosai Center"/>
          <xsd:enumeration value="Nishikawa Koyu K.K."/>
          <xsd:enumeration value="Nitto Sekiyu Hanbai K.K."/>
          <xsd:enumeration value="Noble Assurance Company"/>
          <xsd:enumeration value="NoEntity1"/>
          <xsd:enumeration value="NoEntity2"/>
          <xsd:enumeration value="Nogat B.V."/>
          <xsd:enumeration value="Noor Web S.A."/>
          <xsd:enumeration value="NOORDZEEWIND B.V"/>
          <xsd:enumeration value="NOORDZEEWIND CV"/>
          <xsd:enumeration value="Noordzeewind Investor I B.V"/>
          <xsd:enumeration value="Norbert Dentressangle"/>
          <xsd:enumeration value="Norddeutsche Erdgas-Aufbereitungs Gmbh"/>
          <xsd:enumeration value="Nordisk Energikontroll As"/>
          <xsd:enumeration value="Nordkapp Bilservice"/>
          <xsd:enumeration value="Nord-West Oelleitg Gmbh"/>
          <xsd:enumeration value="NORD-WEST OELLEITUNG GmbH"/>
          <xsd:enumeration value="Norman Properties (Private) Limited"/>
          <xsd:enumeration value="Norske Shell Pipelines A/S"/>
          <xsd:enumeration value="Norske Shell Raffinering As"/>
          <xsd:enumeration value="Norske Shell Shipping As"/>
          <xsd:enumeration value="North Caspian Operating Company B.V."/>
          <xsd:enumeration value="North East Gate, Llc"/>
          <xsd:enumeration value="North West Shelf Australia Lng Pty Ltd"/>
          <xsd:enumeration value="North West Shelf Gas Pty Ltd"/>
          <xsd:enumeration value="North West Shelf Liaison Company Pty Ltd"/>
          <xsd:enumeration value="NORTH WEST SHELF LNG PTY LTD"/>
          <xsd:enumeration value="North West Shelf Shipping Service Co. Pty. Ltd."/>
          <xsd:enumeration value="North West Shelf Shipping Service Company Pty Ltd"/>
          <xsd:enumeration value="NORTHERN IOWA WINDPOWER LLC"/>
          <xsd:enumeration value="Notteroy Bilistsenter"/>
          <xsd:enumeration value="NOVA LUBRICANTS (PRIVATE) LIMITED"/>
          <xsd:enumeration value="NS Stasjonsdrift AS"/>
          <xsd:enumeration value="NS SYSTEMS LIMITED"/>
          <xsd:enumeration value="NWSALNG"/>
          <xsd:enumeration value="NWSG"/>
          <xsd:enumeration value="NWSSSC"/>
          <xsd:enumeration value="Nye Fidjeland Eiendom"/>
          <xsd:enumeration value="Nygard Bilistsenter"/>
          <xsd:enumeration value="Nynas"/>
          <xsd:enumeration value="O &amp; G DEVELOPMENTS LTD S.A."/>
          <xsd:enumeration value="O.Lindeman Oy"/>
          <xsd:enumeration value="OA Marketing AS"/>
          <xsd:enumeration value="OAK POWER B.V."/>
          <xsd:enumeration value="Oak Power Services LLC"/>
          <xsd:enumeration value="Obaiyed Erdoelaufsuchungs- und Gewinnungsgesellschaft m. b.H"/>
          <xsd:enumeration value="Obaiyed Erdolaufsuchungs- Undgewinnungs- G.M.B.H."/>
          <xsd:enumeration value="Obaiyed Petroleum Company"/>
          <xsd:enumeration value="Oberrhein. Mineraloelwerke Gmbh"/>
          <xsd:enumeration value="Odda Bilistsenter"/>
          <xsd:enumeration value="Odyssey Pipeline L.L.C."/>
          <xsd:enumeration value="Ofotens Og Vesteraalens Dampskibsselskab A/S"/>
          <xsd:enumeration value="Ogishima Oil Terminal Co., Ltd."/>
          <xsd:enumeration value="Ogishima Power Company Ltd"/>
          <xsd:enumeration value="Oil &amp; Gas Developments Ltd"/>
          <xsd:enumeration value="Oil Casualty Insurance Ltd."/>
          <xsd:enumeration value="Oil Distribution Services"/>
          <xsd:enumeration value="Oita Kaijirushi"/>
          <xsd:enumeration value="Oita Lpg Joint Stockpiling Co., Ltd."/>
          <xsd:enumeration value="O'KANE OILS LIMITED"/>
          <xsd:enumeration value="Okken GmbH"/>
          <xsd:enumeration value="OKLNG Limited"/>
          <xsd:enumeration value="Oldenburgische Erdoelgesellschaft Mbh"/>
          <xsd:enumeration value="Oleoductos Canarios, S.A."/>
          <xsd:enumeration value="Oliecentrale Nederland (Holding) B.V. (Voorheen Sag-Holding B.V.)"/>
          <xsd:enumeration value="Oliecentrale Nederland B.V."/>
          <xsd:enumeration value="Olympic Pipe Line Company"/>
          <xsd:enumeration value="Oman Bitumen Company"/>
          <xsd:enumeration value="Oman Bitumen Company L.L.C."/>
          <xsd:enumeration value="Oman LNG LLC"/>
          <xsd:enumeration value="OMANTEL"/>
          <xsd:enumeration value="OMV"/>
          <xsd:enumeration value="ONEgas"/>
          <xsd:enumeration value="Ooms-Ittner-Hof GmbH"/>
          <xsd:enumeration value="OOO &quot;Gran-Mir&quot;"/>
          <xsd:enumeration value="OOO &quot;NefteAvtoGaz&quot;"/>
          <xsd:enumeration value="OOO &quot;Shell Neft&quot;"/>
          <xsd:enumeration value="OOO &quot;Transport.Ecologia.Stroitelstvo.Service&quot;"/>
          <xsd:enumeration value="OOO &quot;Tverdorservis&quot;"/>
          <xsd:enumeration value="Open Spirit Inc"/>
          <xsd:enumeration value="Operadora De Estaciones S.A."/>
          <xsd:enumeration value="Operadora De Terminales S.A."/>
          <xsd:enumeration value="Oppdal Bilistsenter"/>
          <xsd:enumeration value="Optibuy Inc."/>
          <xsd:enumeration value="OPUS Miscellaneous"/>
          <xsd:enumeration value="Ordina Infrastructure Solutions BV"/>
          <xsd:enumeration value="Ore Bilistsenter"/>
          <xsd:enumeration value="Orje Bilistsenter"/>
          <xsd:enumeration value="ORMEN LANGE EIENDOM DA"/>
          <xsd:enumeration value="Orsta Bilistsenter"/>
          <xsd:enumeration value="Oryx Caspian Pipeline Llc"/>
          <xsd:enumeration value="ORYX CASPIAN PIPELINE, LLC."/>
          <xsd:enumeration value="Osage Pipe Line Company"/>
          <xsd:enumeration value="Osaka Dia Shoseki K.K."/>
          <xsd:enumeration value="Osaka Shell Pack K.K."/>
          <xsd:enumeration value="Osborne Clarke Solicitors"/>
          <xsd:enumeration value="Oslo Lufthavn Tankanlegg A/S (Olt)"/>
          <xsd:enumeration value="OSLO LUFTHAVN TANKANLEGG AS"/>
          <xsd:enumeration value="Oslo Nord Retail AS"/>
          <xsd:enumeration value="Ostfold Veiservice AS"/>
          <xsd:enumeration value="Ostre Bilistsenter"/>
          <xsd:enumeration value="Ostrea Oil A.E"/>
          <xsd:enumeration value="Otem Nederland B.V. (Voorheen Cusol Holding)"/>
          <xsd:enumeration value="Otto (GmbH &amp; Co KG)"/>
          <xsd:enumeration value="Otto GmbH &amp; Co. KG"/>
          <xsd:enumeration value="Otto Versand GmbH"/>
          <xsd:enumeration value="OutpostUSA"/>
          <xsd:enumeration value="oy Shell ab"/>
          <xsd:enumeration value="Oy Shellgas Ab"/>
          <xsd:enumeration value="Oy Shelltrans Ab"/>
          <xsd:enumeration value="P S Pipeline Sdn Bhd"/>
          <xsd:enumeration value="P S Terminal Sdn Bhd"/>
          <xsd:enumeration value="P.D.C. FUELS LIMITED"/>
          <xsd:enumeration value="P/F Foroya Shell"/>
          <xsd:enumeration value="Pacsud (Sa)"/>
          <xsd:enumeration value="PacWest Energy, LLC."/>
          <xsd:enumeration value="Pak Arab Pipeline Company Limited"/>
          <xsd:enumeration value="Pakistan Refinery Limited"/>
          <xsd:enumeration value="Pakistan Refinery Ltd"/>
          <xsd:enumeration value="Palmer &amp; Harvey"/>
          <xsd:enumeration value="Palmer &amp; Harvey McLane Limited (P&amp;H)"/>
          <xsd:enumeration value="Paloak Limited"/>
          <xsd:enumeration value="Paloma Pipe Line Company"/>
          <xsd:enumeration value="Pamol Plantations Limited"/>
          <xsd:enumeration value="PANDACAN DEPOTS SERVICES, INC."/>
          <xsd:enumeration value="Paradigm"/>
          <xsd:enumeration value="Parardigm Management Ltd part of Riley Consulting"/>
          <xsd:enumeration value="Parque Eolico La Carracha, S.L."/>
          <xsd:enumeration value="Parque Eolico Plana De Jarreta, S.L."/>
          <xsd:enumeration value="Pars And Shell Private Joint Stock Company"/>
          <xsd:enumeration value="Pars Oil Company"/>
          <xsd:enumeration value="Pasco-Kaia"/>
          <xsd:enumeration value="Pasco-Medina"/>
          <xsd:enumeration value="Pattanadhorn Company Limited"/>
          <xsd:enumeration value="PATTANAKIJ CHEMICAL COMPANY LIMITED"/>
          <xsd:enumeration value="Pattanakij Chemical Company Limited (Pcc)"/>
          <xsd:enumeration value="Paulsson Geophysical Services Inc"/>
          <xsd:enumeration value="Pay Less Gas Co. (1993) Ltd"/>
          <xsd:enumeration value="PBS Softwareberatung"/>
          <xsd:enumeration value="Pck Raffinerie Gmbh"/>
          <xsd:enumeration value="Pecten Arabian Company"/>
          <xsd:enumeration value="Pecten Brazil Exploration Company"/>
          <xsd:enumeration value="Pecten Cameroon Company Llc"/>
          <xsd:enumeration value="Pecten Cameroun Company"/>
          <xsd:enumeration value="Pecten Chemicals Inc"/>
          <xsd:enumeration value="Pecten Chemicals Inc."/>
          <xsd:enumeration value="Pecten Congo Ltd"/>
          <xsd:enumeration value="PECTEN DO BRASIL SERVICOS DE PETROLEO LTDA"/>
          <xsd:enumeration value="Pecten Do Brasil Servicos De Petroleo Ltda."/>
          <xsd:enumeration value="Pecten Do Brasil Servicos e Representacoes Ltda"/>
          <xsd:enumeration value="Pecten Export Corporation, Ltd"/>
          <xsd:enumeration value="Pecten International Co"/>
          <xsd:enumeration value="Pecten Middle East Services Company Ltd"/>
          <xsd:enumeration value="Pecten Orient Company"/>
          <xsd:enumeration value="Pecten Orient Company Llc"/>
          <xsd:enumeration value="Pecten Overseas Holdings, Inc."/>
          <xsd:enumeration value="Pecten Overseas Services Company"/>
          <xsd:enumeration value="Pecten Producing Company"/>
          <xsd:enumeration value="Pecten Services Company"/>
          <xsd:enumeration value="Pecten Somalia Company"/>
          <xsd:enumeration value="Pecten Somalia Company Limited"/>
          <xsd:enumeration value="Pecten Trading Company"/>
          <xsd:enumeration value="Pecten Victoria Company"/>
          <xsd:enumeration value="Pecten Yemen Masila Company"/>
          <xsd:enumeration value="Pelican Transmission, Llc"/>
          <xsd:enumeration value="Penagree Limited"/>
          <xsd:enumeration value="Penagree No.2 Limited"/>
          <xsd:enumeration value="Peninsular Aviation Services Company Limited"/>
          <xsd:enumeration value="Peninsular Aviation Services Company Ltd (PASCO)"/>
          <xsd:enumeration value="Pennzoil - Quaker State Mexico Investments SRLCV"/>
          <xsd:enumeration value="PENNZOIL BOLIVIA S. A."/>
          <xsd:enumeration value="PENNZOIL PRODUCTS COMPANY DE MEXICO"/>
          <xsd:enumeration value="Pennzoil Products De Mexico Employee Leasing Company SRLCV"/>
          <xsd:enumeration value="Pennzoil Products International Company"/>
          <xsd:enumeration value="Pennzoil Quaker State Canada Inc."/>
          <xsd:enumeration value="Pennzoil Quaker State India Limited"/>
          <xsd:enumeration value="Pennzoil Quaker State India Ltd"/>
          <xsd:enumeration value="Pennzoil-Quaker State Automotive Products (Shanghai) Co., Ltd"/>
          <xsd:enumeration value="Pennzoil-Quaker State Canada Incorporated"/>
          <xsd:enumeration value="Pennzoil-Quaker State Canadian Holding Ltd."/>
          <xsd:enumeration value="Pennzoil-Quaker State Company"/>
          <xsd:enumeration value="Pennzoil-Quaker State Industries De Mexico, S.A. De C.V."/>
          <xsd:enumeration value="Pennzoil-Quaker State International Corporation"/>
          <xsd:enumeration value="Pennzoil-Quaker State Nominee Company"/>
          <xsd:enumeration value="Pernex B.V."/>
          <xsd:enumeration value="PERNIS REFINING COMPANY B.V."/>
          <xsd:enumeration value="Pertini Vista Sdn. Bhd"/>
          <xsd:enumeration value="Peter Hausmann &amp; Co. Bauunternehmung GmbH"/>
          <xsd:enumeration value="Petralgas Chemicals Nz Limited"/>
          <xsd:enumeration value="Petro Online AS"/>
          <xsd:enumeration value="Petrochemical Corporation Of Singapore (Private) Limited"/>
          <xsd:enumeration value="Petroleo Sabba S A"/>
          <xsd:enumeration value="Petroleo Sabba S.A."/>
          <xsd:enumeration value="Petroleum Corporation Of New Zealand Limited"/>
          <xsd:enumeration value="Petroleum Development Oman Limited Liability Company"/>
          <xsd:enumeration value="Petroleum Development Oman LLC"/>
          <xsd:enumeration value="Petroleum Industries Limited"/>
          <xsd:enumeration value="Petroleum Manufacturing Services Ltd"/>
          <xsd:enumeration value="Petroleum Road Transport Safety Ltd"/>
          <xsd:enumeration value="PETROLON EUROPE LIMITED"/>
          <xsd:enumeration value="PETROLON INTERNATIONAL LIMITED"/>
          <xsd:enumeration value="Petroregional del Lago, S.A."/>
          <xsd:enumeration value="Petrotrin"/>
          <xsd:enumeration value="Pflichtlagergesellschaft Fuer Mineraloele"/>
          <xsd:enumeration value="PHOENIX"/>
          <xsd:enumeration value="PhytoNova B.V. (Tissue Culture)"/>
          <xsd:enumeration value="Pico Limited"/>
          <xsd:enumeration value="Pilipinas Shell Petroleum Corp"/>
          <xsd:enumeration value="Pilipinas Shell Petroleum Corporation"/>
          <xsd:enumeration value="Pioneer Road Services Pty Ltd"/>
          <xsd:enumeration value="Pizo Shell"/>
          <xsd:enumeration value="Pizolub"/>
          <xsd:enumeration value="Plant Electrical Instrumentation Pte Ltd"/>
          <xsd:enumeration value="PLG PFLICHTLAGERGESELLSCHAFT FUER MINERALOELE"/>
          <xsd:enumeration value="Pol Transport Ab"/>
          <xsd:enumeration value="POLDERGEMEINSCHAFT HOHE SCHAAR"/>
          <xsd:enumeration value="Poldergemeinschaft Hohe Schaar Gbr"/>
          <xsd:enumeration value="POLDERGEMEINSCHAFT NEUHOF"/>
          <xsd:enumeration value="Poldergemeinschaft Neuhof Gbr"/>
          <xsd:enumeration value="POLYBIT D.O.O. ZA PROIZVODNJU BITUMENA"/>
          <xsd:enumeration value="Polypetroles &amp; Shell S.A."/>
          <xsd:enumeration value="Polypetroles et Shell SA"/>
          <xsd:enumeration value="Pors Bilistsenter"/>
          <xsd:enumeration value="Porto Petroli Di Genova S.P.A"/>
          <xsd:enumeration value="Poseidon Oil Pipeline Company, L.L.C."/>
          <xsd:enumeration value="Posto Iate Comercioe Servicos Ltd"/>
          <xsd:enumeration value="POWER LIMITED PARTNERSHIP"/>
          <xsd:enumeration value="Power Partnership Limited"/>
          <xsd:enumeration value="PPP"/>
          <xsd:enumeration value="Ppz - Productos Petroliferos, S.A."/>
          <xsd:enumeration value="Preduzece za uvoz-izvoz nafte i hemikalija doo, Beograd"/>
          <xsd:enumeration value="Prefiero, S.A."/>
          <xsd:enumeration value="PRESTOGAS LIMITED"/>
          <xsd:enumeration value="Prices Petroleum Company Ltd"/>
          <xsd:enumeration value="PriceWaterhouseCoopers"/>
          <xsd:enumeration value="Private Oil Holdings Oman (POHOL) Ltd"/>
          <xsd:enumeration value="Private Oil Holdings Oman Limited"/>
          <xsd:enumeration value="Probetume - Betumes Modificados E Emulsoes, S.A."/>
          <xsd:enumeration value="Propiedades Industriales Pisa"/>
          <xsd:enumeration value="Propiesa, S.A."/>
          <xsd:enumeration value="Provista Ventures Sdn Bhd"/>
          <xsd:enumeration value="Proxigaz"/>
          <xsd:enumeration value="Proximity"/>
          <xsd:enumeration value="Proximity Germany GmbH"/>
          <xsd:enumeration value="PSPC"/>
          <xsd:enumeration value="PT Krida PetraGraha"/>
          <xsd:enumeration value="Pt Kridapetra Graha"/>
          <xsd:enumeration value="PT Shell Indonesia"/>
          <xsd:enumeration value="PT SHELL INDONESIA (previously known as PT KRIDAPETRA GRAHA"/>
          <xsd:enumeration value="Pt Wismahuta Jaya"/>
          <xsd:enumeration value="PT. GRESIK DISTRIBUTION TERMINAL"/>
          <xsd:enumeration value="Pt. Shell Solar Indonesia"/>
          <xsd:enumeration value="PTT POLY CANADA, L.P."/>
          <xsd:enumeration value="Pukeko Holdings Limited"/>
          <xsd:enumeration value="Pulles-Ozn Bv"/>
          <xsd:enumeration value="Pyramid Motor Corporation (Pvt) Limited"/>
          <xsd:enumeration value="Pz Shareowner Services, Inc"/>
          <xsd:enumeration value="Q Lube, Inc."/>
          <xsd:enumeration value="Qalhat LNG S.A.O.C"/>
          <xsd:enumeration value="Qatar Liquefied Gas Company Limited (4)"/>
          <xsd:enumeration value="Qatar Petroleum (RLC)"/>
          <xsd:enumeration value="Qatar Shell GTL Limited"/>
          <xsd:enumeration value="Qatar Shell Research &amp; Technology Centre"/>
          <xsd:enumeration value="Qatar Shell Research &amp; Technology Centre QSTP-LLC"/>
          <xsd:enumeration value="Qatar Shell Service Company"/>
          <xsd:enumeration value="Qatar Shell Service Company W.L.L"/>
          <xsd:enumeration value="Qatar Shell Service Company W.L.L."/>
          <xsd:enumeration value="QATAR SHELL UPSTREAM INTERNATIONAL B.V."/>
          <xsd:enumeration value="QATARGAS"/>
          <xsd:enumeration value="Qatargas 3 &amp; 4 JADT"/>
          <xsd:enumeration value="Qatargas Operating Company Limited"/>
          <xsd:enumeration value="QPI And Shell Petrochemicals (Singapore) Pte Ltd"/>
          <xsd:enumeration value="QSB CORPORATION BVBA"/>
          <xsd:enumeration value="QSGTL"/>
          <xsd:enumeration value="Qshk Corporation"/>
          <xsd:enumeration value="Quaker State 1990-1 Drilling Fund, L.P."/>
          <xsd:enumeration value="Quaker State 1992-1 Drilling Fund, L.P."/>
          <xsd:enumeration value="Quaker State 1994-1 Drilling Fund, L.P."/>
          <xsd:enumeration value="Quaker State Investment Corporation"/>
          <xsd:enumeration value="QUANTUM OIL (PTY) LTD"/>
          <xsd:enumeration value="Questair Technologies Inc."/>
          <xsd:enumeration value="R.A.I. S.R.L."/>
          <xsd:enumeration value="R.B. Services Limited"/>
          <xsd:enumeration value="Ra Servicesenter"/>
          <xsd:enumeration value="Rabekken Bensinforum"/>
          <xsd:enumeration value="Raffinaderij Shell Mersin N.V."/>
          <xsd:enumeration value="Raffinaderij Shell Mersin NV"/>
          <xsd:enumeration value="Raffineria Di Roma S.P.A"/>
          <xsd:enumeration value="Raffinerie Du Midi (Sarl)"/>
          <xsd:enumeration value="Raffinerie Heide GmbH"/>
          <xsd:enumeration value="RAG TP"/>
          <xsd:enumeration value="Rainbow Pipeline Company Ltd"/>
          <xsd:enumeration value="RAIN-X EUROPE, NV"/>
          <xsd:enumeration value="RAM S.R.L"/>
          <xsd:enumeration value="Randaberg Bilistsenter"/>
          <xsd:enumeration value="Ras Al Khaimah Fuelling Service Company Limited Liability Company"/>
          <xsd:enumeration value="Rastello S.A."/>
          <xsd:enumeration value="Rastello Sas"/>
          <xsd:enumeration value="Rayong Refinery Company Limit"/>
          <xsd:enumeration value="RBA Handlare"/>
          <xsd:enumeration value="RBA Station"/>
          <xsd:enumeration value="RDK Ventures, LLC"/>
          <xsd:enumeration value="Recognition Express"/>
          <xsd:enumeration value="Refineria Dominicana De Petroleo S.A."/>
          <xsd:enumeration value="Refineria Dominicana de Petroleo SA"/>
          <xsd:enumeration value="Refineria Petrolera Acajutla S.A."/>
          <xsd:enumeration value="Reg Raffinerie-Energie Gesellschaft Ohg"/>
          <xsd:enumeration value="REG RAFFINERIE-ENERGIE GmbH &amp; Co. OHG"/>
          <xsd:enumeration value="Regal Murex, Inc."/>
          <xsd:enumeration value="Rekisei Kagaku K.K."/>
          <xsd:enumeration value="Relais Du St-Bernard Martigny Sa"/>
          <xsd:enumeration value="Repsol YPF"/>
          <xsd:enumeration value="RepsolYPF Shell Upstream Development Company"/>
          <xsd:enumeration value="RES Consulting GmbH"/>
          <xsd:enumeration value="Resco B.V."/>
          <xsd:enumeration value="Resina Chemie B.V."/>
          <xsd:enumeration value="Resolution Performance Products"/>
          <xsd:enumeration value="RESOURCE ENVIRONMENTAL LLC"/>
          <xsd:enumeration value="Restoroute De Bavois Sa"/>
          <xsd:enumeration value="Restoroute De La Gruyere S.A."/>
          <xsd:enumeration value="Retail Austria"/>
          <xsd:enumeration value="Retail Decisions"/>
          <xsd:enumeration value="Retail In-Vest-Fold AS"/>
          <xsd:enumeration value="Retail Karo AS"/>
          <xsd:enumeration value="RETAIL PROPERTIES LIMITED"/>
          <xsd:enumeration value="Retail Sor AS"/>
          <xsd:enumeration value="Revue Generale Des Routes Et Aerodomes"/>
          <xsd:enumeration value="REYNOLDS"/>
          <xsd:enumeration value="RHEINLAND KRAFTSTOFF GmbH"/>
          <xsd:enumeration value="Rheinland Kraftstoffgmbh"/>
          <xsd:enumeration value="Rhein-Main-Rohrleitungstransportgesellschaft Mbh"/>
          <xsd:enumeration value="Rhodes - Alexandrouplis Petroleum Installations A.E."/>
          <xsd:enumeration value="Riis Vekst Partners AS"/>
          <xsd:enumeration value="RISAVIKA GAS CENTRE DA"/>
          <xsd:enumeration value="RISAVIKA NYBYGG AS"/>
          <xsd:enumeration value="Risques Industriels Et Courtage D'Assurances (Snc)"/>
          <xsd:enumeration value="Rk Caspian Shipping Company Llc"/>
          <xsd:enumeration value="RMA"/>
          <xsd:enumeration value="Rmh Kiel Raiffeisen Minoelh. Gmbh"/>
          <xsd:enumeration value="Rmo Site Management Inc."/>
          <xsd:enumeration value="RMS"/>
          <xsd:enumeration value="RNC Engineering Pte Ltd"/>
          <xsd:enumeration value="Roa Bilistsenter"/>
          <xsd:enumeration value="ROAD SAFETY LIMITED"/>
          <xsd:enumeration value="Roanoke Valley, Llc"/>
          <xsd:enumeration value="Rock River I, Llc"/>
          <xsd:enumeration value="Rodogeste - Gestao De Postos Rodoviarios, Lda."/>
          <xsd:enumeration value="Rohoel-Aufsuchung AG"/>
          <xsd:enumeration value="Rohoel-Aufsuchungs Aktiengesellschaft"/>
          <xsd:enumeration value="Rohrwerk"/>
          <xsd:enumeration value="Romerike Stasjonsdrift AS"/>
          <xsd:enumeration value="Rommen Bilistsenter"/>
          <xsd:enumeration value="Romsdal Marketing AS"/>
          <xsd:enumeration value="Rona Bilistsenter"/>
          <xsd:enumeration value="Rorvik Bil &amp; Havneservice"/>
          <xsd:enumeration value="Rosneft-Shell Caspian Ventures Ltd"/>
          <xsd:enumeration value="Rotary IMC Pte Ltd"/>
          <xsd:enumeration value="Rotary Steerable Tools"/>
          <xsd:enumeration value="Rovik Bilistsenter"/>
          <xsd:enumeration value="Royal Dutch Shell"/>
          <xsd:enumeration value="Royal Dutch Shell Plc"/>
          <xsd:enumeration value="Royslimoen Bilistsenter"/>
          <xsd:enumeration value="R'S House"/>
          <xsd:enumeration value="Rub' Al-Khali Gas Development B.V."/>
          <xsd:enumeration value="Runes Bensin AS"/>
          <xsd:enumeration value="RV-7 Bilistsenter"/>
          <xsd:enumeration value="Rygge Bilistsenter"/>
          <xsd:enumeration value="S T Exchange Inc."/>
          <xsd:enumeration value="S T Exchange, Inc."/>
          <xsd:enumeration value="S&amp;H Afn. Company"/>
          <xsd:enumeration value="S&amp;S Marine Service Co. Ltd."/>
          <xsd:enumeration value="S.I. Mygiakis Sa"/>
          <xsd:enumeration value="Saaga - Sociedade Acoreana De Armazenagem De Gas, S.A."/>
          <xsd:enumeration value="Saba - Sociedade Abastecedora De Aeronaves, Lda"/>
          <xsd:enumeration value="Sabah Shell Petroleum Company Limited"/>
          <xsd:enumeration value="Sabah Shell Petroleum Company Ltd"/>
          <xsd:enumeration value="Sabina Petrochemicals Llc"/>
          <xsd:enumeration value="Sable Offshore Energy Inc."/>
          <xsd:enumeration value="SABO-armaturen service GmbH"/>
          <xsd:enumeration value="Safco Ae"/>
          <xsd:enumeration value="SAG Controlec"/>
          <xsd:enumeration value="SAG GmbH"/>
          <xsd:enumeration value="Sagess Sa Gestion De Stocks De Securite"/>
          <xsd:enumeration value="Sahapanichkijphun Co Ltd"/>
          <xsd:enumeration value="Sahapanichkijphun Company Limited"/>
          <xsd:enumeration value="Sak Chaisidhi Company Limited (Scl)"/>
          <xsd:enumeration value="Sakae Kigyo K.K."/>
          <xsd:enumeration value="Sakhalin Energy Investment Company Ltd"/>
          <xsd:enumeration value="Sakhalin Energy Investment Company Ltd."/>
          <xsd:enumeration value="Sakhalin LNG Services Company Ltd."/>
          <xsd:enumeration value="SAL"/>
          <xsd:enumeration value="Salmon Pipelines Limited"/>
          <xsd:enumeration value="Salmon Resources Limited"/>
          <xsd:enumeration value="Salym Petroleum Development N.V."/>
          <xsd:enumeration value="Salym Petroleum Services B.V."/>
          <xsd:enumeration value="Salzburg Fuelling GmbH"/>
          <xsd:enumeration value="SAMCO"/>
          <xsd:enumeration value="SAN PABLO BAY PIPELINE COMPANY LLC"/>
          <xsd:enumeration value="Sande Auto Senter"/>
          <xsd:enumeration value="Sandnessjoen Bilistsenter"/>
          <xsd:enumeration value="Sandvika Bilistsenter"/>
          <xsd:enumeration value="Sanmic"/>
          <xsd:enumeration value="SANMIC SARL"/>
          <xsd:enumeration value="Sannes AB"/>
          <xsd:enumeration value="Sanwa Sekiyu K.K."/>
          <xsd:enumeration value="SAP AG"/>
          <xsd:enumeration value="SAPEIC"/>
          <xsd:enumeration value="SAPPRO SA (soci"/>
          <xsd:enumeration value="Sappro Sa (Soci�t� Du Pipeline � Produits P�troliers Sur Territoire Genevois)"/>
          <xsd:enumeration value="Sara Sa De La Raffinerie Des Antilles"/>
          <xsd:enumeration value="Saraco Sa, Geneva"/>
          <xsd:enumeration value="SARAWAK"/>
          <xsd:enumeration value="Sarawak Shell Berhad"/>
          <xsd:enumeration value="Sarawak Shell Bhd"/>
          <xsd:enumeration value="SARL FABIEN"/>
          <xsd:enumeration value="Sascca S.A."/>
          <xsd:enumeration value="Sasf Pty Ltd"/>
          <xsd:enumeration value="SASREF"/>
          <xsd:enumeration value="Saudi Arabian Markets &amp; Shell Lubricants Co."/>
          <xsd:enumeration value="Saudi Arabian Markets And Shell Lubricants Company Ltd"/>
          <xsd:enumeration value="Saudi Aramco Shell Refinery Company"/>
          <xsd:enumeration value="Saudi Petrochemical Company"/>
          <xsd:enumeration value="Savannah Company Ltd"/>
          <xsd:enumeration value="Saxon Oil (Miller) Ltd"/>
          <xsd:enumeration value="SAXON OIL LIMITED"/>
          <xsd:enumeration value="Saxon Oil Ltd"/>
          <xsd:enumeration value="SAXON OIL MILLER LIMITED"/>
          <xsd:enumeration value="SBRASEP"/>
          <xsd:enumeration value="SBRASOP"/>
          <xsd:enumeration value="SC BRAENDSELSOLIE A/S"/>
          <xsd:enumeration value="SCAN"/>
          <xsd:enumeration value="Scanbilt"/>
          <xsd:enumeration value="SCAPSA"/>
          <xsd:enumeration value="SCC"/>
          <xsd:enumeration value="Sccp Land, Inc."/>
          <xsd:enumeration value="SCHINA"/>
          <xsd:enumeration value="Schlumberger"/>
          <xsd:enumeration value="Scl Pipeline Inc."/>
          <xsd:enumeration value="Scogi Louisiana Holdings Llc"/>
          <xsd:enumeration value="SCOGI, G.P."/>
          <xsd:enumeration value="Scogi, L.P."/>
          <xsd:enumeration value="Scotford Chemicals Inc."/>
          <xsd:enumeration value="Scotford Chemicals Limited"/>
          <xsd:enumeration value="Scotford Hmu Leasing Inc."/>
          <xsd:enumeration value="Sdh Beteiligungsges. Mbh"/>
          <xsd:enumeration value="Sdh Shell Deutschl.Holding"/>
          <xsd:enumeration value="SDIUS"/>
          <xsd:enumeration value="SDO"/>
          <xsd:enumeration value="SDO  (Shell)"/>
          <xsd:enumeration value="SDSI"/>
          <xsd:enumeration value="Seapos Ltda"/>
          <xsd:enumeration value="Secure Fuel Network, Llc"/>
          <xsd:enumeration value="SEE"/>
          <xsd:enumeration value="Seech Ag"/>
          <xsd:enumeration value="SEFCU"/>
          <xsd:enumeration value="Seibu Engineering Co.Ltd."/>
          <xsd:enumeration value="Seibu Kaiun K.K."/>
          <xsd:enumeration value="Seibu Oil Co., Ltd"/>
          <xsd:enumeration value="Seibu Oil Co.,Ltd"/>
          <xsd:enumeration value="SEIC"/>
          <xsd:enumeration value="Seijo Bussan"/>
          <xsd:enumeration value="Selap Limited"/>
          <xsd:enumeration value="Select S.R.L."/>
          <xsd:enumeration value="Semicrof Sem Centre Routier Du Freney"/>
          <xsd:enumeration value="Sensornet Limited"/>
          <xsd:enumeration value="Sentrum Auto"/>
          <xsd:enumeration value="SENV"/>
          <xsd:enumeration value="Sep Congo Sarl"/>
          <xsd:enumeration value="SEPCO"/>
          <xsd:enumeration value="SEPL"/>
          <xsd:enumeration value="Seram Spa"/>
          <xsd:enumeration value="Seraya Chemicals Singapore (Private) Ltd."/>
          <xsd:enumeration value="Seraya Chemicals Singapore (Pte) Ltd"/>
          <xsd:enumeration value="Service Area Investments (Pty) Ltd"/>
          <xsd:enumeration value="Service Aviation Paris (G.I.E.)"/>
          <xsd:enumeration value="Servicentro Automotriz Incorporated"/>
          <xsd:enumeration value="Services Integration Group"/>
          <xsd:enumeration value="SERVICIOS INTEGRALES, S.A."/>
          <xsd:enumeration value="SERVISAIR &amp; SHELL FUEL SERVICES LLC"/>
          <xsd:enumeration value="SESSA"/>
          <xsd:enumeration value="SevenBest AS"/>
          <xsd:enumeration value="SFJ Inc."/>
          <xsd:enumeration value="Sfs Stuttgart Fuelling Services Gbr"/>
          <xsd:enumeration value="SGAR"/>
          <xsd:enumeration value="SGB Cleton"/>
          <xsd:enumeration value="SGLPGUS"/>
          <xsd:enumeration value="SGPI"/>
          <xsd:enumeration value="Shanghai Pioneer Road Services Company Limited"/>
          <xsd:enumeration value="Shared Services Asia Bv"/>
          <xsd:enumeration value="Sharjah Fuelling Services Company Ltd."/>
          <xsd:enumeration value="Shearwater Project Engineering &amp; Fabrication"/>
          <xsd:enumeration value="SHELHK"/>
          <xsd:enumeration value="Shell - Distribution Et Raffinage (Sas)"/>
          <xsd:enumeration value="Shell - Statoil Refuelling (Billund) I/S"/>
          <xsd:enumeration value="Shell  Tianjin Petroleum Company Limited"/>
          <xsd:enumeration value="Shell &amp; Bp (Malindi) Kenya Ltd."/>
          <xsd:enumeration value="Shell &amp; DEA Oil GmbH"/>
          <xsd:enumeration value="SHELL &amp; MOH AVIATION FULES A.E."/>
          <xsd:enumeration value="SHELL &amp; TEPCO (PTY) LTD FORMERLY VECTO TRADE 285 (PTY) LTD"/>
          <xsd:enumeration value="Shell &amp; Turcas Petrol A.S."/>
          <xsd:enumeration value="Shell (China) Limited"/>
          <xsd:enumeration value="Shell (China) Ltd"/>
          <xsd:enumeration value="Shell (China) Ltd."/>
          <xsd:enumeration value="Shell (Malindi) Eritrea Company"/>
          <xsd:enumeration value="Shell (Petroleum Mining) Co. Ltd (NZ)"/>
          <xsd:enumeration value="Shell (Petroleum Mining) Company Limited"/>
          <xsd:enumeration value="Shell (Philippines) Holdings Llc"/>
          <xsd:enumeration value="SHELL (SUDAN) PETROLEUM DEVELOPMENT COMPANY LIMITED"/>
          <xsd:enumeration value="Shell (Switzerland)"/>
          <xsd:enumeration value="Shell (Switzerland)- Raffinerie de Cressier"/>
          <xsd:enumeration value="Shell (Tianjin) Oil And Petrochemical Company Limited"/>
          <xsd:enumeration value="Shell (Us) Gas &amp; Power Llc"/>
          <xsd:enumeration value="Shell (US) Gas &amp; Power M&amp;T Holdings, Inc."/>
          <xsd:enumeration value="Shell (Zhuhai) Lubricants Company Limited"/>
          <xsd:enumeration value="Shell Abastecimentos E Servicos A Aviacao, S.A."/>
          <xsd:enumeration value="Shell Abu Dhabi B.V."/>
          <xsd:enumeration value="Shell Abu Dhabi BV"/>
          <xsd:enumeration value="Shell Additives Holdings (I) Bv"/>
          <xsd:enumeration value="Shell Additives Holdings (Ii) Bv"/>
          <xsd:enumeration value="Shell Additives International Limited"/>
          <xsd:enumeration value="Shell Additives Uk Limited"/>
          <xsd:enumeration value="Shell Adria d.o.o."/>
          <xsd:enumeration value="Shell Adria Trgovsko Podjetje, D.O.O. Or Shell Adria, Trading Company Ltd"/>
          <xsd:enumeration value="Shell Africa Holdings Ltd."/>
          <xsd:enumeration value="SHELL AGRICULTURAL CHEMICAL COMPANY"/>
          <xsd:enumeration value="Shell Agriculture Chemical Company"/>
          <xsd:enumeration value="Shell Aircraft International"/>
          <xsd:enumeration value="Shell Aircraft Limited"/>
          <xsd:enumeration value="Shell Aircraft Ltd"/>
          <xsd:enumeration value="Shell Algeria Reggane GmbH"/>
          <xsd:enumeration value="Shell Algeria Zerafa Gmbh"/>
          <xsd:enumeration value="SHELL AMERICAS FUNDING (CANADA) LIMITED"/>
          <xsd:enumeration value="Shell Americas Funding (Canada) Ulc"/>
          <xsd:enumeration value="Shell Americas Funding Inc"/>
          <xsd:enumeration value="SHELL AND BP RED SEA TRADING LIMITED"/>
          <xsd:enumeration value="SHELL AND BP SCOTLAND LIMITED"/>
          <xsd:enumeration value="SHELL AND BP SERVICES LIMITED"/>
          <xsd:enumeration value="Shell And Bp South African Petroleum Refineries (Pty) Limited"/>
          <xsd:enumeration value="Shell and BP South African Petroleum Refineries (Pty) Ltd"/>
          <xsd:enumeration value="SHELL AND BP SOUTH AFRICAN REFINERIES (PTY) LIMITED"/>
          <xsd:enumeration value="Shell Angola Exploration BV"/>
          <xsd:enumeration value="Shell Antilles and Guianas Ltd"/>
          <xsd:enumeration value="Shell Arabia Car Service Limited"/>
          <xsd:enumeration value="Shell Aseol AG"/>
          <xsd:enumeration value="SHELL ASPHALT (SHANGHAI MINHANG) CO.  LTD."/>
          <xsd:enumeration value="Shell Asphalt (Shanghai) Co., Ltd."/>
          <xsd:enumeration value="Shell Asset Management Company B.V."/>
          <xsd:enumeration value="Shell Asset Management Company BV"/>
          <xsd:enumeration value="Shell Australia Limited"/>
          <xsd:enumeration value="Shell Australia Natural Gas Shipping Limited"/>
          <xsd:enumeration value="Shell Australia Natural Gas Shipping Ltd"/>
          <xsd:enumeration value="Shell Austria Gesellschaft m.b.H."/>
          <xsd:enumeration value="Shell Austria Gmbh"/>
          <xsd:enumeration value="Shell Austria Pensionskasse Aktiengesellschaft"/>
          <xsd:enumeration value="Shell Austria Tankstellen Gmbh"/>
          <xsd:enumeration value="Shell Autoserv (Thailand) Company Limted"/>
          <xsd:enumeration value="Shell Autoserv Central Pty Ltd"/>
          <xsd:enumeration value="Shell Autoserv Centros, S.A. De C.V."/>
          <xsd:enumeration value="Shell Autoserv Mexico, S.A. De C.V."/>
          <xsd:enumeration value="Shell Autoserv North Pty Ltd"/>
          <xsd:enumeration value="Shell Autoserv Services Pty Ltd"/>
          <xsd:enumeration value="Shell Autoserv Servicios, S.A. De C.V."/>
          <xsd:enumeration value="Shell Autoserv South Africa (Pty) Ltd"/>
          <xsd:enumeration value="Shell Autoserv South Pty Ltd"/>
          <xsd:enumeration value="Shell Autoserv Talleres, S.A. De C.V."/>
          <xsd:enumeration value="Shell Autoserv West Pty Ltd"/>
          <xsd:enumeration value="Shell Autoserve Polska Sp. Z O.O."/>
          <xsd:enumeration value="Shell Aviation"/>
          <xsd:enumeration value="SHELL AVIATION FINLAND OY"/>
          <xsd:enumeration value="SHELL AVIATION IRELAND LIMITED"/>
          <xsd:enumeration value="Shell Aviation Ireland Ltd"/>
          <xsd:enumeration value="Shell Aviation Limited"/>
          <xsd:enumeration value="Shell Aviation Ltd"/>
          <xsd:enumeration value="Shell Aviation Services Limited"/>
          <xsd:enumeration value="Shell Azerbaijan Exploration &amp; Production"/>
          <xsd:enumeration value="Shell Azerbaijan Exploration And Production B.V."/>
          <xsd:enumeration value="Shell Azs"/>
          <xsd:enumeration value="Shell AZS LLC"/>
          <xsd:enumeration value="Shell Bahamas Limited"/>
          <xsd:enumeration value="Shell Baja Holdings B.V."/>
          <xsd:enumeration value="Shell Bangladesh Exploration And Development B.V."/>
          <xsd:enumeration value="Shell Bangladesh Marketing Ltd"/>
          <xsd:enumeration value="Shell Bangladesh Marketing Ltd."/>
          <xsd:enumeration value="Shell Belize Limited"/>
          <xsd:enumeration value="Shell Belvedere Limited"/>
          <xsd:enumeration value="Shell Benin S.A."/>
          <xsd:enumeration value="Shell Bermuda (Overseas) Limited"/>
          <xsd:enumeration value="Shell Bermuda (Overseas) Ltd"/>
          <xsd:enumeration value="SHELL BIOCON LLC"/>
          <xsd:enumeration value="Shell Biomasse Energie Gmbh"/>
          <xsd:enumeration value="Shell Bissau Lda"/>
          <xsd:enumeration value="Shell Bitumen"/>
          <xsd:enumeration value="SHELL BITUMEN (FOSHAN) HOLDING LIMITED"/>
          <xsd:enumeration value="SHELL BITUMEN (LUZHOU) HOLDING LIMITED"/>
          <xsd:enumeration value="SHELL BITUMEN (TIANJIN) HOLDING LIMITED"/>
          <xsd:enumeration value="SHELL BITUMEN (XI'AN) HOLDING LIMITED"/>
          <xsd:enumeration value="SHELL BITUMEN CHINA HOLDINGS LIMITED"/>
          <xsd:enumeration value="SHELL BITUMEN EAST AFRICA LIMITED"/>
          <xsd:enumeration value="Shell Bitumen India Private Limited"/>
          <xsd:enumeration value="Shell Bitumen India Pvt Ltf"/>
          <xsd:enumeration value="Shell Bitumen India Pvt. Limited"/>
          <xsd:enumeration value="Shell Bitumen Ireland Limited"/>
          <xsd:enumeration value="SHELL BITUMEN(EZHOU) HOLDING LLC"/>
          <xsd:enumeration value="Shell Bitumes, S.A."/>
          <xsd:enumeration value="Shell Bitumi S.R.L."/>
          <xsd:enumeration value="Shell Bolivia S.A."/>
          <xsd:enumeration value="Shell Bolivia SA"/>
          <xsd:enumeration value="Shell Brands International Ag"/>
          <xsd:enumeration value="Shell Brasil Ep"/>
          <xsd:enumeration value="Shell Brasil Exploration and Production"/>
          <xsd:enumeration value="Shell Brasil Ltda"/>
          <xsd:enumeration value="Shell Brasil Petroleo Ltda"/>
          <xsd:enumeration value="Shell Brazil Fza-1 Exploreco B.V."/>
          <xsd:enumeration value="Shell Brazil Holding B.V."/>
          <xsd:enumeration value="SHELL BRAZIL HOLDING GMBH"/>
          <xsd:enumeration value="SHELL BROADWATER HOLDINGS LLC"/>
          <xsd:enumeration value="Shell Bulgaria Aktionerno Dru"/>
          <xsd:enumeration value="Shell Bulgaria EAD"/>
          <xsd:enumeration value="Shell Bulgaria Ednolichno Aktionerno Druzhestvo"/>
          <xsd:enumeration value="Shell Business Development Central Asia B.V."/>
          <xsd:enumeration value="SHELL BUSINESS DEVELOPMENT MIDDLE EAST LIMITED"/>
          <xsd:enumeration value="Shell Business Development Saudi Arabia B.V."/>
          <xsd:enumeration value="SHELL BUSINESS SERVICE CENTRE  SDN. BHD."/>
          <xsd:enumeration value="Shell Business Service Centre Krakow"/>
          <xsd:enumeration value="Shell Business Service Centre Sdn Bhd"/>
          <xsd:enumeration value="SHELL BUSINESS SERVICE CENTRE SDN. BHD."/>
          <xsd:enumeration value="Shell Cabo Verde S.A.R.L."/>
          <xsd:enumeration value="Shell Cabo Verde SARL"/>
          <xsd:enumeration value="Shell California Pipeline Company Llc"/>
          <xsd:enumeration value="Shell Cambodia"/>
          <xsd:enumeration value="Shell Canada Energy"/>
          <xsd:enumeration value="SHELL CANADA EXPLORATION"/>
          <xsd:enumeration value="Shell Canada Limited"/>
          <xsd:enumeration value="SHELL CANADA LIMITED/SHELL CANADA LIMITEE"/>
          <xsd:enumeration value="Shell Canada Ltd"/>
          <xsd:enumeration value="Shell Canada Ltd."/>
          <xsd:enumeration value="Shell Canada Op Inc."/>
          <xsd:enumeration value="Shell Canada Options Corporation"/>
          <xsd:enumeration value="SHELL CANADA PRODUCTS"/>
          <xsd:enumeration value="Shell Canada Products Limited"/>
          <xsd:enumeration value="SHELL CANADA RESOURCES"/>
          <xsd:enumeration value="Shell Canada Services Limited"/>
          <xsd:enumeration value="Shell Canada Upstream"/>
          <xsd:enumeration value="Shell Canadian Tankers Limited"/>
          <xsd:enumeration value="Shell Capital"/>
          <xsd:enumeration value="Shell Capital Cards Limited"/>
          <xsd:enumeration value="Shell Capital Inc."/>
          <xsd:enumeration value="Shell Capital Limited"/>
          <xsd:enumeration value="Shell Capital Services Ltd"/>
          <xsd:enumeration value="Shell Car Care International Limited"/>
          <xsd:enumeration value="Shell Cards Ukraine LLC"/>
          <xsd:enumeration value="Shell Caribbean &amp; Central America"/>
          <xsd:enumeration value="Shell Caribbean &amp; Central America Ltd"/>
          <xsd:enumeration value="SHELL CARIBBEAN &amp; CENTRAL AMERICA LTD - DOM REP BRANCH"/>
          <xsd:enumeration value="SHELL CARIBBEAN AND CENTRAL AMERICA LTD-GUATEMALA BRANCH"/>
          <xsd:enumeration value="Shell Caribbean Investments Limited"/>
          <xsd:enumeration value="Shell Caribbean Services Limited"/>
          <xsd:enumeration value="Shell Caspian B.V."/>
          <xsd:enumeration value="SHELL CASPIAN PIPELINE HOLDINGS B.V."/>
          <xsd:enumeration value="Shell Catalysts Ventures Inc."/>
          <xsd:enumeration value="Shell Central Europe Services Company Limited"/>
          <xsd:enumeration value="Shell Central Europe Services Company Ltd"/>
          <xsd:enumeration value="Shell Chemical Capital Company"/>
          <xsd:enumeration value="Shell Chemical Company"/>
          <xsd:enumeration value="SHELL CHEMICAL COMPANY OF EASTERN AFRICA LIMITED"/>
          <xsd:enumeration value="Shell Chemical Distributing Company Limited"/>
          <xsd:enumeration value="Shell Chemical Distributing Company Ltd"/>
          <xsd:enumeration value="Shell Chemical Lp"/>
          <xsd:enumeration value="Shell Chemical Philippines Incorporated"/>
          <xsd:enumeration value="Shell Chemical Risk Management"/>
          <xsd:enumeration value="Shell Chemical Yabucoa Inc."/>
          <xsd:enumeration value="Shell Chemicals"/>
          <xsd:enumeration value="SHELL CHEMICALS (HELLAS) LIMITED"/>
          <xsd:enumeration value="Shell Chemicals (Hellas), Limited"/>
          <xsd:enumeration value="Shell Chemicals Americas Inc"/>
          <xsd:enumeration value="Shell Chemicals Arabia Llc"/>
          <xsd:enumeration value="Shell Chemicals Belgium S.A."/>
          <xsd:enumeration value="Shell Chemicals Canada Ltd"/>
          <xsd:enumeration value="Shell Chemicals Canada Ltd."/>
          <xsd:enumeration value="Shell Chemicals Danmark A/S"/>
          <xsd:enumeration value="Shell Chemicals East Africa Limited"/>
          <xsd:enumeration value="Shell Chemicals Europe B.V."/>
          <xsd:enumeration value="Shell Chemicals Europe Limited"/>
          <xsd:enumeration value="Shell Chemicals Iberica S.A."/>
          <xsd:enumeration value="Shell Chemicals Ireland Limited"/>
          <xsd:enumeration value="Shell Chemicals Ireland Ltd"/>
          <xsd:enumeration value="Shell Chemicals Jamaica Limited"/>
          <xsd:enumeration value="Shell Chemicals Japan Ltd."/>
          <xsd:enumeration value="Shell Chemicals Limited"/>
          <xsd:enumeration value="Shell Chemicals Ltd"/>
          <xsd:enumeration value="SHELL CHEMICALS NORTH EAST EUROPE SP Z O.O."/>
          <xsd:enumeration value="Shell Chemicals North East Europe Sp zoo"/>
          <xsd:enumeration value="Shell Chemicals North East Europe Spz O.O."/>
          <xsd:enumeration value="Shell Chemicals Philippines, Inc."/>
          <xsd:enumeration value="SHELL CHEMICALS SERAYA PTE LTD"/>
          <xsd:enumeration value="SHELL CHEMICALS SERAYA PTE. LTD."/>
          <xsd:enumeration value="Shell Chemicals Services Asia B.V."/>
          <xsd:enumeration value="Shell Chemicals Support Services Asia Limited"/>
          <xsd:enumeration value="SHELL CHEMICALS U.K. LIMITED"/>
          <xsd:enumeration value="Shell Chemicals U.K.Limited"/>
          <xsd:enumeration value="SHELL CHEMICALS UGANDA LIMITED"/>
          <xsd:enumeration value="Shell Chemicals UK Ltd"/>
          <xsd:enumeration value="Shell Chemicals Ventures B.V."/>
          <xsd:enumeration value="Shell Chemicals Yabucoa Inc."/>
          <xsd:enumeration value="Shell Chemie Beteiligungsgesellschaft Mbh"/>
          <xsd:enumeration value="Shell Chile SA"/>
          <xsd:enumeration value="Shell Chile Sociedad Anonima Comercial E Industrial"/>
          <xsd:enumeration value="Shell China B.V."/>
          <xsd:enumeration value="Shell China Exploration and Production Co. Ltd."/>
          <xsd:enumeration value="Shell China Exploration And Production Company Limited"/>
          <xsd:enumeration value="SHELL CHINA HOLDING GMBH"/>
          <xsd:enumeration value="Shell China Holdings B.V."/>
          <xsd:enumeration value="SHELL CHINA HOLDINGS LIMITED"/>
          <xsd:enumeration value="Shell China Holdings Ltd"/>
          <xsd:enumeration value="SHELL CHINA JILIN ENERGY HOLDING COMPANY LTD"/>
          <xsd:enumeration value="SHELL CHINA LIMITED"/>
          <xsd:enumeration value="Shell China Ltd"/>
          <xsd:enumeration value="Shell China Ltd."/>
          <xsd:enumeration value="Shell China Petroleum Development B.V."/>
          <xsd:enumeration value="Shell Cia Argentina de Petroleo SA"/>
          <xsd:enumeration value="Shell Clair UK Limited"/>
          <xsd:enumeration value="Shell Club Corringham Limited"/>
          <xsd:enumeration value="Shell Co (Pacific Islands) Ltd"/>
          <xsd:enumeration value="Shell Co Pacific Islands Ltd"/>
          <xsd:enumeration value="Shell Co. of Gibraltar Limited"/>
          <xsd:enumeration value="Shell CO2 Company Ltd."/>
          <xsd:enumeration value="Shell CO2 Storage BV"/>
          <xsd:enumeration value="Shell Coal (South America) Ltd"/>
          <xsd:enumeration value="Shell Coal Marketing Limited"/>
          <xsd:enumeration value="Shell Coal Pty"/>
          <xsd:enumeration value="Shell Colombia S.A."/>
          <xsd:enumeration value="Shell Colombia SA"/>
          <xsd:enumeration value="Shell Communications Inc."/>
          <xsd:enumeration value="Shell Community Financing Company Of California"/>
          <xsd:enumeration value="Shell Compania Argentina De Petroleo S.A."/>
          <xsd:enumeration value="SHELL COMPANIA DE PETROLEO DEL ECUADOR S.A."/>
          <xsd:enumeration value="Shell Companies in Indonesia"/>
          <xsd:enumeration value="Shell Companies in Saudi Arabia"/>
          <xsd:enumeration value="Shell Company (Hellas), Limited"/>
          <xsd:enumeration value="Shell Company (Pacific Islands) Limited"/>
          <xsd:enumeration value="SHELL COMPANY DOMINICANA, S.A. (Named before PROPIESA, S.A.)"/>
          <xsd:enumeration value="Shell Company Of Cambodia Limited S.A."/>
          <xsd:enumeration value="Shell Company Of Gibraltar Limited"/>
          <xsd:enumeration value="Shell Company of Sri Lanka Ltd"/>
          <xsd:enumeration value="Shell Compressed Natural Gas Egypt S.A.E."/>
          <xsd:enumeration value="SHELL CONCORDIA LIMITED"/>
          <xsd:enumeration value="Shell Concordia Ltd"/>
          <xsd:enumeration value="Shell Congo B.V."/>
          <xsd:enumeration value="Shell Congo Mer Profonde BV"/>
          <xsd:enumeration value="Shell Consolidated Energy Resources, Inc."/>
          <xsd:enumeration value="Shell Consumer Deutschland Gmbh"/>
          <xsd:enumeration value="Shell Consumer Svs"/>
          <xsd:enumeration value="Shell Coordination Centre"/>
          <xsd:enumeration value="Shell Coordination Centre Sa"/>
          <xsd:enumeration value="Shell Coral Resources Company Llc"/>
          <xsd:enumeration value="Shell Coral Resources Holdings Inc"/>
          <xsd:enumeration value="Shell Coral Resources Holdings Inc."/>
          <xsd:enumeration value="SHELL CORPORATE DIRECTOR LIMITED"/>
          <xsd:enumeration value="SHELL CORPORATE SECRETARY LIMITED"/>
          <xsd:enumeration value="Shell Costa Rica S.A."/>
          <xsd:enumeration value="Shell Costa Rica SA"/>
          <xsd:enumeration value="Shell Cote d'Ivoire"/>
          <xsd:enumeration value="Shell Cuiaba Holdings Limited"/>
          <xsd:enumeration value="Shell Custodian Pty Ltd"/>
          <xsd:enumeration value="Shell Czech Republic a.s."/>
          <xsd:enumeration value="Shell Czech Republic Akciova Spolecnost"/>
          <xsd:enumeration value="Shell Czech Republic as"/>
          <xsd:enumeration value="Shell Deepwater Borneo"/>
          <xsd:enumeration value="Shell Deepwater Borneo Limited"/>
          <xsd:enumeration value="Shell Deepwater Development As"/>
          <xsd:enumeration value="Shell Deepwater Exploration Morocco Gmbh"/>
          <xsd:enumeration value="Shell Deepwater Royalties Inc."/>
          <xsd:enumeration value="Shell Deepwater Tanzania B.V."/>
          <xsd:enumeration value="SHELL DEER PARK REFINERY"/>
          <xsd:enumeration value="Shell Deer Park Refining"/>
          <xsd:enumeration value="Shell Deer Park Refining Company"/>
          <xsd:enumeration value="Shell Detaljist"/>
          <xsd:enumeration value="Shell Detaljist Ab"/>
          <xsd:enumeration value="Shell Deutschland Oil GmbH"/>
          <xsd:enumeration value="Shell Deutschland Schmierstoff GmbH"/>
          <xsd:enumeration value="Shell Development &amp; Offshore Pakistan B.V."/>
          <xsd:enumeration value="Shell Development (Australia) Proprietary Limited"/>
          <xsd:enumeration value="Shell Development (Australia) Pty Ltd"/>
          <xsd:enumeration value="Shell Development (Psc 7) Proprietary Ltd"/>
          <xsd:enumeration value="Shell Development (Psc19) Pty Ltd"/>
          <xsd:enumeration value="Shell Development (Psc20) Pty Ltd"/>
          <xsd:enumeration value="Shell Development (Psc3) Proprietary Limited"/>
          <xsd:enumeration value="Shell Development (Psc9) Pty Ltd"/>
          <xsd:enumeration value="Shell Development And Offshore Pakistan B.V."/>
          <xsd:enumeration value="Shell Development Angola B.V."/>
          <xsd:enumeration value="Shell Development Australia"/>
          <xsd:enumeration value="Shell Development Iran B.V."/>
          <xsd:enumeration value="SHELL DEVELOPMENT KASHAGAN B.V."/>
          <xsd:enumeration value="Shell Development Oman LLC"/>
          <xsd:enumeration value="Shell Development Sakhalin B.V."/>
          <xsd:enumeration value="Shell Development Venezuela Limited"/>
          <xsd:enumeration value="Shell Developments (China) Limited"/>
          <xsd:enumeration value="Shell Developments (Hk) Limited"/>
          <xsd:enumeration value="Shell Developments (HK) Ltd"/>
          <xsd:enumeration value="Shell Developments Zimbabwe (Pte) Ltd"/>
          <xsd:enumeration value="Shell Developments Zimbabwe (Pvt) Limited"/>
          <xsd:enumeration value="Shell Diagnostics Et Applications Sas"/>
          <xsd:enumeration value="SHELL DIRECT (NORTH WEST) LIMITED"/>
          <xsd:enumeration value="SHELL DIRECT (NORTHERN) LIMITED"/>
          <xsd:enumeration value="Shell Direct (Sas)"/>
          <xsd:enumeration value="SHELL DIRECT (U.K.) LIMITED"/>
          <xsd:enumeration value="Shell Direct (UK) Ltd"/>
          <xsd:enumeration value="Shell Direct Australia"/>
          <xsd:enumeration value="Shell Direct GmbH"/>
          <xsd:enumeration value="Shell Direct Gmbh Becker &amp; Harms Abeitlung Heizkostenabrechnung"/>
          <xsd:enumeration value="Shell Direct Services GmbH"/>
          <xsd:enumeration value="Shell Direct Sverige Ab"/>
          <xsd:enumeration value="Shell Distributor (Holdings) Limited"/>
          <xsd:enumeration value="Shell Diversifications Et Activites Petrole Sas"/>
          <xsd:enumeration value="Shell Djibouti"/>
          <xsd:enumeration value="Shell Djibouti Sa"/>
          <xsd:enumeration value="Shell Downstream Inc"/>
          <xsd:enumeration value="Shell Downstream Inc."/>
          <xsd:enumeration value="Shell Downstream Inc.(SDIUS)"/>
          <xsd:enumeration value="Shell Downstream Services International"/>
          <xsd:enumeration value="Shell Downstream Services International B.V."/>
          <xsd:enumeration value="Shell DownstreInc.(SDIUS)"/>
          <xsd:enumeration value="Shell Drive"/>
          <xsd:enumeration value="Shell Drive Deutschland Gmbh"/>
          <xsd:enumeration value="SHELL E &amp; P INTERNATIONAL VENTURES INC"/>
          <xsd:enumeration value="Shell E &amp; P Investment Holdings B.V"/>
          <xsd:enumeration value="Shell E &amp; P Ireland Offshore Inc"/>
          <xsd:enumeration value="Shell E And P Offshore Services B.V."/>
          <xsd:enumeration value="Shell E&amp;P Ireland Limited"/>
          <xsd:enumeration value="SHELL EAST AFRICA LIMITED"/>
          <xsd:enumeration value="Shell East Europe Company Limited"/>
          <xsd:enumeration value="Shell East Europe Company Ltd"/>
          <xsd:enumeration value="SHELL EASTERN AUSTRALIA PTY LTD"/>
          <xsd:enumeration value="Shell Eastern Petroleum (Pte) Limited"/>
          <xsd:enumeration value="SHELL EASTERN PETROLEUM (PTE) LTD"/>
          <xsd:enumeration value="Shell Eastern Petroleum (Pte) Ltd."/>
          <xsd:enumeration value="Shell Eastern Petroleum Pte Ltd"/>
          <xsd:enumeration value="Shell Eastern Petroleum Pte Ltd-CH"/>
          <xsd:enumeration value="Shell Eastern Trading (Private) Limited"/>
          <xsd:enumeration value="Shell Eastern Trading (Pte) Ltd"/>
          <xsd:enumeration value="Shell Ecuador S.A."/>
          <xsd:enumeration value="Shell Ecuador SA"/>
          <xsd:enumeration value="Shell Eesti Aktsiaselts"/>
          <xsd:enumeration value="Shell EESTI AS"/>
          <xsd:enumeration value="Shell Egypt Deepwater B.V."/>
          <xsd:enumeration value="Shell Egypt N.V."/>
          <xsd:enumeration value="SHELL EGYPT NILE DELTA B.V."/>
          <xsd:enumeration value="Shell Egypt NV"/>
          <xsd:enumeration value="SHELL EGYPT NW DEMIATTA GMBH"/>
          <xsd:enumeration value="SHELL EGYPT SHALLOW  WATER B.V."/>
          <xsd:enumeration value="Shell Egypt Trading"/>
          <xsd:enumeration value="SHELL EGYPT WEST MANZALA GMBH"/>
          <xsd:enumeration value="SHELL EGYPT WEST QANTARA GMBH"/>
          <xsd:enumeration value="Shell Elastomers Inc."/>
          <xsd:enumeration value="Shell Employee Benefits Trustee Limited"/>
          <xsd:enumeration value="Shell Energies Sas"/>
          <xsd:enumeration value="Shell Energy Asia Limited"/>
          <xsd:enumeration value="Shell Energy Company"/>
          <xsd:enumeration value="Shell Energy Deutschland GmbH"/>
          <xsd:enumeration value="Shell Energy Europe"/>
          <xsd:enumeration value="Shell Energy Europe B.V."/>
          <xsd:enumeration value="SHELL ENERGY EUROPE LIMITED"/>
          <xsd:enumeration value="Shell Energy Holding Gp Llc"/>
          <xsd:enumeration value="Shell Energy Holding Lp Llc"/>
          <xsd:enumeration value="Shell Energy Holdings Australia Limited"/>
          <xsd:enumeration value="SHELL ENERGY INVESTMENTS AUSTRALIA PTY L"/>
          <xsd:enumeration value="Shell Energy Investments Limited"/>
          <xsd:enumeration value="Shell Energy Italia S.R.L"/>
          <xsd:enumeration value="Shell Energy Ltd"/>
          <xsd:enumeration value="Shell Energy North America (Canada)"/>
          <xsd:enumeration value="SHELL ENERGY NORTH AMERICA (CANADA) INC."/>
          <xsd:enumeration value="Shell Energy North America (US)"/>
          <xsd:enumeration value="Shell Energy North America (US), L.P."/>
          <xsd:enumeration value="Shell Energy Resources Company"/>
          <xsd:enumeration value="Shell Energy Services"/>
          <xsd:enumeration value="Shell Energy Services Company Llc"/>
          <xsd:enumeration value="Shell Energy Services GmbH"/>
          <xsd:enumeration value="Shell Energy Trading Limited"/>
          <xsd:enumeration value="Shell Energy Ukraine LLC"/>
          <xsd:enumeration value="Shell Enerji A.S."/>
          <xsd:enumeration value="SHELL ENERJI ANONIM SIRKETI"/>
          <xsd:enumeration value="Shell Engineering Pty Ltd"/>
          <xsd:enumeration value="Shell Ep Africa B.V."/>
          <xsd:enumeration value="Shell Ep And Gas Business Development Turkey B.V."/>
          <xsd:enumeration value="Shell EP and Gas Business Development, Turkey"/>
          <xsd:enumeration value="SHELL EP HOLDINGS (EE&amp;ME) B.V."/>
          <xsd:enumeration value="Shell Ep Holdings Inc."/>
          <xsd:enumeration value="Shell Ep Holdingselskab Danmark Aps"/>
          <xsd:enumeration value="Shell Ep International B.V."/>
          <xsd:enumeration value="Shell Ep International Limited"/>
          <xsd:enumeration value="Shell EP International Limited (Singapore Branch)"/>
          <xsd:enumeration value="SHELL EP INTERNATIONAL VENTURES B.V."/>
          <xsd:enumeration value="Shell Ep Middle East Holdings B.V."/>
          <xsd:enumeration value="SHELL EP OFFSHORE VENTURES LIMITED"/>
          <xsd:enumeration value="SHELL EP RUSSIA HOLDINGS B.V."/>
          <xsd:enumeration value="SHELL EP RUSSIA INVESTMENTS (I) B.V."/>
          <xsd:enumeration value="SHELL EP RUSSIA INVESTMENTS (II) B.V."/>
          <xsd:enumeration value="SHELL EP RUSSIA INVESTMENTS (III) B.V."/>
          <xsd:enumeration value="SHELL EP RUSSIA INVESTMENTS (IV) B.V."/>
          <xsd:enumeration value="SHELL EP RUSSIA INVESTMENTS (V) B.V."/>
          <xsd:enumeration value="SHELL EP RUSSIA INVESTMENTS (VI) B.V."/>
          <xsd:enumeration value="SHELL EP SOMALIA B.V."/>
          <xsd:enumeration value="Shell EP Wells Equipment Services B.V"/>
          <xsd:enumeration value="Shell EP Wells Equipment Services B.V."/>
          <xsd:enumeration value="Shell Erdgas Beteiligungsgesellschaft mbH"/>
          <xsd:enumeration value="Shell Erdgas Marketing Gmbh &amp; Co. Kg"/>
          <xsd:enumeration value="Shell Erdoel Und Erdgas Exploration Gmbh"/>
          <xsd:enumeration value="Shell Eritrea Ltd."/>
          <xsd:enumeration value="Shell Erneuerbare Energien Gmbh"/>
          <xsd:enumeration value="Shell Espana S.A."/>
          <xsd:enumeration value="Shell Ethiopia Limited"/>
          <xsd:enumeration value="Shell Ethiopia Ltd"/>
          <xsd:enumeration value="Shell Europe Oil Products"/>
          <xsd:enumeration value="Shell Europe Oil Products Ltd"/>
          <xsd:enumeration value="Shell European Export Centre N.V."/>
          <xsd:enumeration value="Shell European Export Centre S.A"/>
          <xsd:enumeration value="Shell Everest, Inc."/>
          <xsd:enumeration value="Shell Expatriate Employment Us Inc."/>
          <xsd:enumeration value="Shell Exploradora y Prod De Bolivia BV"/>
          <xsd:enumeration value="Shell Exploration &amp; Production Co"/>
          <xsd:enumeration value="Shell Exploration &amp; Production Co."/>
          <xsd:enumeration value="Shell Exploration &amp; Production Company"/>
          <xsd:enumeration value="SHELL EXPLORATION AND DEVELOPMENT LIBYA GMBH I"/>
          <xsd:enumeration value="SHELL EXPLORATION AND PRODUCTION (LI) B.V."/>
          <xsd:enumeration value="SHELL EXPLORATION AND PRODUCTION (LII) B.V."/>
          <xsd:enumeration value="Shell Exploration And Production (Liii) B.V."/>
          <xsd:enumeration value="Shell Exploration And Production (Lv) B.V."/>
          <xsd:enumeration value="SHELL EXPLORATION AND PRODUCTION (XL) B.V."/>
          <xsd:enumeration value="Shell Exploration And Production Africa Limited"/>
          <xsd:enumeration value="Shell Exploration and Production Africa Ltd"/>
          <xsd:enumeration value="Shell Exploration and Production Colombia Ca"/>
          <xsd:enumeration value="SHELL EXPLORATION AND PRODUCTION COLOMBIA CANO SUR GMBH"/>
          <xsd:enumeration value="SHELL EXPLORATION AND PRODUCTION DEVELOPMENT COMPANY B.V."/>
          <xsd:enumeration value="SHELL EXPLORATION AND PRODUCTION FRANCE SAS"/>
          <xsd:enumeration value="Shell Exploration and Production Guyana Limited"/>
          <xsd:enumeration value="Shell Exploration And Production Holdings B.V."/>
          <xsd:enumeration value="Shell Exploration and Production International"/>
          <xsd:enumeration value="Shell Exploration And Production Investments B.V."/>
          <xsd:enumeration value="Shell Exploration and Production Libya GmbH"/>
          <xsd:enumeration value="Shell Exploration And Production Malaysia B.V."/>
          <xsd:enumeration value="Shell Exploration and Production Offshore Venture Ltd."/>
          <xsd:enumeration value="SHELL EXPLORATION AND PRODUCTION OMAN LIMITED"/>
          <xsd:enumeration value="Shell Exploration and Production PNG Ltd"/>
          <xsd:enumeration value="Shell Exploration And Production Services (Rf) B.V."/>
          <xsd:enumeration value="Shell Exploration and Production Services (RF) BV"/>
          <xsd:enumeration value="SHELL EXPLORATION AND PRODUCTION UKRAINE I B.V."/>
          <xsd:enumeration value="SHELL EXPLORATION AND PRODUCTION UKRAINE INVESTMENTS (I) B.V."/>
          <xsd:enumeration value="SHELL EXPLORATION AND PRODUCTION UKRAINE INVESTMENTS (II) B.V."/>
          <xsd:enumeration value="SHELL EXPLORATION AND PRODUCTION UKRAINE INVESTMENTS (IV) B.V."/>
          <xsd:enumeration value="Shell Exploration B.V."/>
          <xsd:enumeration value="Shell Exploration Company (Rf) B.V."/>
          <xsd:enumeration value="Shell Exploration Company (West) B.V."/>
          <xsd:enumeration value="Shell Exploration Company B.V."/>
          <xsd:enumeration value="Shell Exploration Company Inc"/>
          <xsd:enumeration value="SHELL EXPLORATION COMPANY INC."/>
          <xsd:enumeration value="Shell Exploration Et Production Du Maroc Gmbh"/>
          <xsd:enumeration value="Shell Exploration New Ventures One GmbH"/>
          <xsd:enumeration value="Shell Exploration New Ventures Two GmbH"/>
          <xsd:enumeration value="Shell Exploration Nz Limited"/>
          <xsd:enumeration value="Shell Exploration Orient B.V."/>
          <xsd:enumeration value="Shell Exploration Venture Services B.V."/>
          <xsd:enumeration value="Shell Express"/>
          <xsd:enumeration value="Shell Fiji"/>
          <xsd:enumeration value="Shell Fiji Limited"/>
          <xsd:enumeration value="Shell Fiji Ltd"/>
          <xsd:enumeration value="SHELL FINANCE (AUSTRALIA) PTY LTD"/>
          <xsd:enumeration value="Shell Finance (Netherlands) B.V."/>
          <xsd:enumeration value="Shell Finance (U.K) Plc"/>
          <xsd:enumeration value="SHELL FINANCE (U.K.) P.L.C."/>
          <xsd:enumeration value="Shell Finance (UK) PLC"/>
          <xsd:enumeration value="Shell Finance Belgium"/>
          <xsd:enumeration value="Shell Finance Luxembourg Sarl"/>
          <xsd:enumeration value="Shell Finance Services"/>
          <xsd:enumeration value="Shell Finance Switzerland Ag"/>
          <xsd:enumeration value="Shell Forestry Limited"/>
          <xsd:enumeration value="Shell Foundation"/>
          <xsd:enumeration value="Shell France Investissments Sas"/>
          <xsd:enumeration value="SHELL FREEPORT, INC."/>
          <xsd:enumeration value="Shell Frontier Oil &amp; Gas Inc."/>
          <xsd:enumeration value="Shell Gabon"/>
          <xsd:enumeration value="Shell Gabon Holdings Limited"/>
          <xsd:enumeration value="Shell Gas &amp; Power Developments B.V."/>
          <xsd:enumeration value="Shell Gas &amp; Power International B.V."/>
          <xsd:enumeration value="Shell Gas &amp; Power International BV"/>
          <xsd:enumeration value="Shell Gas &amp; Power International Inc."/>
          <xsd:enumeration value="Shell Gas &amp; Power Japan Ltd."/>
          <xsd:enumeration value="Shell Gas (Latin America) B.V."/>
          <xsd:enumeration value="Shell Gas (LPG)"/>
          <xsd:enumeration value="Shell Gas (Lpg) Australia Pty Ltd"/>
          <xsd:enumeration value="Shell Gas (LPG) Belgium"/>
          <xsd:enumeration value="SHELL GAS (LPG) BELGIUM NV"/>
          <xsd:enumeration value="Shell Gas (LPG) BeLux"/>
          <xsd:enumeration value="Shell Gas (Lpg) Bulk Llc"/>
          <xsd:enumeration value="Shell Gas (LPG) Danmark A/S"/>
          <xsd:enumeration value="Shell Gas (LPG) Deutschland GmbH"/>
          <xsd:enumeration value="Shell Gas (Lpg) Holdings B.V."/>
          <xsd:enumeration value="Shell Gas (LPG) Hong Kong Limited"/>
          <xsd:enumeration value="Shell Gas (LPG) India"/>
          <xsd:enumeration value="Shell Gas (Lpg) India Private Limited"/>
          <xsd:enumeration value="Shell Gas (LPG) Luxembourg"/>
          <xsd:enumeration value="Shell Gas (Lpg) Luxembourg S.A."/>
          <xsd:enumeration value="SHELL GAS (LPG) MACAU LIMITED"/>
          <xsd:enumeration value="SHELL GAS (LPG) MALAYSIA EAST SDN. BHD."/>
          <xsd:enumeration value="SHELL GAS (LPG) MALAYSIA WEST SDN. BHD."/>
          <xsd:enumeration value="Shell Gas (LPG) Norge AS"/>
          <xsd:enumeration value="SHELL GAS (LPG) PHILIPPINES, INC"/>
          <xsd:enumeration value="Shell Gas (LPG) Singapore Pte Limited"/>
          <xsd:enumeration value="Shell Gas (LPG) Turkey"/>
          <xsd:enumeration value="Shell Gas (Lpg) Us Llc"/>
          <xsd:enumeration value="Shell Gas (LPG) US LLC Delvrd Svcs"/>
          <xsd:enumeration value="Shell Gas (LPG) Vietnam Ltd"/>
          <xsd:enumeration value="Shell Gas (Lpg), S.A."/>
          <xsd:enumeration value="Shell Gas And Power Japan Ltd"/>
          <xsd:enumeration value="Shell Gas B.V."/>
          <xsd:enumeration value="Shell Gas Bulgaria A.D."/>
          <xsd:enumeration value="Shell Gas Bulgaria AD"/>
          <xsd:enumeration value="Shell Gas Commercial &amp; Industrial Societe Anonyme Of Gas"/>
          <xsd:enumeration value="Shell Gas CR s.r.o."/>
          <xsd:enumeration value="Shell Gas Cr, S.R.O."/>
          <xsd:enumeration value="Shell Gas Developments (Iii) B.V."/>
          <xsd:enumeration value="Shell Gas Developments (V) B.V."/>
          <xsd:enumeration value="Shell Gas Direct"/>
          <xsd:enumeration value="SHELL GAS DIRECT LIMITED"/>
          <xsd:enumeration value="Shell Gas Direct Ltd"/>
          <xsd:enumeration value="Shell Gas Eastern Inc."/>
          <xsd:enumeration value="Shell Gas Eastern, Inc."/>
          <xsd:enumeration value="Shell Gas Espana"/>
          <xsd:enumeration value="Shell Gas Espana S.A."/>
          <xsd:enumeration value="Shell Gas Espana, S.A."/>
          <xsd:enumeration value="Shell Gas Gathering Corp #2"/>
          <xsd:enumeration value="SHELL GAS GATHERING CORP. #2"/>
          <xsd:enumeration value="Shell Gas Hai Phong"/>
          <xsd:enumeration value="SHELL GAS HOLDING (ME) B.V."/>
          <xsd:enumeration value="Shell Gas Holdings (Malaysia) Limited"/>
          <xsd:enumeration value="Shell Gas Hungary Rt"/>
          <xsd:enumeration value="Shell Gas Hungary zRt"/>
          <xsd:enumeration value="SHELL GAS IRAQ B.V."/>
          <xsd:enumeration value="Shell Gas Italia Spa"/>
          <xsd:enumeration value="Shell Gas Lanka Ltd"/>
          <xsd:enumeration value="Shell Gas Lanka Ltd."/>
          <xsd:enumeration value="Shell Gas Limited"/>
          <xsd:enumeration value="Shell Gas LPG (Pakistan) Limited"/>
          <xsd:enumeration value="Shell Gas Nigeria B.V."/>
          <xsd:enumeration value="Shell Gas Pipeline Corp. #2"/>
          <xsd:enumeration value="Shell Gas Polska"/>
          <xsd:enumeration value="Shell Gas Polska Sp. Z O.O."/>
          <xsd:enumeration value="Shell Gas Romania S.A."/>
          <xsd:enumeration value="Shell Gas Romania Sa"/>
          <xsd:enumeration value="Shell Gas S.A"/>
          <xsd:enumeration value="Shell Gas S.A."/>
          <xsd:enumeration value="Shell Gas S.R.L."/>
          <xsd:enumeration value="Shell Gas Switzerland"/>
          <xsd:enumeration value="Shell Gas Trading (Asia Pacific)"/>
          <xsd:enumeration value="Shell Gas Trading (Asia Pacific), Inc."/>
          <xsd:enumeration value="Shell Gas Transmission"/>
          <xsd:enumeration value="Shell Gas Transportadora Do Brasil"/>
          <xsd:enumeration value="Shell Gas Venezuela B.V."/>
          <xsd:enumeration value="SHELL GAS VIETNAM LTD"/>
          <xsd:enumeration value="Shell Gas&amp;Power International"/>
          <xsd:enumeration value="Shell Gaz Ticaret Ve Sanayi A.S."/>
          <xsd:enumeration value="Shell Generating (Holding) B.V."/>
          <xsd:enumeration value="Shell Generating (International ) Bv"/>
          <xsd:enumeration value="Shell Generating Limited"/>
          <xsd:enumeration value="Shell Geostar Limited"/>
          <xsd:enumeration value="Shell Geothermal Europe Bv"/>
          <xsd:enumeration value="Shell Gewerbliche Schutzrechte Gmbh"/>
          <xsd:enumeration value="Shell Ghana Limited"/>
          <xsd:enumeration value="Shell Ghana Ltd"/>
          <xsd:enumeration value="SHELL GLOBAL CUSTOMER SERVICES CENTRE CA"/>
          <xsd:enumeration value="Shell Global Solutions"/>
          <xsd:enumeration value="Shell Global Solutions (Eastern Europe) B.V."/>
          <xsd:enumeration value="Shell Global Solutions (France) S.A."/>
          <xsd:enumeration value="Shell Global Solutions (Germany)"/>
          <xsd:enumeration value="SHELL GLOBAL SOLUTIONS (JAPAN) K.K."/>
          <xsd:enumeration value="Shell Global Solutions (Japan) Ltd."/>
          <xsd:enumeration value="Shell Global Solutions (Malaysia)"/>
          <xsd:enumeration value="Shell Global Solutions (Malaysia) Sdn Bhd"/>
          <xsd:enumeration value="Shell Global Solutions (Malaysia) Sdn Bhd."/>
          <xsd:enumeration value="Shell Global Solutions (Malaysia) Sdn.Bhd."/>
          <xsd:enumeration value="Shell Global Solutions (Singapore) (Pte) Ltd"/>
          <xsd:enumeration value="Shell Global Solutions (Thailand) Limited"/>
          <xsd:enumeration value="Shell Global Solutions (UK)"/>
          <xsd:enumeration value="Shell Global Solutions (Us) Inc"/>
          <xsd:enumeration value="Shell Global Solutions Deutschland Gmbh"/>
          <xsd:enumeration value="Shell Global Solutions Eastern Europe B.V."/>
          <xsd:enumeration value="Shell Global Solutions France Sas"/>
          <xsd:enumeration value="Shell Global Solutions Holdings (Thailand) Limited"/>
          <xsd:enumeration value="Shell Global Solutions International"/>
          <xsd:enumeration value="Shell Global Solutions International B.V."/>
          <xsd:enumeration value="SHELL GLOBAL SOLUTIONS SERVICES B.V."/>
          <xsd:enumeration value="Shell Global Solutions US Inc"/>
          <xsd:enumeration value="Shell Global Solutions US Inc."/>
          <xsd:enumeration value="Shell Gom Pipeline Company Llc"/>
          <xsd:enumeration value="SHELL GRUNDSTUCKSGESELLSCHAFT WESSELING GMBH &amp; CO KG"/>
          <xsd:enumeration value="Shell Grundstucksgesellschaft Wesseling Gmbh&amp; Cokg"/>
          <xsd:enumeration value="Shell Guam Inc"/>
          <xsd:enumeration value="Shell Guam Inc."/>
          <xsd:enumeration value="Shell Guangzhou Petroleum Company Ltd"/>
          <xsd:enumeration value="Shell Guatemala SA"/>
          <xsd:enumeration value="Shell Guatemala, S.A."/>
          <xsd:enumeration value="Shell Gulf Of Mexico Inc"/>
          <xsd:enumeration value="SHELL GULF OF MEXICO INC."/>
          <xsd:enumeration value="Shell Hazira Gas Private Limited"/>
          <xsd:enumeration value="Shell Hazira Gas Private Ltd"/>
          <xsd:enumeration value="Shell Heiz�elexpress G.M.B.H"/>
          <xsd:enumeration value="Shell Hellas A.E."/>
          <xsd:enumeration value="SHELL HELLAS MONOPROSOPI E.P.E."/>
          <xsd:enumeration value="Shell Holdings (Bermuda) Limited"/>
          <xsd:enumeration value="Shell Holdings (U.K.) Limited"/>
          <xsd:enumeration value="Shell Holdings Bermuda Ltd"/>
          <xsd:enumeration value="Shell Honduras SA"/>
          <xsd:enumeration value="Shell Honduras, S.A."/>
          <xsd:enumeration value="Shell Hong Kong Limited"/>
          <xsd:enumeration value="Shell Hong Kong Ltd"/>
          <xsd:enumeration value="Shell Hong Kong Ltd Tsing Yi Installation"/>
          <xsd:enumeration value="SHELL HUNGARY KERESKEDELMI cLtd."/>
          <xsd:enumeration value="Shell Hungary Kereskedelmi Rt."/>
          <xsd:enumeration value="Shell Hungary Rt"/>
          <xsd:enumeration value="Shell Hungary zRt"/>
          <xsd:enumeration value="Shell Hydrogen B.V."/>
          <xsd:enumeration value="Shell Hydrogen Investments Canada Inc"/>
          <xsd:enumeration value="Shell Hydrogen Japan"/>
          <xsd:enumeration value="Shell Hydrogen L.L.C."/>
          <xsd:enumeration value="Shell Hydrogen Llc"/>
          <xsd:enumeration value="Shell Hydrogen Projects B.V."/>
          <xsd:enumeration value="Shell India Marketing Private Limited"/>
          <xsd:enumeration value="Shell India Markets Private Limited"/>
          <xsd:enumeration value="Shell India Markets Pvt Ltd."/>
          <xsd:enumeration value="Shell India Private Limited"/>
          <xsd:enumeration value="Shell India Private Ltd"/>
          <xsd:enumeration value="Shell India Production Development B.V."/>
          <xsd:enumeration value="SHELL INDIA VENTURES PTE. LTD."/>
          <xsd:enumeration value="Shell Indian Ocean Holdings Ltd"/>
          <xsd:enumeration value="Shell Industrial Energy Management B.V."/>
          <xsd:enumeration value="Shell Industries Sas"/>
          <xsd:enumeration value="Shell Information Technology International"/>
          <xsd:enumeration value="Shell Information Technology International B.V."/>
          <xsd:enumeration value="Shell Information Technology International Holdings B.V."/>
          <xsd:enumeration value="Shell Information Technology International Inc."/>
          <xsd:enumeration value="Shell Information Technology International JP"/>
          <xsd:enumeration value="Shell Information Technology International Limited"/>
          <xsd:enumeration value="Shell Information Technology International Ltd"/>
          <xsd:enumeration value="Shell Information Technology International Pte Ltd"/>
          <xsd:enumeration value="Shell Information Technology International Pty Ltd"/>
          <xsd:enumeration value="Shell Information Technology International Snd Bhd"/>
          <xsd:enumeration value="Shell Information Technology International Wa Pty Ltd"/>
          <xsd:enumeration value="Shell Information Technology International, Inc."/>
          <xsd:enumeration value="Shell International"/>
          <xsd:enumeration value="Shell International B.V."/>
          <xsd:enumeration value="Shell International Chemicals"/>
          <xsd:enumeration value="Shell International Chemicals B.V."/>
          <xsd:enumeration value="Shell International Eastern Trading Co"/>
          <xsd:enumeration value="Shell International Exploration and Production"/>
          <xsd:enumeration value="Shell International Exploration And Production B.V."/>
          <xsd:enumeration value="Shell International Exploration And Production Inc"/>
          <xsd:enumeration value="Shell International Finance B.V."/>
          <xsd:enumeration value="Shell International Gas &amp; Power Ltd - Dubai Branch"/>
          <xsd:enumeration value="Shell International Gas And Power Limited"/>
          <xsd:enumeration value="Shell International Gas Limited"/>
          <xsd:enumeration value="Shell International Gas Ltd"/>
          <xsd:enumeration value="Shell International Holdings Limited"/>
          <xsd:enumeration value="Shell International Investments Limited"/>
          <xsd:enumeration value="Shell International Limited"/>
          <xsd:enumeration value="Shell International Ltd."/>
          <xsd:enumeration value="Shell International Petroleum Co Ltd"/>
          <xsd:enumeration value="Shell International Petroleum Company Limited"/>
          <xsd:enumeration value="Shell International Petroleum Company Ltd (BY)"/>
          <xsd:enumeration value="Shell International Pipelines Inc."/>
          <xsd:enumeration value="Shell International Renewables B.V"/>
          <xsd:enumeration value="Shell International Renewables B.V."/>
          <xsd:enumeration value="Shell International Renewables Ltd"/>
          <xsd:enumeration value="Shell International Research Maatschappij B.V."/>
          <xsd:enumeration value="Shell International Shipping Services (Pte) Ltd"/>
          <xsd:enumeration value="Shell International Technology International"/>
          <xsd:enumeration value="Shell International Trading And Shipping Company Limited"/>
          <xsd:enumeration value="Shell International Trading and Shipping Company Ltd"/>
          <xsd:enumeration value="Shell International Trading Middle East"/>
          <xsd:enumeration value="Shell International Trading Middle East Limited"/>
          <xsd:enumeration value="Shell Internationale Research Maatschappij B.V."/>
          <xsd:enumeration value="Shell Internet Services Limited"/>
          <xsd:enumeration value="Shell Internet Ventures B.V."/>
          <xsd:enumeration value="Shell Invest Ii As"/>
          <xsd:enumeration value="Shell Investment Holdings (China) Limited"/>
          <xsd:enumeration value="Shell Investments (1996) Ltd"/>
          <xsd:enumeration value="Shell Investments Limited"/>
          <xsd:enumeration value="Shell Investments Nz Limited"/>
          <xsd:enumeration value="Shell Iran Offshore Limited"/>
          <xsd:enumeration value="Shell Iraq Petroleum Development B.V."/>
          <xsd:enumeration value="Shell ISP"/>
          <xsd:enumeration value="Shell IT International"/>
          <xsd:enumeration value="Shell Italia Aviazione S.R.L"/>
          <xsd:enumeration value="Shell Italia Aviazione srl"/>
          <xsd:enumeration value="Shell Italia E&amp;P SpA"/>
          <xsd:enumeration value="Shell Italia Finanziaria S.P.A."/>
          <xsd:enumeration value="Shell Italia Marina S.R.L."/>
          <xsd:enumeration value="Shell Italia Marina Srl"/>
          <xsd:enumeration value="Shell Italia S.p.A."/>
          <xsd:enumeration value="Shell Japan Trading"/>
          <xsd:enumeration value="Shell Japan Trading Ltd."/>
          <xsd:enumeration value="SHELL JPT LIMITED"/>
          <xsd:enumeration value="Shell K2, Inc."/>
          <xsd:enumeration value="Shell Kanumas A/S"/>
          <xsd:enumeration value="Shell Kazakhstan Development B.V."/>
          <xsd:enumeration value="Shell Kazakhstan Ventures Llc"/>
          <xsd:enumeration value="Shell Kenya Provident Trust Limited"/>
          <xsd:enumeration value="Shell Kernenergie B.V."/>
          <xsd:enumeration value="Shell Kernenergie Mij. B.V."/>
          <xsd:enumeration value="SHELL KUWAIT EXPLORATION AND PRODUCTION B.V."/>
          <xsd:enumeration value="Shell Latvia Sabiedriba Ar Ie"/>
          <xsd:enumeration value="Shell Leasing Company"/>
          <xsd:enumeration value="Shell Libya Petroleum Development"/>
          <xsd:enumeration value="Shell Libya Petroleum Development B.V."/>
          <xsd:enumeration value="Shell Lietuva"/>
          <xsd:enumeration value="Shell Lietuva UAB"/>
          <xsd:enumeration value="Shell Logistics Australia"/>
          <xsd:enumeration value="Shell Lpg Europe (S.A.S.)"/>
          <xsd:enumeration value="Shell Lubricantes Del Peru S.A."/>
          <xsd:enumeration value="Shell Lubricants"/>
          <xsd:enumeration value="SHELL LUBRICANTS CARIBBEAN LIMITED"/>
          <xsd:enumeration value="Shell Lubricants Supply Company B.V"/>
          <xsd:enumeration value="Shell Lubricants Supply Company BV"/>
          <xsd:enumeration value="Shell Lubricants Switzerland AG"/>
          <xsd:enumeration value="Shell Lubrificantes S.L., S.A."/>
          <xsd:enumeration value="Shell Luxembourgeoise S.A."/>
          <xsd:enumeration value="Shell Luxembourgeoise Sarl"/>
          <xsd:enumeration value="Shell Macau Limited"/>
          <xsd:enumeration value="Shell Macron GmbH"/>
          <xsd:enumeration value="Shell Madeira Praia Formosa"/>
          <xsd:enumeration value="Shell Madeira Praia Formosa, S.A."/>
          <xsd:enumeration value="Shell Maintenance Automobile Sas"/>
          <xsd:enumeration value="Shell Malaysia"/>
          <xsd:enumeration value="Shell Malaysia Corporate Services"/>
          <xsd:enumeration value="Shell Malaysia Limited"/>
          <xsd:enumeration value="Shell Malaysia Trading Sdn Bhd"/>
          <xsd:enumeration value="Shell Malaysia Trading Sendirian Berhad"/>
          <xsd:enumeration value="Shell Mali"/>
          <xsd:enumeration value="SHELL MALINDI LIMITED."/>
          <xsd:enumeration value="Shell Malindi Uganda Limited"/>
          <xsd:enumeration value="Shell Manufacturing Services B.V."/>
          <xsd:enumeration value="Shell Maple Leaf Investments Ltd."/>
          <xsd:enumeration value="Shell Marine (U.K.) Limited"/>
          <xsd:enumeration value="Shell Marine Personnel (I.O.M.) Limited"/>
          <xsd:enumeration value="Shell Marine Products (Cyprus) Ltd"/>
          <xsd:enumeration value="Shell Marine Products (US) Company"/>
          <xsd:enumeration value="Shell Marine Products (Us) Company (Smpusc)"/>
          <xsd:enumeration value="Shell Marine Products As"/>
          <xsd:enumeration value="SHELL MARINE PRODUCTS HELLAS A.E"/>
          <xsd:enumeration value="Shell Marine Products Hellas A.E."/>
          <xsd:enumeration value="Shell Marine Products Limited"/>
          <xsd:enumeration value="Shell Marine Products Limited (London)"/>
          <xsd:enumeration value="Shell Marine Products US Company"/>
          <xsd:enumeration value="Shell Marketing A/S"/>
          <xsd:enumeration value="Shell Marketing Algeria"/>
          <xsd:enumeration value="Shell Marketing Algerie Spa"/>
          <xsd:enumeration value="Shell Marketing Egypt"/>
          <xsd:enumeration value="Shell Marketing Egypt (6Th October)"/>
          <xsd:enumeration value="Shell Marketing Egypt Ltd."/>
          <xsd:enumeration value="Shell Marketing Gambia Limited"/>
          <xsd:enumeration value="Shell Marketing Gambia Ltd"/>
          <xsd:enumeration value="Shell Markets (Middle East) Limited"/>
          <xsd:enumeration value="Shell Markets (Middle East) Ltd"/>
          <xsd:enumeration value="Shell Mauritius Limited"/>
          <xsd:enumeration value="Shell Mauritius Ltd"/>
          <xsd:enumeration value="Shell MDS (Malaysia) Sdn Bhd"/>
          <xsd:enumeration value="Shell Mds (Malaysia) Sdn. Bhd."/>
          <xsd:enumeration value="SHELL MDS (MALAYSIA) SENDIRIAN BERHAD"/>
          <xsd:enumeration value="Shell Mexico Exploration And Production Investment Inc."/>
          <xsd:enumeration value="Shell Mexico Exploration and Production Investment Limited"/>
          <xsd:enumeration value="Shell Mexico Gas Natural, S de RL de CV"/>
          <xsd:enumeration value="Shell Mexico SA de C V"/>
          <xsd:enumeration value="Shell Mexico,S.A. De C.V."/>
          <xsd:enumeration value="Shell Michigan Pipeline Company"/>
          <xsd:enumeration value="SHELL MIDDLE EAST HOLDING GMBH"/>
          <xsd:enumeration value="Shell Mocambique Lda."/>
          <xsd:enumeration value="Shell Mocambique Limitada"/>
          <xsd:enumeration value="Shell Montell Holding I B.V."/>
          <xsd:enumeration value="Shell Motorist Club, Inc."/>
          <xsd:enumeration value="Shell Mozambique Limitada"/>
          <xsd:enumeration value="Shell MRPL Aviation Fuels &amp; Services Private Limited"/>
          <xsd:enumeration value="Shell MRPL Aviation Fuels and Services Private Limited"/>
          <xsd:enumeration value="Shell Mspo 2 Holding B.V."/>
          <xsd:enumeration value="Shell NA Gas &amp; Power Holding Company"/>
          <xsd:enumeration value="SHELL NA LNG LLC"/>
          <xsd:enumeration value="Shell Na Lng, Llc"/>
          <xsd:enumeration value="Shell Namibia (Pty.) Ltd."/>
          <xsd:enumeration value="Shell Namibia Exploration B.V."/>
          <xsd:enumeration value="Shell Namibia Limited"/>
          <xsd:enumeration value="Shell Nanhai B.V."/>
          <xsd:enumeration value="Shell Nanhai Limited"/>
          <xsd:enumeration value="Shell Nederland B.V."/>
          <xsd:enumeration value="Shell Nederland Chemie B.V."/>
          <xsd:enumeration value="Shell Nederland LPG BV"/>
          <xsd:enumeration value="Shell Nederland Raffinaderij B.V."/>
          <xsd:enumeration value="Shell Nederland Verkoopmaatschappij B.V."/>
          <xsd:enumeration value="SHELL NEW VENTURES MALAYSIA SDN. BHD."/>
          <xsd:enumeration value="Shell New Zealand"/>
          <xsd:enumeration value="Shell New Zealand Exploration And Production Holding B.V."/>
          <xsd:enumeration value="Shell New Zealand Holding Company Limited"/>
          <xsd:enumeration value="Shell New Zealand Limited"/>
          <xsd:enumeration value="Shell New Zealand Ltd"/>
          <xsd:enumeration value="Shell New Zealand Pensions Limited"/>
          <xsd:enumeration value="Shell Nicaragua S.A."/>
          <xsd:enumeration value="Shell Nicaragua SA"/>
          <xsd:enumeration value="SHELL NIG. CLOSED PENSION FUND ADMINISTRATOR LTD"/>
          <xsd:enumeration value="Shell Nigeria Closed Pension Fund Administrator Limited"/>
          <xsd:enumeration value="Shell Nigeria E &amp; P Company Ltd"/>
          <xsd:enumeration value="Shell Nigeria Exploration and Production Company Ltd"/>
          <xsd:enumeration value="Shell Nigeria Exploration and Production Company Ltd."/>
          <xsd:enumeration value="SHELL NIGERIA EXPLORATION AND PRODUCTION DELTA LIMITED"/>
          <xsd:enumeration value="SHELL NIGERIA EXPLORATION AND PRODUCTION ECHO LIMITED"/>
          <xsd:enumeration value="Shell Nigeria Exploration Properties Alpha Limited"/>
          <xsd:enumeration value="SHELL NIGERIA EXPLORATION PROPERTIES BETA LIMITED"/>
          <xsd:enumeration value="SHELL NIGERIA EXPLORATION PROPERTIES CHARLIE LIMITED"/>
          <xsd:enumeration value="Shell Nigeria Gas Ltd"/>
          <xsd:enumeration value="Shell Nigeria Gas Ltd (Sng)"/>
          <xsd:enumeration value="SHELL NIGERIA INFRASTRUCTURE DEVELOPMENT LIMITED"/>
          <xsd:enumeration value="Shell Nigeria Offshore Prospecting Limited"/>
          <xsd:enumeration value="Shell Nigeria Oil Products"/>
          <xsd:enumeration value="Shell Nigeria Oil Products Limited"/>
          <xsd:enumeration value="SHELL NIGERIA OIL PRODUCTS LIMITED (SNOP)"/>
          <xsd:enumeration value="Shell Nigeria Ultra Deep Limited"/>
          <xsd:enumeration value="Shell Nigeria Upstream Ventures Limited"/>
          <xsd:enumeration value="Shell Norco Refining Company"/>
          <xsd:enumeration value="Shell North America Gas &amp; Power Services Company"/>
          <xsd:enumeration value="Shell North Sea Holdings"/>
          <xsd:enumeration value="Shell North West Pacific Ltd"/>
          <xsd:enumeration value="Shell Northern Ireland Limited"/>
          <xsd:enumeration value="Shell Nth America Gas &amp; Power"/>
          <xsd:enumeration value="Shell Nusantara Trading B.V."/>
          <xsd:enumeration value="SHELL OBAIYED LIMITED"/>
          <xsd:enumeration value="Shell Obaiyed Ltd"/>
          <xsd:enumeration value="Shell Offshore (Personnel) Services B.V."/>
          <xsd:enumeration value="Shell Offshore And Chemical Investments Inc."/>
          <xsd:enumeration value="Shell Offshore Central Gabon Limited Company"/>
          <xsd:enumeration value="Shell Offshore Central Gabon Ltd"/>
          <xsd:enumeration value="Shell Offshore Gas Pipelines Llc"/>
          <xsd:enumeration value="Shell Offshore Inc."/>
          <xsd:enumeration value="Shell Offshore North Gabon B.V."/>
          <xsd:enumeration value="Shell Offshore Properties And Capital Ii Incorporated"/>
          <xsd:enumeration value="Shell Offshore Response Company LLC"/>
          <xsd:enumeration value="Shell Offshore Services B.V."/>
          <xsd:enumeration value="Shell Offshoring"/>
          <xsd:enumeration value="Shell Oil &amp; Gas (Malaysia) Llc"/>
          <xsd:enumeration value="Shell Oil Botswana (Pty) Ltd"/>
          <xsd:enumeration value="Shell Oil Company"/>
          <xsd:enumeration value="Shell Oil Company (SHEMS)"/>
          <xsd:enumeration value="Shell Oil Company Foundation"/>
          <xsd:enumeration value="Shell Oil Lesotho (Pty) Limited"/>
          <xsd:enumeration value="Shell Oil Lesotho (Pty) Ltd"/>
          <xsd:enumeration value="Shell Oil Product for Latin America"/>
          <xsd:enumeration value="Shell Oil Products Africa"/>
          <xsd:enumeration value="Shell Oil Products Company LLC"/>
          <xsd:enumeration value="Shell Oil Products East"/>
          <xsd:enumeration value="Shell Oil Products LAN LLC"/>
          <xsd:enumeration value="Shell Oil Products US"/>
          <xsd:enumeration value="Shell Oil Swaziland (Pty) Limited"/>
          <xsd:enumeration value="Shell Oil Swaziland (Pty) Ltd"/>
          <xsd:enumeration value="Shell Oils"/>
          <xsd:enumeration value="Shell OKLNG Holdings B.V."/>
          <xsd:enumeration value="Shell Olie - Og Gasudvinding Danmark B.V."/>
          <xsd:enumeration value="Shell Olie Aps."/>
          <xsd:enumeration value="Shell Olie Og Gas Holding B.V."/>
          <xsd:enumeration value="Shell Olie-og Gasudvinding Danmark B.V. (Holland) Danish Branch"/>
          <xsd:enumeration value="SHELL OLIE-OG GASUDVINDING DANMARK PIPELINES ApS"/>
          <xsd:enumeration value="Shell Olie-Og Gasundvindning Danmark Pipelines Aps"/>
          <xsd:enumeration value="Shell Oman Marketing Company SAOG"/>
          <xsd:enumeration value="Shell OMAN Trading Co Ltd"/>
          <xsd:enumeration value="Shell Oman Trading Co Ltd (Bermuda)"/>
          <xsd:enumeration value="Shell Oman Trading Limited"/>
          <xsd:enumeration value="Shell Onroerend Goed Diensten B.V."/>
          <xsd:enumeration value="SHELL ONSHORE VENTURES INC."/>
          <xsd:enumeration value="Shell Onshore Ventures, Inc."/>
          <xsd:enumeration value="Shell Oost En Midden Nederland Bv"/>
          <xsd:enumeration value="Shell Opleidingen Wegverkeer B.V."/>
          <xsd:enumeration value="Shell Overseas Exploration and Production B.V."/>
          <xsd:enumeration value="Shell Overseas Holdings (Oman) Limited"/>
          <xsd:enumeration value="Shell Overseas Holdings Limited"/>
          <xsd:enumeration value="Shell Overseas Investments B.V."/>
          <xsd:enumeration value="Shell Overseas Service Bahrain"/>
          <xsd:enumeration value="Shell Overseas Services"/>
          <xsd:enumeration value="Shell Overseas Services Limited"/>
          <xsd:enumeration value="Shell Overseas Services Ltd"/>
          <xsd:enumeration value="Shell Overseas Trading Limited"/>
          <xsd:enumeration value="Shell Overseas Trading Ltd"/>
          <xsd:enumeration value="Shell Pacific Enterprises Limited"/>
          <xsd:enumeration value="Shell Pacific Enterprises Ltd"/>
          <xsd:enumeration value="Shell Pacific Enterprises Ltd (Korea Branch)"/>
          <xsd:enumeration value="Shell Pacifique"/>
          <xsd:enumeration value="Shell Pakistan Limited"/>
          <xsd:enumeration value="Shell Pakistan Limited."/>
          <xsd:enumeration value="Shell Pakistan Pensions Trust Limited"/>
          <xsd:enumeration value="Shell Pakistan Provident Trust Limited"/>
          <xsd:enumeration value="Shell Palau"/>
          <xsd:enumeration value="Shell Papua New Guinea Limited"/>
          <xsd:enumeration value="Shell Papua New Guinea Pty Ltd"/>
          <xsd:enumeration value="Shell Paraguay Limited"/>
          <xsd:enumeration value="Shell Park Kilkenny"/>
          <xsd:enumeration value="Shell Participatie Maatschappij Voor Kleine Ondernemingen B.V."/>
          <xsd:enumeration value="Shell Pensioenbureau Nederland B.V."/>
          <xsd:enumeration value="Shell Pensioenfonds Beheer B.V."/>
          <xsd:enumeration value="Shell Pensions Management Services Limited"/>
          <xsd:enumeration value="Shell Pensions Trust Limited"/>
          <xsd:enumeration value="Shell Pensions Trust Ltd"/>
          <xsd:enumeration value="Shell People Services Asia Sdn Bhd"/>
          <xsd:enumeration value="Shell Personnel Services B.V."/>
          <xsd:enumeration value="Shell Peru S.A."/>
          <xsd:enumeration value="Shell Petrochimie Mediterranee"/>
          <xsd:enumeration value="Shell Petrochimie Mediterranee Sas"/>
          <xsd:enumeration value="Shell Petrol A.S."/>
          <xsd:enumeration value="Shell Petrol AS"/>
          <xsd:enumeration value="Shell Petroleum (Malaysia) Ltd"/>
          <xsd:enumeration value="Shell Petroleum Development Company"/>
          <xsd:enumeration value="Shell Petroleum Inc."/>
          <xsd:enumeration value="Shell Petroleum N.V."/>
          <xsd:enumeration value="Shell Philippine Petroleum Co"/>
          <xsd:enumeration value="Shell Philippines Exploration B.V."/>
          <xsd:enumeration value="Shell Philippines Exploration BV"/>
          <xsd:enumeration value="Shell Philippines Llc"/>
          <xsd:enumeration value="Shell Pipe Line Corporation"/>
          <xsd:enumeration value="Shell Pipeline Company"/>
          <xsd:enumeration value="Shell Pipeline Company B.V."/>
          <xsd:enumeration value="Shell Pipeline Company LP"/>
          <xsd:enumeration value="Shell Pipeline Gp Llc"/>
          <xsd:enumeration value="Shell Pipline Company LP"/>
          <xsd:enumeration value="SHELL PLANAXIS LIMITED"/>
          <xsd:enumeration value="Shell Polska Sp zoo"/>
          <xsd:enumeration value="Shell Polska Sp. Z O.O."/>
          <xsd:enumeration value="SHELL POLSKA SP. ZO.O. ODDZIAL W ZABIERZOWIE"/>
          <xsd:enumeration value="Shell Polymeres Sas"/>
          <xsd:enumeration value="Shell Polymers Ventures Inc."/>
          <xsd:enumeration value="Shell Portugal B2B, S.A."/>
          <xsd:enumeration value="Shell Portuguesa, S.A."/>
          <xsd:enumeration value="Shell Pqs Canada Holding B.V."/>
          <xsd:enumeration value="Shell Produits Petroliers (S.A.S.)"/>
          <xsd:enumeration value="SHELL PROJECT DEVELOPMENT (VIII) B.V."/>
          <xsd:enumeration value="SHELL PROJECT DEVELOPMENT (X) B.V."/>
          <xsd:enumeration value="Shell Properties Hong Kong Limited"/>
          <xsd:enumeration value="Shell Property Asia Limited"/>
          <xsd:enumeration value="Shell Property Company Limited"/>
          <xsd:enumeration value="Shell Purpe Development B.V."/>
          <xsd:enumeration value="SHELL QUEBEC LIMITEE"/>
          <xsd:enumeration value="SHELL QUIMICA DE EL SALVADOR S.A."/>
          <xsd:enumeration value="Shell Raffinaderi A.B."/>
          <xsd:enumeration value="Shell Raffinaderi AB"/>
          <xsd:enumeration value="Shell Rds Holding B.V."/>
          <xsd:enumeration value="SHELL RED SEA LIMITED"/>
          <xsd:enumeration value="Shell Refining (Australia) Proprietary Limited"/>
          <xsd:enumeration value="Shell Refining (Australia) Pty Ltd"/>
          <xsd:enumeration value="Shell Refining Co. (Federation Of Malaya) Berhad"/>
          <xsd:enumeration value="SHELL REFINING COMPANY  (FEDERATION OF MALAYA) BERHAD"/>
          <xsd:enumeration value="Shell Refining Company (FOM) Bhd"/>
          <xsd:enumeration value="Shell renewables Philippines Corporation Ltd"/>
          <xsd:enumeration value="Shell Representative Office Oman"/>
          <xsd:enumeration value="Shell Republique Democratique de Congo"/>
          <xsd:enumeration value="SHELL RESEARCH B.V."/>
          <xsd:enumeration value="Shell Research Limited"/>
          <xsd:enumeration value="Shell Resources P.L.C."/>
          <xsd:enumeration value="Shell Response Limited"/>
          <xsd:enumeration value="Shell Retail Hungary (Hungaro Digitel Kft)"/>
          <xsd:enumeration value="SHELL RETRAITES SAS"/>
          <xsd:enumeration value="Shell Rhine Supply And Trading Services B.V."/>
          <xsd:enumeration value="Shell Road Solutions (Beijing) Co. Ltd."/>
          <xsd:enumeration value="Shell Road Solutions (Ezhou) Co Ltd"/>
          <xsd:enumeration value="Shell Road Solutions (Ezhou) Co. Ltd."/>
          <xsd:enumeration value="SHELL ROAD SOLUTIONS (INNER MONGOLIA) CO., LTD."/>
          <xsd:enumeration value="Shell Road Solutions (Luzhou) Co Ltd"/>
          <xsd:enumeration value="Shell Road Solutions (Luzhou) Co. Ltd."/>
          <xsd:enumeration value="Shell Road Solutions (Tianjin) Co. Ltd."/>
          <xsd:enumeration value="Shell Road Solutions (Xian) Co Ltd"/>
          <xsd:enumeration value="Shell Road Solutions (Xi'an) Co. Ltd."/>
          <xsd:enumeration value="Shell Road Solutions (Zhenjiang) Co Ltd"/>
          <xsd:enumeration value="Shell Road Solutions (Zhenjiang) Co. Ltd"/>
          <xsd:enumeration value="Shell Road Solutions Xinyue (Foshan) Co Ltd"/>
          <xsd:enumeration value="Shell Road Solutions Xinyue (Foshan) Co. Ltd."/>
          <xsd:enumeration value="Shell Rocky Mountain Production Llc"/>
          <xsd:enumeration value="Shell Romania Exploration BV"/>
          <xsd:enumeration value="Shell Royalties Investment Company"/>
          <xsd:enumeration value="Shell Rsc Company"/>
          <xsd:enumeration value="Shell Rwanda S.A.R.L."/>
          <xsd:enumeration value="SHELL SABAH  SELATAN SDN. BHD."/>
          <xsd:enumeration value="SHELL SABAH SELATAN SDN. BHD."/>
          <xsd:enumeration value="Shell Sabahselatan Sdn. Bhd."/>
          <xsd:enumeration value="Shell Sakhalin Holdings B.V."/>
          <xsd:enumeration value="Shell Sakhalin Services B.V."/>
          <xsd:enumeration value="Shell Salym Development B.V."/>
          <xsd:enumeration value="Shell Salym Development BV"/>
          <xsd:enumeration value="Shell Saudi Arabia (Refining) Limited"/>
          <xsd:enumeration value="Shell Saudi Arabia (Refining) Ltd"/>
          <xsd:enumeration value="SHELL SAUDI VENTURES LIMITED"/>
          <xsd:enumeration value="Shell Saudi Ventures Ltd"/>
          <xsd:enumeration value="Shell Scala Card As"/>
          <xsd:enumeration value="Shell Senegal"/>
          <xsd:enumeration value="Shell Seraya (Pte) Ltd"/>
          <xsd:enumeration value="Shell Seraya Pioneer (Pte) Ltd"/>
          <xsd:enumeration value="Shell Services"/>
          <xsd:enumeration value="Shell Services (Aust) Pty Ltd"/>
          <xsd:enumeration value="Shell Services Abu Dhabi B.V."/>
          <xsd:enumeration value="Shell Services Company"/>
          <xsd:enumeration value="Shell Services Deutschland Gmbh"/>
          <xsd:enumeration value="Shell Services International"/>
          <xsd:enumeration value="Shell Services International (Japan) Ltd"/>
          <xsd:enumeration value="Shell Services International Of Canada Inc."/>
          <xsd:enumeration value="Shell Services Italia S.R.L."/>
          <xsd:enumeration value="Shell Services Nederland B.V."/>
          <xsd:enumeration value="Shell Services NL"/>
          <xsd:enumeration value="SHELL SERVICES OMAN B.V."/>
          <xsd:enumeration value="Shell Services Pty Ltd"/>
          <xsd:enumeration value="Shell Servicios Leon, S.A. De C.V."/>
          <xsd:enumeration value="Shell Servicios Mexico, S.A. De C.V."/>
          <xsd:enumeration value="Shell Shared Service Center Chennai"/>
          <xsd:enumeration value="Shell Shared Service Center Guatemala"/>
          <xsd:enumeration value="Shell Shared Service Centre - Glasgow Limited"/>
          <xsd:enumeration value="Shell Shared Service Centre - Guatemala"/>
          <xsd:enumeration value="Shell Shared Service Centre - Kuala Lumpur Sdn. Bhd."/>
          <xsd:enumeration value="Shell Shared Service Centre Brazil"/>
          <xsd:enumeration value="Shell Shared Service Centre Hellas Limited"/>
          <xsd:enumeration value="Shell Shared Service Centre Krakow"/>
          <xsd:enumeration value="Shell Shared Service Centre-Kuala Lumpur Sdn Bhd"/>
          <xsd:enumeration value="Shell Shared Service Centre-Manila"/>
          <xsd:enumeration value="Shell Shared Service Centres"/>
          <xsd:enumeration value="Shell Shared Services (Asia) B.V."/>
          <xsd:enumeration value="Shell Shared Services Center-Manila"/>
          <xsd:enumeration value="Shell Shared Services Philippines"/>
          <xsd:enumeration value="Shell Ship Management Limited"/>
          <xsd:enumeration value="Shell Ship Management Ltd"/>
          <xsd:enumeration value="Shell SIA"/>
          <xsd:enumeration value="Shell Singapore Trustees (Pte) Ltd"/>
          <xsd:enumeration value="Shell Sinol Srl"/>
          <xsd:enumeration value="Shell Slovakia S.R.O."/>
          <xsd:enumeration value="Shell Slovakia SRO"/>
          <xsd:enumeration value="Shell Solar B.V."/>
          <xsd:enumeration value="Shell Solar BV"/>
          <xsd:enumeration value="Shell Solar Deutschland Gmbh"/>
          <xsd:enumeration value="Shell Solar Employment Services Inc."/>
          <xsd:enumeration value="Shell Solar Energy B.V."/>
          <xsd:enumeration value="Shell Solar Gmbh"/>
          <xsd:enumeration value="Shell Solar India Pvt Ltd"/>
          <xsd:enumeration value="Shell Solar Industries Lp"/>
          <xsd:enumeration value="Shell Solar Japan K.K"/>
          <xsd:enumeration value="Shell Solar Lanka Limited"/>
          <xsd:enumeration value="Shell Solar Lanka Ltd"/>
          <xsd:enumeration value="Shell Solar Philippines Corporation"/>
          <xsd:enumeration value="Shell Solar Pte Ltd"/>
          <xsd:enumeration value="Shell Solar Southern Africa (Pty) Ltd"/>
          <xsd:enumeration value="Shell Solar Verwaltungs-Gmbh"/>
          <xsd:enumeration value="Shell Solaranlagen Malgersdorf Gmbh &amp; Co. Kg"/>
          <xsd:enumeration value="Shell Solaranlagen Mittleres Ries Gmbh &amp; Co. Kg"/>
          <xsd:enumeration value="Shell Solaranlagen Sinzheim Gmbh &amp; Co. Kg"/>
          <xsd:enumeration value="Shell South Africa"/>
          <xsd:enumeration value="Shell South Africa (Pty) Ltd"/>
          <xsd:enumeration value="Shell South Africa (Pty) Ltd (Chemical Division)"/>
          <xsd:enumeration value="Shell South Africa Energy (Pty) Ltd"/>
          <xsd:enumeration value="Shell South Africa Energy Company"/>
          <xsd:enumeration value="Shell South Africa Holdings (Pty) Ltd"/>
          <xsd:enumeration value="Shell South Africa Marketing (Pty) Limited"/>
          <xsd:enumeration value="SHELL SOUTH AFRICA REFINING  (PTY) LTD"/>
          <xsd:enumeration value="SHELL SOUTH AFRICA UPSTREAM B.V."/>
          <xsd:enumeration value="SHELL SOUTH SYRIA EXPLORATION LIMITED"/>
          <xsd:enumeration value="Shell South Syria Exploration Limited Company"/>
          <xsd:enumeration value="Shell Southern Cone Gas&amp; Power (Brasil)"/>
          <xsd:enumeration value="SHELL SUBSIDIARY DISTRIBUTORS PENSION TRUSTEE LIMITED"/>
          <xsd:enumeration value="SHELL SUPPLEMENTARY PENSION PLAN TRUSTEES LIMITED"/>
          <xsd:enumeration value="Shell Suriname Verkoop Maatschappij NV"/>
          <xsd:enumeration value="Shell Suriname Verkoopmaatschappij N.V."/>
          <xsd:enumeration value="Shell Taiwan Limited"/>
          <xsd:enumeration value="Shell Taiwan Ltd"/>
          <xsd:enumeration value="Shell Tankers (Singapore) Private Limited"/>
          <xsd:enumeration value="Shell Tankers (U.K.) Limited"/>
          <xsd:enumeration value="SHELL TANKERS AUSTRALIA PTY LTD"/>
          <xsd:enumeration value="Shell Tankers B.V."/>
          <xsd:enumeration value="Shell Tankstellenbetriebsges.M.B.H"/>
          <xsd:enumeration value="Shell Tanzania Limited"/>
          <xsd:enumeration value="Shell Tanzania Ltd"/>
          <xsd:enumeration value="Shell Taranaki Exploration &amp; Production Company Limited"/>
          <xsd:enumeration value="Shell Technical Services B.V."/>
          <xsd:enumeration value="Shell Technical Services Iran B.V."/>
          <xsd:enumeration value="Shell Technologies India Private Limited"/>
          <xsd:enumeration value="Shell Technology Canada, Inc."/>
          <xsd:enumeration value="Shell Technology India Private Limited"/>
          <xsd:enumeration value="Shell Technology India Pvt Ltd (Global Solutions Division)"/>
          <xsd:enumeration value="Shell Technology Norway As"/>
          <xsd:enumeration value="Shell Technology Ventures B.V."/>
          <xsd:enumeration value="Shell Technology Ventures Fund 1 B.V."/>
          <xsd:enumeration value="Shell Technology Ventures Inc."/>
          <xsd:enumeration value="Shell Technology Ventures Ltd"/>
          <xsd:enumeration value="Shell Terminal Lanka (Pvt) Limited"/>
          <xsd:enumeration value="Shell Terminal Lanka Ltd"/>
          <xsd:enumeration value="Shell Test Method Standardisation &amp; Quality Centre"/>
          <xsd:enumeration value="Shell Texaco Alliance Companies"/>
          <xsd:enumeration value="Shell Thailand Manufacturing Limited"/>
          <xsd:enumeration value="Shell Thailand Manufacturing Ltd"/>
          <xsd:enumeration value="SHELL THRIFT &amp; LOAN FUND TRUSTEES NIG LTD"/>
          <xsd:enumeration value="Shell Thrift And Loan Fund Trustees Nigeria Limited"/>
          <xsd:enumeration value="Shell Tianjin Lubricants Co Ltd"/>
          <xsd:enumeration value="SHELL TIMUR SDN BHD"/>
          <xsd:enumeration value="Shell Timur Sendirian Berhad"/>
          <xsd:enumeration value="Shell Todd Oil Services Limited"/>
          <xsd:enumeration value="Shell Todd Oil Services Ltd"/>
          <xsd:enumeration value="Shell Tokuhatsu K.K."/>
          <xsd:enumeration value="Shell Tongyi (Beijing) Petroleum Chemical Co. Ltd."/>
          <xsd:enumeration value="Shell Tongyi (Xianyang) Petroleum Chemical Co. Ltd"/>
          <xsd:enumeration value="Shell Trade Developments (Shanghai) Limited"/>
          <xsd:enumeration value="Shell Trademark Management B.V."/>
          <xsd:enumeration value="Shell Trading &amp; Shipping"/>
          <xsd:enumeration value="Shell Trading (M.E.) Private Limited"/>
          <xsd:enumeration value="Shell Trading (Middle East) Ltd"/>
          <xsd:enumeration value="Shell Trading (Us) Company"/>
          <xsd:enumeration value="Shell Trading Canada"/>
          <xsd:enumeration value="Shell Trading Chile S.A."/>
          <xsd:enumeration value="Shell Trading Gas &amp; Power"/>
          <xsd:enumeration value="Shell Trading Gas And Power Company"/>
          <xsd:enumeration value="Shell Trading Gp Canada Company Ltd"/>
          <xsd:enumeration value="Shell Trading Gp Overseas Services Company"/>
          <xsd:enumeration value="SHELL TRADING INTERNATIONAL LIMITED"/>
          <xsd:enumeration value="Shell Trading International Ltd (Stil)"/>
          <xsd:enumeration value="SHELL TRADING LIMITED"/>
          <xsd:enumeration value="Shell Trading Mexico, S. de R.L. de C.V."/>
          <xsd:enumeration value="Shell Trading North America Company"/>
          <xsd:enumeration value="Shell Trading Rotterdam B.V."/>
          <xsd:enumeration value="Shell Trading Rotterdam BV"/>
          <xsd:enumeration value="Shell Trading Russia B.V."/>
          <xsd:enumeration value="Shell Trading Services Company"/>
          <xsd:enumeration value="Shell Trading Switzerland Ag"/>
          <xsd:enumeration value="Shell Trading US CO."/>
          <xsd:enumeration value="Shell Trading US Company"/>
          <xsd:enumeration value="Shell Tradinggp Canada Compa"/>
          <xsd:enumeration value="Shell Tradingrussia B.V."/>
          <xsd:enumeration value="Shell Transportation Holdings Llc"/>
          <xsd:enumeration value="Shell Treasury Center (West) Inc."/>
          <xsd:enumeration value="Shell Treasury Centre (Europe) Ltd"/>
          <xsd:enumeration value="Shell Treasury Centre East (Pte) Ltd"/>
          <xsd:enumeration value="Shell Treasury Centre East Pte LTD"/>
          <xsd:enumeration value="Shell Treasury Centre Limited"/>
          <xsd:enumeration value="Shell Treasury Centre Ltd"/>
          <xsd:enumeration value="SHELL TREASURY DOLLAR COMPANY LIMITED"/>
          <xsd:enumeration value="Shell Treasury Dollar Company Ltd"/>
          <xsd:enumeration value="SHELL TREASURY EURO COMPANY LIMITED"/>
          <xsd:enumeration value="Shell Treasury Euro Company Ltd"/>
          <xsd:enumeration value="Shell Treasury Hong Kong Limited"/>
          <xsd:enumeration value="Shell Treasury Luxembourg Sarl"/>
          <xsd:enumeration value="Shell Treasury Malaysia (L) Limited"/>
          <xsd:enumeration value="Shell Treasury Netherlands B.V."/>
          <xsd:enumeration value="SHELL TREASURY UK LIMITED"/>
          <xsd:enumeration value="Shell Trinidad Limited"/>
          <xsd:enumeration value="Shell Trinidad Ltd"/>
          <xsd:enumeration value="Shell Trust (Bermuda) Limited"/>
          <xsd:enumeration value="Shell Trust (Bermuda) Ltd"/>
          <xsd:enumeration value="Shell Trust (Sudan) Limited"/>
          <xsd:enumeration value="SHELL TRUST (U.K. PROPERTY) LIMITED"/>
          <xsd:enumeration value="SHELL TUNISIA METOUIA GMBH"/>
          <xsd:enumeration value="Shell Tunisia Offshore GmbH"/>
          <xsd:enumeration value="Shell U.K. Exploration and Production"/>
          <xsd:enumeration value="Shell U.K. Limited"/>
          <xsd:enumeration value="Shell U.K. Limited (Restricted Access)"/>
          <xsd:enumeration value="Shell U.K. North Atlantic Limited"/>
          <xsd:enumeration value="Shell U.K. Oil Products Limited"/>
          <xsd:enumeration value="Shell U.S. North Atlantic Limited"/>
          <xsd:enumeration value="Shell Uganda Limited"/>
          <xsd:enumeration value="Shell Uganda Ltd"/>
          <xsd:enumeration value="Shell Uganda Provident Trust Limited"/>
          <xsd:enumeration value="Shell UK Limited"/>
          <xsd:enumeration value="Shell UK Ltd"/>
          <xsd:enumeration value="Shell UK Oil Products"/>
          <xsd:enumeration value="Shell Ukraine Exploration and Production 1 LLC"/>
          <xsd:enumeration value="Shell Ukraine Exploration and Production 4 LLC"/>
          <xsd:enumeration value="SHELL UPSTREAM DEVELOPMENT B.V."/>
          <xsd:enumeration value="Shell Upstream Gabon"/>
          <xsd:enumeration value="Shell Upstream Gabon Cayman Holdings No. 1"/>
          <xsd:enumeration value="Shell Upstream Gabon Cayman Holdings No. 2"/>
          <xsd:enumeration value="Shell Upstream Gabon Cayman Holdings No. 3"/>
          <xsd:enumeration value="Shell Upstream Gas Holdings B.V."/>
          <xsd:enumeration value="SHELL UPSTREAM INDONESIA SERVICES B.V."/>
          <xsd:enumeration value="Shell Uruguay Limited"/>
          <xsd:enumeration value="Shell Uruguay S.A."/>
          <xsd:enumeration value="SHELL US CLEAN COAL ENERGY,  INC"/>
          <xsd:enumeration value="SHELL US E&amp;P INVESTMENTS LLC"/>
          <xsd:enumeration value="Shell Us E&amp;P Investments, Inc."/>
          <xsd:enumeration value="Shell US Gas &amp; Power"/>
          <xsd:enumeration value="SHELL US GAS &amp; POWER LLC"/>
          <xsd:enumeration value="Shell US Hosting Compamy"/>
          <xsd:enumeration value="Shell Uvoz-Izvoz Nafte I Hemikalija D.O.O, Beograd"/>
          <xsd:enumeration value="SHELL UVOZ-IZVOZ NAFTE I HEMIKALIJA DOO BEOGRAD"/>
          <xsd:enumeration value="Shell Uvoz-Izvoz Nafte I Kemikalija D.O.O. Zagreb"/>
          <xsd:enumeration value="Shell uvoz-izvoz nafte i kemikalija doo"/>
          <xsd:enumeration value="Shell Vanuatu Ltd."/>
          <xsd:enumeration value="Shell Venezuela"/>
          <xsd:enumeration value="Shell Venezuela Productos C.A"/>
          <xsd:enumeration value="SHELL VENEZUELA PRODUCTOS C.A."/>
          <xsd:enumeration value="Shell Venezuela Productos, CA"/>
          <xsd:enumeration value="Shell Venezuela S.A."/>
          <xsd:enumeration value="Shell Venezuela, S.A."/>
          <xsd:enumeration value="SHELL VENTURES NEW ZEALAND LIMITED"/>
          <xsd:enumeration value="Shell Ventures U.K. Limited"/>
          <xsd:enumeration value="Shell Vertriebsgesellschaft M.B.H"/>
          <xsd:enumeration value="Shell Verwaltungsgesellschaft Fur Erdgasbeteiligungen Mbh"/>
          <xsd:enumeration value="Shell Vietnam Ltd"/>
          <xsd:enumeration value="Shell Vietnam Ltd."/>
          <xsd:enumeration value="Shell Vietnam Services Singapore Pte Ltd"/>
          <xsd:enumeration value="Shell Vietnam SIPC Representative Branch Office"/>
          <xsd:enumeration value="Shell Vietnam SIPC Representative Main Office"/>
          <xsd:enumeration value="SHELL WEST QURNA B.V."/>
          <xsd:enumeration value="Shell Western Lng B.V."/>
          <xsd:enumeration value="Shell Western Lng Ltd"/>
          <xsd:enumeration value="Shell Western Supply &amp; Trading Ltd"/>
          <xsd:enumeration value="Shell Western Supply and Trading Ltd"/>
          <xsd:enumeration value="Shell Wind Energie Gmbh"/>
          <xsd:enumeration value="Shell Windenergy B.V."/>
          <xsd:enumeration value="Shell WindEnergy BV"/>
          <xsd:enumeration value="Shell WindEnergy Inc"/>
          <xsd:enumeration value="Shell WindEnergy Inc."/>
          <xsd:enumeration value="Shell WindEnergy Limited"/>
          <xsd:enumeration value="Shell Windenergy Netherlands B.V."/>
          <xsd:enumeration value="Shell Windenergy Nzw I B.V."/>
          <xsd:enumeration value="Shell Windenergy Services Inc."/>
          <xsd:enumeration value="SHELL ZAMBIA LIMITED"/>
          <xsd:enumeration value="Shell ZhanJiang Best Lubricant Blending Ltd."/>
          <xsd:enumeration value="Shell Zhuhai Lubricants Co Ltd"/>
          <xsd:enumeration value="Shell Zhuhai Lubricants Company Limited"/>
          <xsd:enumeration value="Shell Zimbabwe (Private) Limited"/>
          <xsd:enumeration value="Shell Zimbabwe (Pte) Ltd"/>
          <xsd:enumeration value="Shell/Statoil Total I/S"/>
          <xsd:enumeration value="Shell-Direct"/>
          <xsd:enumeration value="Shellgas Anonym Commercial and Industrial Gas Company SA"/>
          <xsd:enumeration value="Shelll PG India"/>
          <xsd:enumeration value="SHELL-MEX (DUBLIN) LIMITED"/>
          <xsd:enumeration value="SHELL-MEX AND B.P.LIMITED"/>
          <xsd:enumeration value="shellsudan"/>
          <xsd:enumeration value="Shinkyo Kigyo K.K."/>
          <xsd:enumeration value="Ship Shoal Pipeline Company"/>
          <xsd:enumeration value="Shirai Sekiyu K.K."/>
          <xsd:enumeration value="Shizuoka Shoseki K.K."/>
          <xsd:enumeration value="SHLCODI"/>
          <xsd:enumeration value="SHLGB"/>
          <xsd:enumeration value="SHLOFF"/>
          <xsd:enumeration value="SHLOIL"/>
          <xsd:enumeration value="Shobu Sangyo"/>
          <xsd:enumeration value="Shop Service Center B.V."/>
          <xsd:enumeration value="Shoseki (Europe) B.V."/>
          <xsd:enumeration value="Shoseki Engineering And Construction Co., Ltd."/>
          <xsd:enumeration value="Shoseki Gas Co., Ltd."/>
          <xsd:enumeration value="Shoseki Gas Service Nishi Tokyo"/>
          <xsd:enumeration value="Shoseki Home Gas K.K."/>
          <xsd:enumeration value="Shoseki International Corp"/>
          <xsd:enumeration value="Shoseki Kako K.K."/>
          <xsd:enumeration value="Shoseki Kosan Co., Ltd."/>
          <xsd:enumeration value="Shoseki Nepal Sekiyu Kaihatsu K.K. (Snodek)"/>
          <xsd:enumeration value="Shoseki Oil Development Co. Of New Zealand"/>
          <xsd:enumeration value="Shoseki Oil Development Company Of Mekong Ltd"/>
          <xsd:enumeration value="Shoseki Oil Development Company Of Vietnam Ltd"/>
          <xsd:enumeration value="Shoseki Overseas Oil Development Co. Ltd. (Sodec)"/>
          <xsd:enumeration value="Shoseki Shoji K.K."/>
          <xsd:enumeration value="Shoseki Tomen K.K."/>
          <xsd:enumeration value="Shoseki U.K. Limited"/>
          <xsd:enumeration value="Showa Oil (H.K.) Co., Ltd."/>
          <xsd:enumeration value="Showa Oil Co"/>
          <xsd:enumeration value="Showa Oil Co., Ltd."/>
          <xsd:enumeration value="Showa Shell Business &amp; IT Solutions Ltd."/>
          <xsd:enumeration value="Showa Shell Sekiyu K.K."/>
          <xsd:enumeration value="Showa Shell Sekiyu KK"/>
          <xsd:enumeration value="Showa Shell Sempaku K.K."/>
          <xsd:enumeration value="Showa Shell Sempaku KK"/>
          <xsd:enumeration value="Showa Tesuko K.K."/>
          <xsd:enumeration value="Showa Yokkaichi Sekiyu Co Ltd"/>
          <xsd:enumeration value="Showa Yokkaichi Sekiyu Co. , Ltd."/>
          <xsd:enumeration value="SHUNGA"/>
          <xsd:enumeration value="SI"/>
          <xsd:enumeration value="Sia Shell"/>
          <xsd:enumeration value="SIBA Bewachungsdienst Werkschutz GmbH"/>
          <xsd:enumeration value="Sichuan Shell Oil Company Limited"/>
          <xsd:enumeration value="Siemens Nederland N.V."/>
          <xsd:enumeration value="SIEP"/>
          <xsd:enumeration value="Siep Overseas Services Inc"/>
          <xsd:enumeration value="Sif Two S.R.L"/>
          <xsd:enumeration value="Sigemi S.R.L"/>
          <xsd:enumeration value="SIGMA-3"/>
          <xsd:enumeration value="Sigma-III"/>
          <xsd:enumeration value="SILONE S.r.l."/>
          <xsd:enumeration value="Silver Fern Shipping Limited"/>
          <xsd:enumeration value="Singapore Catalyst Technology Centre Pte Ltd"/>
          <xsd:enumeration value="Sinol S.R.L."/>
          <xsd:enumeration value="Sinopec And Shell (Jiangsu) Petroleum Marketing Company Limited"/>
          <xsd:enumeration value="Sinsen Bilistsenter"/>
          <xsd:enumeration value="SIPC"/>
          <xsd:enumeration value="Sistema Integrato Genova/Milano"/>
          <xsd:enumeration value="Sistema Logistico Nord Est S.R.L."/>
          <xsd:enumeration value="Sistemi Logistici Nord/Est"/>
          <xsd:enumeration value="SITEP"/>
          <xsd:enumeration value="SITI"/>
          <xsd:enumeration value="SITI C4C Service internal testing"/>
          <xsd:enumeration value="SITI Payroll"/>
          <xsd:enumeration value="SITIC4CSERVICE"/>
          <xsd:enumeration value="Sitra Petroleum Company"/>
          <xsd:enumeration value="Sjogaten Bilistsenter"/>
          <xsd:enumeration value="Sjoormen Bilistsenter"/>
          <xsd:enumeration value="Sjs Sun Jet Services Gbr"/>
          <xsd:enumeration value="Skedsmovollen Bilistsenter Ost"/>
          <xsd:enumeration value="Skedsmovollen Bilistsenter Vest"/>
          <xsd:enumeration value="Skei Trafikksenter"/>
          <xsd:enumeration value="Skeljungur H.F."/>
          <xsd:enumeration value="Ski Bilistsenter"/>
          <xsd:enumeration value="Skollenborg Bilistsenter"/>
          <xsd:enumeration value="Sky Fuel Aviation Limited"/>
          <xsd:enumeration value="SLB"/>
          <xsd:enumeration value="Sletta Bilistsenter"/>
          <xsd:enumeration value="Slettebakken Bilistsenter"/>
          <xsd:enumeration value="SLUBE Contacts"/>
          <xsd:enumeration value="Smart Club Do Brasil Ltda"/>
          <xsd:enumeration value="Smart Polska Sp. Z O.O."/>
          <xsd:enumeration value="Smart Pont Kereskedelmi Kft"/>
          <xsd:enumeration value="Smeermiddelenindustrie De Oliebron B.V."/>
          <xsd:enumeration value="SMP PANAMA S.A."/>
          <xsd:enumeration value="SMPS"/>
          <xsd:enumeration value="SNC"/>
          <xsd:enumeration value="SNEPCO"/>
          <xsd:enumeration value="Snijders Olie Bv"/>
          <xsd:enumeration value="SNLPG"/>
          <xsd:enumeration value="SNR"/>
          <xsd:enumeration value="SNV"/>
          <xsd:enumeration value="Soc Reunionnaise de Produits Petroliers"/>
          <xsd:enumeration value="Soc Shell Congo Kinshasa de Recherches et d'Exploitation"/>
          <xsd:enumeration value="Soc Shell Ivoirienne de Recherches et d'Exploitation"/>
          <xsd:enumeration value="Soc Shell Pour Dev Petrolier Du Littoral Congolais"/>
          <xsd:enumeration value="Soc. De Manutention De Carburants Aviation De Tahiti S.A.R.L."/>
          <xsd:enumeration value="SOC. DE. PART. DANS &quot;SPITP&quot; SARL"/>
          <xsd:enumeration value="Soc. De. Part. Dans Spitp Sarl"/>
          <xsd:enumeration value="Soc. Des Gaz D'Oceanie"/>
          <xsd:enumeration value="Soc. du Pipeline Sud-Europeen"/>
          <xsd:enumeration value="Soc. du Pipeline Sud-Europeen (Direction technique)"/>
          <xsd:enumeration value="Soc.De Distribution Du Gaz, Societe Anonyme (Mij. Voor Gasvoorziening N.V.)"/>
          <xsd:enumeration value="Socaz B.V."/>
          <xsd:enumeration value="Socaz Holding B.V."/>
          <xsd:enumeration value="Sociedad De Inversiones De Aviacion Ltda"/>
          <xsd:enumeration value="Sociedad Nacional De Oleoductos S.A."/>
          <xsd:enumeration value="SOCIEDAD NACIONAL MARTIMA"/>
          <xsd:enumeration value="Sociedade Comercial De Navegacao Concha Verde - Conchave, Sarl"/>
          <xsd:enumeration value="Societa Italiana Per L'Oleodotto Transalpino S.P.A."/>
          <xsd:enumeration value="SOCIETA' OLEODOTTI MERIDIONALI SPA"/>
          <xsd:enumeration value="Societe Africaine De Raffinage"/>
          <xsd:enumeration value="Societe Africaine Shell Chimie"/>
          <xsd:enumeration value="Societe Bearnaise Des Gaz Liquefies"/>
          <xsd:enumeration value="Societe Bitumes Tunis S.A."/>
          <xsd:enumeration value="Societe Butagaz Tunisie SARL"/>
          <xsd:enumeration value="Societe Butagaz-Tunisie S.A."/>
          <xsd:enumeration value="Societe Camerounaise Des Depots Petroliers"/>
          <xsd:enumeration value="Societe Camerounaise Equatoriale De Fabrication De Lubrifiants"/>
          <xsd:enumeration value="Societe Civile Immobiliere Mica (Sci)"/>
          <xsd:enumeration value="Societe Civile Immobiliere Portes De Fer (Sci)"/>
          <xsd:enumeration value="Societe Civile Immobiliere Victoire Gallieni (Sci)"/>
          <xsd:enumeration value="Societe Commune De Logistique"/>
          <xsd:enumeration value="Societe Congolaise Des Petroles Shell"/>
          <xsd:enumeration value="Societe Couronnaise de Raffinage"/>
          <xsd:enumeration value="Societe Dakaroise D'Entreposage"/>
          <xsd:enumeration value="SOCIETE DAKHLA DES HYDROCARBURES"/>
          <xsd:enumeration value="Societe De Cabotage Petrolier"/>
          <xsd:enumeration value="Societe De Financement Et De Participation"/>
          <xsd:enumeration value="Societe De Gestion Des Stocks Petroliers De Cote D'Ivoire ( Gestoci )"/>
          <xsd:enumeration value="Societe de Gestion Mobiliere et Immobiliere SA"/>
          <xsd:enumeration value="Societe De Manutention De Carburants Aviation (S.A.)"/>
          <xsd:enumeration value="Societe De Manutention De Carburants Aviation Dakar"/>
          <xsd:enumeration value="Societe D'Entreposage Burkinabe D'Hydrocarbure"/>
          <xsd:enumeration value="Societe D'Entreposage De Bobodioulasso"/>
          <xsd:enumeration value="SOCIETE D'ENTREPOSAGE DE SAN PEDRO"/>
          <xsd:enumeration value="SOCIETE D'ENTREPOTS PETROLIERS DE TUNISIE"/>
          <xsd:enumeration value="Societe Des Bitumes Et Cut-Backs Du Cameroun"/>
          <xsd:enumeration value="Societe des Lubrifiants de Nanterre"/>
          <xsd:enumeration value="Societe des Petroles et Combustibles Liquides"/>
          <xsd:enumeration value="Societe des Petroles Shell"/>
          <xsd:enumeration value="SOCIETE D'EXPLOITATION ET DE GESTION DES POINTS DE VENTES"/>
          <xsd:enumeration value="Societe du Craqueur de l'Aubette SAS"/>
          <xsd:enumeration value="Societe Du Noir D'Acetylene De L'Aubette (S.N.C.)"/>
          <xsd:enumeration value="Societe Gabonaise De Raffinage"/>
          <xsd:enumeration value="Societe Gabonaise D'Entreposage De Produits Petroliers"/>
          <xsd:enumeration value="Societe Genevoise Des Petroles"/>
          <xsd:enumeration value="Societe Guineenne De Lubrifiants Et D'Emballage"/>
          <xsd:enumeration value="Societe Guineenne Des Petroles"/>
          <xsd:enumeration value="Societe Havraise De Manutention De Produits Petroliers Sas"/>
          <xsd:enumeration value="Societe Immobiliere No.2"/>
          <xsd:enumeration value="Societe Ivoirienne D'Avitaillements Portuaires"/>
          <xsd:enumeration value="Societe Ivoirienne De Fabrication De Lubrifiants"/>
          <xsd:enumeration value="Societe Ivoirienne De Raffinage"/>
          <xsd:enumeration value="Societe Ivoirienne De Soufflage D'Emballage Plastique"/>
          <xsd:enumeration value="Societe Malgache De Petroles Shell"/>
          <xsd:enumeration value="Societe Malgache des Petroles Shell"/>
          <xsd:enumeration value="SOCIETE MAROCAINE DE STOCKAGE"/>
          <xsd:enumeration value="Societe Meuniere Et Avicole Du Gabon"/>
          <xsd:enumeration value="Societe Multinationale De Bitume"/>
          <xsd:enumeration value="Societe Provencale Des Bitumes (S.A.S.)"/>
          <xsd:enumeration value="Societe Reunionnaise De Produits Petroliers"/>
          <xsd:enumeration value="Societe Reunionnaise D'Entreposage"/>
          <xsd:enumeration value="Societe Shell de Tunisie"/>
          <xsd:enumeration value="Societe Shell Des Antilles Et De La Guyane Francaises Sas"/>
          <xsd:enumeration value="Societe Shell Du Cameroun"/>
          <xsd:enumeration value="Societe Shell du Laos"/>
          <xsd:enumeration value="Societe Shell du Maroc"/>
          <xsd:enumeration value="Societe Shell France Holding (S.A.S.)"/>
          <xsd:enumeration value="Societe Shell Pacifique"/>
          <xsd:enumeration value="Societe Shell Pacifique SA"/>
          <xsd:enumeration value="Soci�t� Shell Pacifique SA"/>
          <xsd:enumeration value="Societe Shell Pacifique SARL"/>
          <xsd:enumeration value="Societe Shell Tchad"/>
          <xsd:enumeration value="Societe Shell Tchadienne de Recherche et d'Exploitation"/>
          <xsd:enumeration value="SOCIETE SIGESS SARL"/>
          <xsd:enumeration value="Societe Sucriere De La Comoe"/>
          <xsd:enumeration value="Societe Sucriere Du Cameroun"/>
          <xsd:enumeration value="Societe Tchadienne D'Entreposage De Produits Petroliers - Stepp"/>
          <xsd:enumeration value="Societe Togolaise de Stockage de Lome"/>
          <xsd:enumeration value="Societe Togolaise De Stockage De Lome S.A."/>
          <xsd:enumeration value="Societe Togolaise D'Entreposage"/>
          <xsd:enumeration value="Societe Total Tahitienne D'Entreposage (Stte) S.A."/>
          <xsd:enumeration value="Societe Tunisienne Des Lubrifiants De Rades"/>
          <xsd:enumeration value="Socopsa Ste De Commerc.Prod.Serv.Aut."/>
          <xsd:enumeration value="Sodexho"/>
          <xsd:enumeration value="Sofrenor"/>
          <xsd:enumeration value="Sogecar Centre S.A."/>
          <xsd:enumeration value="SOGEP SOCIETE GENEVOISE DES PETROLES"/>
          <xsd:enumeration value="Soi Finance Inc."/>
          <xsd:enumeration value="Solakrossen Bilistsenter"/>
          <xsd:enumeration value="Solar Turbines Europe S.A."/>
          <xsd:enumeration value="Solen Insurance Limited"/>
          <xsd:enumeration value="Solen Insurance Ltd"/>
          <xsd:enumeration value="Solen Versicherungen Ag"/>
          <xsd:enumeration value="Sollibrua Bilistsenter"/>
          <xsd:enumeration value="Solutions Innovations Company"/>
          <xsd:enumeration value="Solygaz"/>
          <xsd:enumeration value="Somas"/>
          <xsd:enumeration value="Sonarep Swaziland (Pty) Ltd"/>
          <xsd:enumeration value="Sopc Holdings East Llc"/>
          <xsd:enumeration value="Sopc Holdings West Llc"/>
          <xsd:enumeration value="Sopeco Sas"/>
          <xsd:enumeration value="SOPUS"/>
          <xsd:enumeration value="SOPUS CSC"/>
          <xsd:enumeration value="SOPUS E-Page"/>
          <xsd:enumeration value="SOPUS MSO"/>
          <xsd:enumeration value="SOPUS Tech"/>
          <xsd:enumeration value="Sopworth Lead Limited"/>
          <xsd:enumeration value="South Rub Al-Khali Company Limited"/>
          <xsd:enumeration value="South Rub Al-Khali Company Ltd"/>
          <xsd:enumeration value="Southcap Pipe Line Company"/>
          <xsd:enumeration value="Southern Petroleum (Services) Limited"/>
          <xsd:enumeration value="Southern Petroleum No Liability"/>
          <xsd:enumeration value="Spanish Intoplane Services, S.L."/>
          <xsd:enumeration value="Sparrows Offshore Services Limited"/>
          <xsd:enumeration value="Sparrows Offshore Services Ltd"/>
          <xsd:enumeration value="SPC-Saudi Polyolefins Company"/>
          <xsd:enumeration value="SPD"/>
          <xsd:enumeration value="SPDC"/>
          <xsd:enumeration value="SPDC - BTIP team Ulsan Korea"/>
          <xsd:enumeration value="Speedco Inc"/>
          <xsd:enumeration value="Spelta Produtos Petroliferos, Lda"/>
          <xsd:enumeration value="SPEX"/>
          <xsd:enumeration value="SPIRAL SOFTWARE HOLDINGS LIMITED"/>
          <xsd:enumeration value="Spirit Energy, Llc"/>
          <xsd:enumeration value="Spnv Deutschland Beteiligungsges. Mbh"/>
          <xsd:enumeration value="SPOLSKA"/>
          <xsd:enumeration value="SPPP"/>
          <xsd:enumeration value="Sprecher &amp; Schuh"/>
          <xsd:enumeration value="SPSFIL"/>
          <xsd:enumeration value="SPSHELL"/>
          <xsd:enumeration value="SREFAUS"/>
          <xsd:enumeration value="SSA"/>
          <xsd:enumeration value="SSB"/>
          <xsd:enumeration value="Stadtmobil Sachsen Gmbh"/>
          <xsd:enumeration value="STANSTED FUELLING COMPANY LIMITED"/>
          <xsd:enumeration value="Stansted Fuelling Company Ltd"/>
          <xsd:enumeration value="StarStaff"/>
          <xsd:enumeration value="Starstaff, Inc."/>
          <xsd:enumeration value="STASCO"/>
          <xsd:enumeration value="Statfjord Transport A/S"/>
          <xsd:enumeration value="STATION MANAGERS OF PUERTO RICO, INC."/>
          <xsd:enumeration value="Stav Bilistsenter Nord"/>
          <xsd:enumeration value="Stav Bilistsenter Syd"/>
          <xsd:enumeration value="Stavenes Bensin"/>
          <xsd:enumeration value="Ste De Gestion Mobiliere Et Immobiliere (S.A.)"/>
          <xsd:enumeration value="Ste Des Petroles Shell Sas"/>
          <xsd:enumeration value="Ste Du Craqueur De L'Aubette Snc"/>
          <xsd:enumeration value="Ste Du Parking De La Promen. Paillon Sa"/>
          <xsd:enumeration value="Ste Du Pipe Line Mediterranee-Rhone (S.A.)"/>
          <xsd:enumeration value="Ste Du Pipeline Sud Europeen Sa"/>
          <xsd:enumeration value="Steinar Leirvik AS"/>
          <xsd:enumeration value="Steinkjer Bensinstasjon"/>
          <xsd:enumeration value="STICHTING PERNIS REFINING COMPANY ADMINISTRATIEKANTOOR"/>
          <xsd:enumeration value="Stichting Shell Pensioenfonds"/>
          <xsd:enumeration value="Stiller"/>
          <xsd:enumeration value="Stiller Group"/>
          <xsd:enumeration value="Stjordal Bilistsenter"/>
          <xsd:enumeration value="Stockages Petroliers Du Rhone Sa"/>
          <xsd:enumeration value="Stockholm Fuelling Services Ab"/>
          <xsd:enumeration value="STOGAZ"/>
          <xsd:enumeration value="Stokkebakken Bilistsenter"/>
          <xsd:enumeration value="Stopp 69 Bilistsenter"/>
          <xsd:enumeration value="Storetveit Bilistsenter"/>
          <xsd:enumeration value="Storgaten Bilistsenter"/>
          <xsd:enumeration value="Stork GLT"/>
          <xsd:enumeration value="StorkGLT VOF"/>
          <xsd:enumeration value="Stormyra Bilistsenter"/>
          <xsd:enumeration value="Strand Bilistsenter"/>
          <xsd:enumeration value="Strand Insurance Company Ltd"/>
          <xsd:enumeration value="Stratos"/>
          <xsd:enumeration value="Straume Bensin Autosenter"/>
          <xsd:enumeration value="Strommen Bilistsenter"/>
          <xsd:enumeration value="Stromso Bilistsenter"/>
          <xsd:enumeration value="STROOMER PR Concept GmbH"/>
          <xsd:enumeration value="Sts Stuttgard Tank Services Gbr"/>
          <xsd:enumeration value="STT (DAS BENEFICIARY) LIMITED"/>
          <xsd:enumeration value="Styrene Monomer Propylene"/>
          <xsd:enumeration value="suard-bellemon"/>
          <xsd:enumeration value="Suckling"/>
          <xsd:enumeration value="Suckling Group"/>
          <xsd:enumeration value="Sucre Gas S.A"/>
          <xsd:enumeration value="Sudgaz S.A."/>
          <xsd:enumeration value="SUKEP"/>
          <xsd:enumeration value="SUKOP"/>
          <xsd:enumeration value="Sultran Limited"/>
          <xsd:enumeration value="SUN CANADIAN PIPE LINE COMPANY LIMITED"/>
          <xsd:enumeration value="Sunallomer Ltd"/>
          <xsd:enumeration value="Sun-Canadian Pipe Line Company Limited"/>
          <xsd:enumeration value="Suncast Ltd"/>
          <xsd:enumeration value="Sungold Petroleum Pty Ltd"/>
          <xsd:enumeration value="Sunguard"/>
          <xsd:enumeration value="Sunndalsora Bilistsenter"/>
          <xsd:enumeration value="Superkad Services Sdn Bhd"/>
          <xsd:enumeration value="SuperKad Services Sdn. Bhd"/>
          <xsd:enumeration value="SuperKad Services Sdn. Bhd."/>
          <xsd:enumeration value="SURE Northern Energy Ltd"/>
          <xsd:enumeration value="Svelvik Bilistsenter"/>
          <xsd:enumeration value="SVEN"/>
          <xsd:enumeration value="Svinesund Bilistsenter"/>
          <xsd:enumeration value="Svingen Bilistsenter"/>
          <xsd:enumeration value="Svolvar Bilistsenter"/>
          <xsd:enumeration value="Swea Energi AB"/>
          <xsd:enumeration value="Swepi Lp"/>
          <xsd:enumeration value="SYNTHETIC CHEMICALS (NORTHERN) LIMITED"/>
          <xsd:enumeration value="Syria Shell Petroleum Dev BV"/>
          <xsd:enumeration value="Syria Shell Petroleum Development B.V."/>
          <xsd:enumeration value="Tab Tankstellen-Betriebsgesellschaft Mbh"/>
          <xsd:enumeration value="Tabangao Realty, Inc."/>
          <xsd:enumeration value="Tacoma Company Limited"/>
          <xsd:enumeration value="Tacoma Company Ltd"/>
          <xsd:enumeration value="Tadla Gaz"/>
          <xsd:enumeration value="Tai Meng Electric Pte Ltd"/>
          <xsd:enumeration value="Takaoka L.P. Gas Co."/>
          <xsd:enumeration value="Tamba B.V."/>
          <xsd:enumeration value="Tank Reinsurance SA"/>
          <xsd:enumeration value="Tank und Rast"/>
          <xsd:enumeration value="TANKSTATION EXPLOITATIE MAATSCHAPPIJ HOLDING B.V."/>
          <xsd:enumeration value="Tankstation Exploitatie Maatschappij Nederland B.V."/>
          <xsd:enumeration value="Taranaki Offshore Petroleum Company Of New Zealand Limited"/>
          <xsd:enumeration value="Taranaki Offshore Petroleum Company ofNZ"/>
          <xsd:enumeration value="TAR-TANKANLAGE RUEMLANG AG"/>
          <xsd:enumeration value="Tar-Tankanlage Rumlang Ag"/>
          <xsd:enumeration value="TASCO EUROPE LP"/>
          <xsd:enumeration value="Tate Consumables"/>
          <xsd:enumeration value="Tbf Tanklagerbertriebsfuhrungs G.M.B.H."/>
          <xsd:enumeration value="Tbg Tanklager Betriebsges Mbh"/>
          <xsd:enumeration value="TBG TANKLAGER BETRIEBSGESELLSCHAFT MBH"/>
          <xsd:enumeration value="Tchibo Service Cafe GmbH"/>
          <xsd:enumeration value="Tc'S Fresh Snax Inc."/>
          <xsd:enumeration value="Tebodin"/>
          <xsd:enumeration value="Technique Auto Controle Sas"/>
          <xsd:enumeration value="Technology Ventures Holding Inc."/>
          <xsd:enumeration value="TEHA-MSR GmbH"/>
          <xsd:enumeration value="Teiehoyden Bilistsenter"/>
          <xsd:enumeration value="Tejas Coral Gp Llc"/>
          <xsd:enumeration value="Tejas Coral GP, LLC"/>
          <xsd:enumeration value="Tejas Coral Holding Llc"/>
          <xsd:enumeration value="Tejas Coral Holding, LLC"/>
          <xsd:enumeration value="Tejas Power Generation, Llc"/>
          <xsd:enumeration value="TELEGRAPH SERVICE STATIONS LIMITED"/>
          <xsd:enumeration value="Telemetry Investments Holding (Canada) Inc"/>
          <xsd:enumeration value="Telia"/>
          <xsd:enumeration value="TEMA GmbH"/>
          <xsd:enumeration value="Tema Lube Oil Company"/>
          <xsd:enumeration value="Tepco Petroleum (Pty) Ltd"/>
          <xsd:enumeration value="Terminal de LNG de Altamira S de RL d CV"/>
          <xsd:enumeration value="Terminal de LNG de Altamira S. de R.L. de C.V."/>
          <xsd:enumeration value="Terminal De Lng De Altamira, S. De R.L. De C.V."/>
          <xsd:enumeration value="Terminal Lng De Baja California, S. De R.L. De C.V."/>
          <xsd:enumeration value="Terminales Del Atlantico, S.A."/>
          <xsd:enumeration value="Terminales Maritimas Patag"/>
          <xsd:enumeration value="Terminales Paraguayas Srl"/>
          <xsd:enumeration value="Terra Mare Corporation"/>
          <xsd:enumeration value="Terrenos Mundiales, S.A De C.V"/>
          <xsd:enumeration value="TEXACO"/>
          <xsd:enumeration value="Texaco Denmark Inc."/>
          <xsd:enumeration value="Texas Petroleum Group LLC"/>
          <xsd:enumeration value="Texas-New Mexico Pipe Line Company"/>
          <xsd:enumeration value="TFE"/>
          <xsd:enumeration value="TFSB TURBO FUEL SERVICES BERLIN GBR"/>
          <xsd:enumeration value="TFSS TURBO FUEL SERVICES SACHSEN GBR"/>
          <xsd:enumeration value="TGFH TANKDIENST-GESELLSCHAFT  FRANKFURT-HAHN GBR"/>
          <xsd:enumeration value="TGH TANKDIENST-GESELLSCHAFT HAMBURG  GBR"/>
          <xsd:enumeration value="Tgh Tankdienst-Gesellschaft Hamburggbr"/>
          <xsd:enumeration value="Tghl Tanklager-Gesellschaft Hannover-Langenhagen Gbr"/>
          <xsd:enumeration value="Tgk Tanklager Gesellschaft Koeln-Bonn Gbr"/>
          <xsd:enumeration value="Tgn Tankdienst-Gesellschaft Nuernberg Gbr"/>
          <xsd:enumeration value="Tgs Tankdienst-Gesellschaft Stuttgart Gbr"/>
          <xsd:enumeration value="Tgt Tanklager-Gesellschaft Tegel Gbr"/>
          <xsd:enumeration value="Thai Oil Company Ltd"/>
          <xsd:enumeration value="Thai Oil Public Company Ltd"/>
          <xsd:enumeration value="Thai Petroleum Pipeline Co. Ltd"/>
          <xsd:enumeration value="THAI SHELL COMPANY LIMITED"/>
          <xsd:enumeration value="Thalos GbR"/>
          <xsd:enumeration value="THE ANGLO-SAXON PETROLEUM COMPANY LIMITED"/>
          <xsd:enumeration value="The Anglo-Saxon Petroleum Company,Limited"/>
          <xsd:enumeration value="The Asiatic Petroleum Company (Dublin) Limited"/>
          <xsd:enumeration value="THE ASIATIC PETROLEUM COMPANY LIMITED"/>
          <xsd:enumeration value="The Bangestan Development Company B.V."/>
          <xsd:enumeration value="The Consolidated Petroleum Company Limited"/>
          <xsd:enumeration value="The Consolidated Petroleum Supply Co Ltd"/>
          <xsd:enumeration value="THE CONSOLIDATED PETROLEUM SUPPLY COMPANY LIMITED"/>
          <xsd:enumeration value="The Dutch School Aberdeen Limited"/>
          <xsd:enumeration value="The Fifth Business Ltd"/>
          <xsd:enumeration value="The Gas Company Limited"/>
          <xsd:enumeration value="The Mexican Eagle Oil Company Limited"/>
          <xsd:enumeration value="The New Zealand Refining Company Limited"/>
          <xsd:enumeration value="The New Zealand Refining Company Ltd"/>
          <xsd:enumeration value="The Pipelines Of P R Incorporated"/>
          <xsd:enumeration value="The Polyolefin Company (Singapore) Pte. Ltd."/>
          <xsd:enumeration value="The Shell Centenary Scholarship Fund"/>
          <xsd:enumeration value="The Shell Co. of Cambodia Ltd S.A."/>
          <xsd:enumeration value="The Shell Comp of Thailand Ltd"/>
          <xsd:enumeration value="THE SHELL COMPANY (NASSAU) LIMITED"/>
          <xsd:enumeration value="The Shell Company (Puerto Rico) Limited"/>
          <xsd:enumeration value="The Shell Company (W.I.) Limited"/>
          <xsd:enumeration value="THE SHELL COMPANY (WI) LIMITED"/>
          <xsd:enumeration value="THE SHELL COMPANY (WI) LIMITED - DOM REP BRANCH"/>
          <xsd:enumeration value="The Shell Company (WI) Ltd"/>
          <xsd:enumeration value="The Shell Company Of Australia Limited"/>
          <xsd:enumeration value="The Shell Company Of Bermuda Limited"/>
          <xsd:enumeration value="The Shell Company of Bermuda Ltd"/>
          <xsd:enumeration value="The Shell Company Of Hong Kong Limited"/>
          <xsd:enumeration value="THE SHELL COMPANY OF INDIA LIMITED"/>
          <xsd:enumeration value="The Shell Company Of Nigeria Limited"/>
          <xsd:enumeration value="The Shell Company Of Sri Lanka Limited"/>
          <xsd:enumeration value="The Shell Company Of Thailand Limited"/>
          <xsd:enumeration value="The Shell Company Of The Islands Limited"/>
          <xsd:enumeration value="The Shell Company Of The Philippines Limited"/>
          <xsd:enumeration value="The Shell Company Of The Sudan Limited"/>
          <xsd:enumeration value="The Shell Company of The Sudan Ltd"/>
          <xsd:enumeration value="The Shell Company Of Turkey Limited"/>
          <xsd:enumeration value="The Shell Company of Turkey Ltd"/>
          <xsd:enumeration value="The Shell Company Of West Africa Limited"/>
          <xsd:enumeration value="The Shell Company WI Ltd"/>
          <xsd:enumeration value="THE SHELL MARKETING COMPANY OF BORNEO LIMITED"/>
          <xsd:enumeration value="The Shell Pet Dev Co Of Nigeria Ltd"/>
          <xsd:enumeration value="The Shell Petroleum Company Limited"/>
          <xsd:enumeration value="The Shell Petroleum Company Ltd"/>
          <xsd:enumeration value="The Shell Petroleum Development Company Of Nigeria Limited"/>
          <xsd:enumeration value="The Shell Representative"/>
          <xsd:enumeration value="The Shell Transport and Trading Co PLC"/>
          <xsd:enumeration value="The Shell Transport And Trading Company Limited"/>
          <xsd:enumeration value="THE VALLEY CAMP COAL COMPANY"/>
          <xsd:enumeration value="Thermocomfort Limited"/>
          <xsd:enumeration value="Thermocomfort Ltd."/>
          <xsd:enumeration value="Thermoshell Inc."/>
          <xsd:enumeration value="THERMOTEX GES. F. FERNWAERME mbH"/>
          <xsd:enumeration value="Thermotex Ges.F.Fernwaerme Gmbh"/>
          <xsd:enumeration value="THREE WIND HOLDINGS LLC"/>
          <xsd:enumeration value="Thrubit Llc"/>
          <xsd:enumeration value="Thune Autoservice"/>
          <xsd:enumeration value="Thyssenkrupp Xervon GmbH, Niederlassung K�ln-Merkenich"/>
          <xsd:enumeration value="Tian San Shipping Pte Ltd"/>
          <xsd:enumeration value="Tianjin International Petroleum Storage &amp; Transportation Company Ltd"/>
          <xsd:enumeration value="Tianjin Shell Automobile Ser Co Ltd"/>
          <xsd:enumeration value="Tianjin Shell Automobile Services Company Ltd"/>
          <xsd:enumeration value="Tiba Petroleum Company"/>
          <xsd:enumeration value="Tiller Bilistsenter"/>
          <xsd:enumeration value="Tim Hancock Associates"/>
          <xsd:enumeration value="Tiram Kimia Sdn Bhd"/>
          <xsd:enumeration value="TLA Servicios S. de R. L. de C. V."/>
          <xsd:enumeration value="Tmr Company"/>
          <xsd:enumeration value="Toa Oil Co Ltd"/>
          <xsd:enumeration value="Toa Oil Company, Limited"/>
          <xsd:enumeration value="Toa Service Co."/>
          <xsd:enumeration value="Tochigi Shoseki Gas Service"/>
          <xsd:enumeration value="Togo et Shell"/>
          <xsd:enumeration value="Togo Et Shell S.A."/>
          <xsd:enumeration value="Tokai Shoseki Gas Service Co."/>
          <xsd:enumeration value="Tokyo Shell Pack K.K."/>
          <xsd:enumeration value="Tokyo Shoei Kabushiki Kaisha"/>
          <xsd:enumeration value="Tolvsrod Bilistsenter"/>
          <xsd:enumeration value="Tomm Tank AS"/>
          <xsd:enumeration value="T-Online"/>
          <xsd:enumeration value="Tonttilan Nosto ja Kuljetus Oy"/>
          <xsd:enumeration value="TOP Business AG"/>
          <xsd:enumeration value="TOP DEER WIND VENTURES LLC"/>
          <xsd:enumeration value="TOPAZ"/>
          <xsd:enumeration value="Topaz Energy"/>
          <xsd:enumeration value="Topaz Energy Ltd"/>
          <xsd:enumeration value="Torkel Schive AS"/>
          <xsd:enumeration value="Torshov Bilistsenter"/>
          <xsd:enumeration value="TOTAL"/>
          <xsd:enumeration value="Total (Fiji) Limited"/>
          <xsd:enumeration value="TOTAL GAS"/>
          <xsd:enumeration value="TotalFinaElf"/>
          <xsd:enumeration value="Towers Perrin"/>
          <xsd:enumeration value="Townson Bros. (Fuel Services) Ltd."/>
          <xsd:enumeration value="Townson Thornber Limited"/>
          <xsd:enumeration value="Toyama Shoseki Gas Service K.K."/>
          <xsd:enumeration value="Toyama Shoseki Sangyo"/>
          <xsd:enumeration value="Tr Holdings Ltda"/>
          <xsd:enumeration value="Trade Ranger"/>
          <xsd:enumeration value="Trade-Ranger Inc."/>
          <xsd:enumeration value="Trans Gas Services Srl"/>
          <xsd:enumeration value="Transalpine Oelleitung In Osterreich Gesellschaft M.B.H."/>
          <xsd:enumeration value="Transborder Gas Services Ltd (Cayman)"/>
          <xsd:enumeration value="Transcom"/>
          <xsd:enumeration value="Trans-Northern Pipelines Inc."/>
          <xsd:enumeration value="Transportadora Maritima De Combustibles S.A."/>
          <xsd:enumeration value="Transredes Transporte De Hidrocarburos S.A."/>
          <xsd:enumeration value="Trapil Ste Des Transports Par Pipel S.A."/>
          <xsd:enumeration value="Trebury Property Management Company Limited"/>
          <xsd:enumeration value="Tri Star Energy, Llc"/>
          <xsd:enumeration value="Tricolia - Consultoria E Servicos Industriais, Lda"/>
          <xsd:enumeration value="TRIDENT LNG SHIPPING SERVICES PTY LTD"/>
          <xsd:enumeration value="Trident Shipping Services Pty Ltd"/>
          <xsd:enumeration value="Trifoleum Proprietary Limited"/>
          <xsd:enumeration value="Trinidad Shell Exploration and Production B.V."/>
          <xsd:enumeration value="Trinity Industries, Inc"/>
          <xsd:enumeration value="Triton Diagnostics Inc"/>
          <xsd:enumeration value="Triton Leasing, Inc."/>
          <xsd:enumeration value="Triton Shipping Limited"/>
          <xsd:enumeration value="Tromso Bilistsenter"/>
          <xsd:enumeration value="Trond Svarstad"/>
          <xsd:enumeration value="TROPIGAS INTERNATIONAL CORP."/>
          <xsd:enumeration value="Truck Lube Usa, Llc"/>
          <xsd:enumeration value="True North Energy Llc"/>
          <xsd:enumeration value="Trumf As"/>
          <xsd:enumeration value="Trumf Finans Da"/>
          <xsd:enumeration value="Trv Thermische Rueckstandsverwertungs Verwaltungs-Gmbh"/>
          <xsd:enumeration value="Trv Thermische Rueckstandsverwertungs-Gmbh &amp; Co. Kg"/>
          <xsd:enumeration value="Turbo Explorations Inc."/>
          <xsd:enumeration value="Turbo Fuel Services Berlin Gbr"/>
          <xsd:enumeration value="Turbo Fuel Services Sachsen Gbr"/>
          <xsd:enumeration value="Turner Morum"/>
          <xsd:enumeration value="Tuskerdirect Limited"/>
          <xsd:enumeration value="Tveiten Bilistsenter"/>
          <xsd:enumeration value="Tvs - Distribuidor De Lubrificantes, Lda"/>
          <xsd:enumeration value="Twister B.V."/>
          <xsd:enumeration value="Twister TP BV"/>
          <xsd:enumeration value="Ubag Unterflurbetankungsanlage Flughafen, Zurich"/>
          <xsd:enumeration value="Ullern Bilistsenter"/>
          <xsd:enumeration value="Ulleval Bilistsenter"/>
          <xsd:enumeration value="Ulsteinvik Bilistsenter"/>
          <xsd:enumeration value="Ultra-Centrifuge Nederland N.V."/>
          <xsd:enumeration value="UMW PENNZOIL DISTRIBUTORS SDN BHD"/>
          <xsd:enumeration value="Unico Chemical Manufacturing Zimbabwe (Private) Limited"/>
          <xsd:enumeration value="Unico Manufacturing Co (P.E.) Proprietary Ltd"/>
          <xsd:enumeration value="Unico Manufacturing Co. Ltd"/>
          <xsd:enumeration value="Unil Belgium N.V."/>
          <xsd:enumeration value="Unil Opal Atlantique Sas"/>
          <xsd:enumeration value="Unil Opal France Nord Sas"/>
          <xsd:enumeration value="Unipart"/>
          <xsd:enumeration value="Unitas Company Limited"/>
          <xsd:enumeration value="United Kingdom Oil Pipelines Limited"/>
          <xsd:enumeration value="Uniti Kraftstoff Gmbh"/>
          <xsd:enumeration value="Ursa Oil Pipeline Company Llc"/>
          <xsd:enumeration value="Usaha Rawang Sdn Bhd"/>
          <xsd:enumeration value="Uwe Lange Training &amp; Consulting"/>
          <xsd:enumeration value="Vale Bilistsenter"/>
          <xsd:enumeration value="Valley Pines Associates"/>
          <xsd:enumeration value="Valois Copacking - LEM services"/>
          <xsd:enumeration value="Van Alphen"/>
          <xsd:enumeration value="Van Hessen BV"/>
          <xsd:enumeration value="VAPS"/>
          <xsd:enumeration value="Varden Bilistsenter"/>
          <xsd:enumeration value="Vardenest Bilistsenter"/>
          <xsd:enumeration value="Vas-Zala Kft"/>
          <xsd:enumeration value="Vea Bensin og Kiosk"/>
          <xsd:enumeration value="VEETECH OIL (PROPRIETARY) LIMITED"/>
          <xsd:enumeration value="Vegsund Bilistsenter"/>
          <xsd:enumeration value="Venezia Jet Servizi S.R.L."/>
          <xsd:enumeration value="VENEZUELAN EAGLE OIL COMPANY LIMITED"/>
          <xsd:enumeration value="Ventex Llc"/>
          <xsd:enumeration value="Verifone"/>
          <xsd:enumeration value="Vestnes Bilistsenter"/>
          <xsd:enumeration value="Vestprosess Da"/>
          <xsd:enumeration value="Vettre Bilistsenter"/>
          <xsd:enumeration value="Vinderen Bilistsenter"/>
          <xsd:enumeration value="Vinger Bilistsenter"/>
          <xsd:enumeration value="Virent Energy Systems LLC"/>
          <xsd:enumeration value="Viscount Alarms"/>
          <xsd:enumeration value="Visser's Installatie"/>
          <xsd:enumeration value="Visual Software International (VSI)"/>
          <xsd:enumeration value="Vitfos Service I/S"/>
          <xsd:enumeration value="Vmonitor Inc."/>
          <xsd:enumeration value="Voith Industrial Services INDUMONT GmbH &amp; Co.KG"/>
          <xsd:enumeration value="Volda Bilistsenter"/>
          <xsd:enumeration value="Volos Petroleum Installation - Kinonia Dikeou"/>
          <xsd:enumeration value="VOPAK"/>
          <xsd:enumeration value="VOPAK Port Botany"/>
          <xsd:enumeration value="VPL Verbundpartner Leasing GmbH"/>
          <xsd:enumeration value="VR-Leasing AG"/>
          <xsd:enumeration value="VSMRELOC"/>
          <xsd:enumeration value="W.A.G. Pipeline Proprietary Limited"/>
          <xsd:enumeration value="Waalbrug Exploitatie Maatschappij B.V."/>
          <xsd:enumeration value="Walhalla Bilistsenter"/>
          <xsd:enumeration value="WALTER ALEXANDER INDUSTRIES LIMITED"/>
          <xsd:enumeration value="Walton-Gatwick Pipeline Company Limited"/>
          <xsd:enumeration value="Ward Lester"/>
          <xsd:enumeration value="WashTec UK"/>
          <xsd:enumeration value="Wasserbesch. Verb. Wesselg - Hersl"/>
          <xsd:enumeration value="WASSERBESCH. VERB. WESSELING - HERSEL"/>
          <xsd:enumeration value="Wassermax"/>
          <xsd:enumeration value="Wayne"/>
          <xsd:enumeration value="Wds Ventures, Llc"/>
          <xsd:enumeration value="Weijers Rijnmond Investment B.V."/>
          <xsd:enumeration value="Weijers Rijnmond Zuidelike Randweg B.V."/>
          <xsd:enumeration value="Weishen Industrial Services"/>
          <xsd:enumeration value="Welldynamics International Ltd"/>
          <xsd:enumeration value="Welldynamics Norge As"/>
          <xsd:enumeration value="Welldynamics, B.V."/>
          <xsd:enumeration value="WES-BURGERSTRAATSENTRUM (PTY) LTD"/>
          <xsd:enumeration value="West African Gas Pipeline Company Limited"/>
          <xsd:enumeration value="West African Gas Pipeline Company Ltd"/>
          <xsd:enumeration value="WEST AUSTRALIAN NATURAL GAS PTY. LTD."/>
          <xsd:enumeration value="West London Pipeline And Storage Limited"/>
          <xsd:enumeration value="West Shore Pipe Line Company"/>
          <xsd:enumeration value="West Sitra Petroleum Company"/>
          <xsd:enumeration value="Westdeutsche Erdoelleitungs-Gmbh"/>
          <xsd:enumeration value="Western Canada Marine Responce Corporation"/>
          <xsd:enumeration value="WESTERN CANADA MARINE RESPONSE CORPORATION"/>
          <xsd:enumeration value="Westf. Flue. Gas. Wanzleben Gmbh &amp; Co Kg"/>
          <xsd:enumeration value="Westfalen F. Gas. Wanzleben Ver Mbh"/>
          <xsd:enumeration value="Whitewater Hill Wind Partners, Llc"/>
          <xsd:enumeration value="Windenergy Gp Llc"/>
          <xsd:enumeration value="Windenergy Lp Llc"/>
          <xsd:enumeration value="Wing Wah Industries Services Pte Ltd"/>
          <xsd:enumeration value="WIPRO"/>
          <xsd:enumeration value="Wipro Technologies"/>
          <xsd:enumeration value="Wiri Oil Services Limited"/>
          <xsd:enumeration value="Wisdom International BV."/>
          <xsd:enumeration value="Wissemagroup"/>
          <xsd:enumeration value="Wlb-Vlamings B.V."/>
          <xsd:enumeration value="Wolter &amp; Dros"/>
          <xsd:enumeration value="Wolverine Pipe Line Company"/>
          <xsd:enumeration value="Woodside Energy Ltd."/>
          <xsd:enumeration value="Woodside Energy Ltd. (Joint Venture)"/>
          <xsd:enumeration value="Woodside Petroleum Ltd"/>
          <xsd:enumeration value="Wrede &amp; Niedecken GmbH Niederlassung Wesseling"/>
          <xsd:enumeration value="Wuhan Sunshine Oil Company Ltd"/>
          <xsd:enumeration value="Wwellco Pipeline Llc"/>
          <xsd:enumeration value="X' Energy"/>
          <xsd:enumeration value="X' Rent-A-Car K.K."/>
          <xsd:enumeration value="Xact Downhole Telemetry Inc"/>
          <xsd:enumeration value="Xiang Jia International Investment Holdings Limited"/>
          <xsd:enumeration value="YACHT CLUB INTERNATIONAL"/>
          <xsd:enumeration value="Yanchang and Shell (Sichuan) Petroleum Company Limited"/>
          <xsd:enumeration value="Yanchang and Shell Petroleum Company Limited"/>
          <xsd:enumeration value="Yemen Lubricants Manufacturing Ltd"/>
          <xsd:enumeration value="Young International Holding B.V."/>
          <xsd:enumeration value="Ytre Enebakk Bilistsenter"/>
          <xsd:enumeration value="Yue Gang LNG Shipping Co. Limited"/>
          <xsd:enumeration value="Yue Peng LNG Shipping Co. Limited"/>
          <xsd:enumeration value="Yueyang Sinopec And Shell Coal Gasification Company Limted"/>
          <xsd:enumeration value="Z Services Nederland B.V."/>
          <xsd:enumeration value="Zama Sho-Un"/>
          <xsd:enumeration value="Zao Shell And Aerofuels"/>
          <xsd:enumeration value="Zao Shell Neft"/>
          <xsd:enumeration value="Zdo/Onn B.V."/>
          <xsd:enumeration value="Zeller &amp; Cie S.A.R.L."/>
          <xsd:enumeration value="Zeolyst International"/>
          <xsd:enumeration value="Zerssen Mineraloelhandel Gmbh"/>
          <xsd:enumeration value="Zervos Bau &amp; Dienstleistungen f�r die Industrie AG"/>
          <xsd:enumeration value="Zhanjiang Best Lubricant Blending Ltd"/>
          <xsd:enumeration value="Zhejiang Shell Bitumen Company Limited"/>
          <xsd:enumeration value="Zhejiang Shell Oil &amp; Petrochemical Company Limited"/>
          <xsd:enumeration value="Zhongshan Glory Petroleum Company Ltd"/>
          <xsd:enumeration value="Zip Airport Services Pty Ltd"/>
          <xsd:enumeration value="zzzGLOBE is NOT an official BCD company"/>
          <xsd:enumeration value="zzzSHELL is NOT an official BCD company"/>
          <xsd:enumeration value="?"/>
        </xsd:restriction>
      </xsd:simpleType>
    </xsd:element>
    <xsd:element name="Records_x0020_Implicit_x0020_Declare_Origin" ma:index="66" nillable="true" ma:displayName="Records Implicit Declare_Origin" ma:internalName="Records_x0020_Implicit_x0020_Declare_Origin">
      <xsd:simpleType>
        <xsd:restriction base="dms:Choice">
          <xsd:enumeration value="EPCatalog"/>
          <xsd:enumeration value="Orchestra"/>
          <xsd:enumeration value="Assai"/>
          <xsd:enumeration value="LivelinkImplicit"/>
          <xsd:enumeration value="?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65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PolicyDirtyBag xmlns="microsoft.office.server.policy.changes">
  <Microsoft.Office.RecordsManagement.PolicyFeatures.Expiration op="Change"/>
</PolicyDirtyBag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Props1.xml><?xml version="1.0" encoding="utf-8"?>
<ds:datastoreItem xmlns:ds="http://schemas.openxmlformats.org/officeDocument/2006/customXml" ds:itemID="{E1B23D3D-DE0F-4341-BD8D-DE61CAC206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7F0AC3-46FC-484B-B65F-E4E14DEC4A60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92CD9236-F397-49A8-B250-5B4E5864AFBC}">
  <ds:schemaRefs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7d127a1-54cf-4822-89a6-09e4095e1d0c"/>
    <ds:schemaRef ds:uri="69479329-4c6b-4f29-8be2-3d23893fd597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485319BC-23B3-48F9-9048-6C76938412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7d127a1-54cf-4822-89a6-09e4095e1d0c"/>
    <ds:schemaRef ds:uri="69479329-4c6b-4f29-8be2-3d23893fd59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4D2C1A13-1B74-4E02-B00B-FEA39C3F04FE}">
  <ds:schemaRefs>
    <ds:schemaRef ds:uri="microsoft.office.server.policy.changes"/>
  </ds:schemaRefs>
</ds:datastoreItem>
</file>

<file path=customXml/itemProps6.xml><?xml version="1.0" encoding="utf-8"?>
<ds:datastoreItem xmlns:ds="http://schemas.openxmlformats.org/officeDocument/2006/customXml" ds:itemID="{BF4A28EC-76F3-41BF-9E6E-EDA3B44116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V3_Template_Widescreen_06July2016</Template>
  <TotalTime>32818</TotalTime>
  <Words>156</Words>
  <Application>Microsoft Office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Futura Medium</vt:lpstr>
      <vt:lpstr>Futura Bold</vt:lpstr>
      <vt:lpstr>Futura</vt:lpstr>
      <vt:lpstr>Wingdings</vt:lpstr>
      <vt:lpstr>Arial</vt:lpstr>
      <vt:lpstr>Shell WizKit V3_Template_Widescreen_06July2016</vt:lpstr>
      <vt:lpstr>2016 Standard template</vt:lpstr>
      <vt:lpstr>SPDC PRODUCTION FINANCE</vt:lpstr>
      <vt:lpstr> Cost Savings Initiative - Reduced Housekeeping Cost in Okoloma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 2017 FY PERFORMANCE</dc:title>
  <dc:creator>Shittu, Olamide SPDC-FUP/OG</dc:creator>
  <cp:lastModifiedBy>Oloruntoba, Babafemi SPDC-UPO/G/PL</cp:lastModifiedBy>
  <cp:revision>1110</cp:revision>
  <cp:lastPrinted>2017-06-23T09:58:20Z</cp:lastPrinted>
  <dcterms:created xsi:type="dcterms:W3CDTF">2016-07-19T07:32:33Z</dcterms:created>
  <dcterms:modified xsi:type="dcterms:W3CDTF">2018-03-07T04:02:08Z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_dlc_policyId">
    <vt:lpwstr/>
  </property>
  <property fmtid="{D5CDD505-2E9C-101B-9397-08002B2CF9AE}" pid="5" name="ItemRetentionFormula">
    <vt:lpwstr/>
  </property>
  <property fmtid="{D5CDD505-2E9C-101B-9397-08002B2CF9AE}" pid="6" name="_dlc_DocIdItemGuid">
    <vt:lpwstr>76bbbf28-ad55-45ae-a848-694a68b71bc8</vt:lpwstr>
  </property>
  <property fmtid="{D5CDD505-2E9C-101B-9397-08002B2CF9AE}" pid="7" name="Shell SharePoint SAEF SecurityClassification">
    <vt:lpwstr>18;#Unrestricted|a6bcf75a-a979-458c-83c1-40defbdcf8ae</vt:lpwstr>
  </property>
  <property fmtid="{D5CDD505-2E9C-101B-9397-08002B2CF9AE}" pid="8" name="Shell SharePoint SAEF LegalEntity">
    <vt:lpwstr>4;#The Shell Petroleum Development Company Of Nigeria Limited|b482a97d-f8dd-41c8-ab1c-99b8408fd22e</vt:lpwstr>
  </property>
  <property fmtid="{D5CDD505-2E9C-101B-9397-08002B2CF9AE}" pid="9" name="Shell SharePoint SAEF BusinessUnitRegion">
    <vt:lpwstr>2;#Sub-Saharan Africa|9d13514c-804d-40ff-8e8a-f6825f62fb70</vt:lpwstr>
  </property>
  <property fmtid="{D5CDD505-2E9C-101B-9397-08002B2CF9AE}" pid="10" name="Shell SharePoint SAEF GlobalFunction">
    <vt:lpwstr>3;#Not Applicable|ddce64fb-3cb8-4cd9-8e3d-0fe554247fd1</vt:lpwstr>
  </property>
  <property fmtid="{D5CDD505-2E9C-101B-9397-08002B2CF9AE}" pid="11" name="Shell SharePoint SAEF WorkgroupID">
    <vt:lpwstr>5;#Upstream _ Single File Plan - 22022|d3ed65c1-761d-4a84-a678-924ffd6ed182</vt:lpwstr>
  </property>
  <property fmtid="{D5CDD505-2E9C-101B-9397-08002B2CF9AE}" pid="12" name="Shell SharePoint SAEF CountryOfJurisdiction">
    <vt:lpwstr>7;#NIGERIA|973e3eb3-a5f9-4712-a628-787e048af9f3</vt:lpwstr>
  </property>
  <property fmtid="{D5CDD505-2E9C-101B-9397-08002B2CF9AE}" pid="13" name="Shell SharePoint SAEF ExportControlClassification">
    <vt:lpwstr>9;#Non-US content - Non Controlled|2ac8835e-0587-4096-a6e2-1f68da1e6cb3</vt:lpwstr>
  </property>
  <property fmtid="{D5CDD505-2E9C-101B-9397-08002B2CF9AE}" pid="14" name="Shell SharePoint SAEF DocumentStatus">
    <vt:lpwstr>11;#Draft|1c86f377-7d91-4c95-bd5b-c18c83fe0aa5</vt:lpwstr>
  </property>
  <property fmtid="{D5CDD505-2E9C-101B-9397-08002B2CF9AE}" pid="15" name="Shell SharePoint SAEF Language">
    <vt:lpwstr>6;#English|bd3ad5ee-f0c3-40aa-8cc8-36ef09940af3</vt:lpwstr>
  </property>
  <property fmtid="{D5CDD505-2E9C-101B-9397-08002B2CF9AE}" pid="16" name="Shell SharePoint SAEF Business">
    <vt:lpwstr>1;#Upstream International|dabf15d9-4f75-4ed1-b8a1-a0c3e2a85888</vt:lpwstr>
  </property>
  <property fmtid="{D5CDD505-2E9C-101B-9397-08002B2CF9AE}" pid="17" name="Shell SharePoint SAEF BusinessProcess">
    <vt:lpwstr>10;#Finance - Business &amp; Controlling|de469197-5586-49bf-8aa0-481420cbab7f</vt:lpwstr>
  </property>
  <property fmtid="{D5CDD505-2E9C-101B-9397-08002B2CF9AE}" pid="18" name="Shell SharePoint SIS Activity">
    <vt:lpwstr>73;#Internal Reporting|cff49225-b82b-43e4-bf4b-42b8c9693f3d</vt:lpwstr>
  </property>
  <property fmtid="{D5CDD505-2E9C-101B-9397-08002B2CF9AE}" pid="19" name="Shell SharePoint SAEF DocumentType">
    <vt:lpwstr>86;#Performance Review [FBC]|c2d6a227-6dba-43a9-bb3a-6756adf2d88a</vt:lpwstr>
  </property>
</Properties>
</file>