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</p:sldMasterIdLst>
  <p:notesMasterIdLst>
    <p:notesMasterId r:id="rId9"/>
  </p:notesMasterIdLst>
  <p:handoutMasterIdLst>
    <p:handoutMasterId r:id="rId10"/>
  </p:handoutMasterIdLst>
  <p:sldIdLst>
    <p:sldId id="467" r:id="rId7"/>
    <p:sldId id="469" r:id="rId8"/>
  </p:sldIdLst>
  <p:sldSz cx="12192000" cy="6858000"/>
  <p:notesSz cx="6881813" cy="9296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Medium" panose="000004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4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16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6" d="100"/>
          <a:sy n="66" d="100"/>
        </p:scale>
        <p:origin x="42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2944"/>
        <p:guide pos="2168"/>
        <p:guide orient="horz" pos="2928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30/05/2018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1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30/05/2018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8500"/>
            <a:ext cx="6196013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85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5/30/2018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32" y="81712"/>
            <a:ext cx="11894838" cy="36591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tura Medium" panose="00000400000000000000" pitchFamily="2" charset="0"/>
              </a:rPr>
              <a:t>Project Title: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Futura Medium" panose="00000400000000000000" pitchFamily="2" charset="0"/>
              </a:rPr>
              <a:t>RELOCATION OF CONTROLLER AND SWITCH GEAR UNIT FROM AFAM V POWER PLANT TO SPDC GAS RECEIVING FACILITY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19" y="481980"/>
            <a:ext cx="11893551" cy="19389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>
            <a:defPPr>
              <a:defRPr lang="en-US"/>
            </a:defPPr>
            <a:lvl1pPr algn="just" defTabSz="914400">
              <a:spcAft>
                <a:spcPts val="500"/>
              </a:spcAft>
              <a:defRPr sz="1400" b="1" u="sng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Business  Case/ Objectives:</a:t>
            </a:r>
          </a:p>
          <a:p>
            <a:r>
              <a:rPr lang="en-US" sz="1200" b="0" u="none" dirty="0">
                <a:solidFill>
                  <a:schemeClr val="tx1"/>
                </a:solidFill>
              </a:rPr>
              <a:t>The AFAM GRF is an Okoloma facility which allows for the Routing of Natural Gas Supply (Average 90mmscfd) from the Okoloma Gas Plant to the </a:t>
            </a:r>
            <a:r>
              <a:rPr lang="en-US" sz="1200" b="0" u="none" dirty="0" err="1">
                <a:solidFill>
                  <a:schemeClr val="tx1"/>
                </a:solidFill>
              </a:rPr>
              <a:t>Afam</a:t>
            </a:r>
            <a:r>
              <a:rPr lang="en-US" sz="1200" b="0" u="none" dirty="0">
                <a:solidFill>
                  <a:schemeClr val="tx1"/>
                </a:solidFill>
              </a:rPr>
              <a:t> VI Power Plant. Its Control system is currently located in the </a:t>
            </a:r>
            <a:r>
              <a:rPr lang="en-US" sz="1200" b="0" u="none" dirty="0" err="1">
                <a:solidFill>
                  <a:schemeClr val="tx1"/>
                </a:solidFill>
              </a:rPr>
              <a:t>Afam</a:t>
            </a:r>
            <a:r>
              <a:rPr lang="en-US" sz="1200" b="0" u="none" dirty="0">
                <a:solidFill>
                  <a:schemeClr val="tx1"/>
                </a:solidFill>
              </a:rPr>
              <a:t> V control room (due to proximity). However, power supply to the </a:t>
            </a:r>
            <a:r>
              <a:rPr lang="en-US" sz="1200" b="0" u="none" dirty="0" err="1">
                <a:solidFill>
                  <a:schemeClr val="tx1"/>
                </a:solidFill>
              </a:rPr>
              <a:t>Afam</a:t>
            </a:r>
            <a:r>
              <a:rPr lang="en-US" sz="1200" b="0" u="none" dirty="0">
                <a:solidFill>
                  <a:schemeClr val="tx1"/>
                </a:solidFill>
              </a:rPr>
              <a:t> V control room has been epileptic with time and the control room is no longer manned due to outage of the </a:t>
            </a:r>
            <a:r>
              <a:rPr lang="en-US" sz="1200" b="0" u="none" dirty="0" err="1">
                <a:solidFill>
                  <a:schemeClr val="tx1"/>
                </a:solidFill>
              </a:rPr>
              <a:t>Afam</a:t>
            </a:r>
            <a:r>
              <a:rPr lang="en-US" sz="1200" b="0" u="none" dirty="0">
                <a:solidFill>
                  <a:schemeClr val="tx1"/>
                </a:solidFill>
              </a:rPr>
              <a:t> V gas turbines. There have been several plant outages recently due to unreliable power supply to the control system from </a:t>
            </a:r>
            <a:r>
              <a:rPr lang="en-US" sz="1200" b="0" u="none" dirty="0" err="1">
                <a:solidFill>
                  <a:schemeClr val="tx1"/>
                </a:solidFill>
              </a:rPr>
              <a:t>Afam</a:t>
            </a:r>
            <a:r>
              <a:rPr lang="en-US" sz="1200" b="0" u="none" dirty="0">
                <a:solidFill>
                  <a:schemeClr val="tx1"/>
                </a:solidFill>
              </a:rPr>
              <a:t> V power supply source. Access to the control room is not controlled by SPDC leading to delays in response to Process or Control system challenges at </a:t>
            </a:r>
            <a:r>
              <a:rPr lang="en-US" sz="1200" b="0" u="none" dirty="0" err="1">
                <a:solidFill>
                  <a:schemeClr val="tx1"/>
                </a:solidFill>
              </a:rPr>
              <a:t>Afam</a:t>
            </a:r>
            <a:r>
              <a:rPr lang="en-US" sz="1200" b="0" u="none" dirty="0">
                <a:solidFill>
                  <a:schemeClr val="tx1"/>
                </a:solidFill>
              </a:rPr>
              <a:t> GRF. </a:t>
            </a:r>
          </a:p>
          <a:p>
            <a:r>
              <a:rPr lang="en-US" sz="1200" b="0" u="none" dirty="0">
                <a:solidFill>
                  <a:schemeClr val="tx1"/>
                </a:solidFill>
              </a:rPr>
              <a:t>This project is to move the control system closer into the </a:t>
            </a:r>
            <a:r>
              <a:rPr lang="en-US" sz="1200" b="0" u="none" dirty="0" err="1">
                <a:solidFill>
                  <a:schemeClr val="tx1"/>
                </a:solidFill>
              </a:rPr>
              <a:t>Afam</a:t>
            </a:r>
            <a:r>
              <a:rPr lang="en-US" sz="1200" b="0" u="none" dirty="0">
                <a:solidFill>
                  <a:schemeClr val="tx1"/>
                </a:solidFill>
              </a:rPr>
              <a:t> GRF where SPDC operations and maintenance personnel will have unrestricted access and the control system will have more reliable power supply to minimize the associated deferment.</a:t>
            </a:r>
          </a:p>
          <a:p>
            <a:r>
              <a:rPr lang="en-US" sz="1200" b="0" u="none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88355" y="2420888"/>
            <a:ext cx="4832351" cy="44371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>
            <a:defPPr>
              <a:defRPr lang="en-US"/>
            </a:defPPr>
            <a:lvl1pPr algn="just" defTabSz="914400">
              <a:spcAft>
                <a:spcPts val="500"/>
              </a:spcAft>
              <a:defRPr sz="1400" b="1" u="sng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defRPr>
            </a:lvl1pPr>
          </a:lstStyle>
          <a:p>
            <a:r>
              <a:rPr lang="en-US" sz="1300" dirty="0">
                <a:solidFill>
                  <a:schemeClr val="tx1"/>
                </a:solidFill>
              </a:rPr>
              <a:t>Project Scope/Actions 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b="0" u="none" dirty="0">
                <a:solidFill>
                  <a:schemeClr val="tx1"/>
                </a:solidFill>
              </a:rPr>
              <a:t>Secure </a:t>
            </a:r>
            <a:r>
              <a:rPr lang="en-US" sz="1300" b="0" u="none" dirty="0" err="1">
                <a:solidFill>
                  <a:schemeClr val="tx1"/>
                </a:solidFill>
              </a:rPr>
              <a:t>MoC</a:t>
            </a:r>
            <a:r>
              <a:rPr lang="en-US" sz="1300" b="0" u="none" dirty="0">
                <a:solidFill>
                  <a:schemeClr val="tx1"/>
                </a:solidFill>
              </a:rPr>
              <a:t> for the change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0" u="none" dirty="0">
                <a:solidFill>
                  <a:schemeClr val="tx1"/>
                </a:solidFill>
              </a:rPr>
              <a:t>Review designs, technical challenge and approval to be secured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0" u="none" dirty="0">
                <a:solidFill>
                  <a:schemeClr val="tx1"/>
                </a:solidFill>
              </a:rPr>
              <a:t>Excavation, cable tray provision &amp; installation, cable splicing &amp; terminations.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0" u="none" dirty="0">
                <a:solidFill>
                  <a:schemeClr val="tx1"/>
                </a:solidFill>
              </a:rPr>
              <a:t>Procure and install the packaged switch room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0" u="none" dirty="0">
                <a:solidFill>
                  <a:schemeClr val="tx1"/>
                </a:solidFill>
              </a:rPr>
              <a:t>Procure and install UPS and UPS batteries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0" u="none" dirty="0">
                <a:solidFill>
                  <a:schemeClr val="tx1"/>
                </a:solidFill>
              </a:rPr>
              <a:t>Test and commission</a:t>
            </a:r>
          </a:p>
          <a:p>
            <a:r>
              <a:rPr lang="en-US" sz="1200" b="0" u="none" dirty="0">
                <a:solidFill>
                  <a:schemeClr val="tx1"/>
                </a:solidFill>
              </a:rPr>
              <a:t> </a:t>
            </a:r>
          </a:p>
          <a:p>
            <a:endParaRPr lang="en-US" sz="1300" b="0" u="none" dirty="0">
              <a:solidFill>
                <a:schemeClr val="tx1"/>
              </a:solidFill>
            </a:endParaRPr>
          </a:p>
          <a:p>
            <a:endParaRPr lang="en-GB" sz="1300" b="0" u="none" dirty="0">
              <a:solidFill>
                <a:schemeClr val="tx1"/>
              </a:solidFill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23894" y="4149080"/>
            <a:ext cx="2891367" cy="2592288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latin typeface="Futura Medium" panose="00000400000000000000" pitchFamily="2" charset="0"/>
              </a:rPr>
              <a:t>Project Sponsor:</a:t>
            </a:r>
            <a:r>
              <a:rPr lang="en-US" altLang="en-US" sz="1400" dirty="0">
                <a:latin typeface="Futura Medium" panose="00000400000000000000" pitchFamily="2" charset="0"/>
              </a:rPr>
              <a:t> Florence Oyedele/ Ikechukwu Onyeka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latin typeface="Futura Medium" panose="00000400000000000000" pitchFamily="2" charset="0"/>
              </a:rPr>
              <a:t>Implementation Lead</a:t>
            </a:r>
            <a:r>
              <a:rPr lang="en-US" altLang="en-US" sz="1400" dirty="0">
                <a:latin typeface="Futura Medium" panose="00000400000000000000" pitchFamily="2" charset="0"/>
              </a:rPr>
              <a:t>: Omonigho Eguono /Osuji-Bells S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Team:  Paco and Electrical teams</a:t>
            </a:r>
            <a:endParaRPr lang="en-US" altLang="en-US" sz="12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2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2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200" b="1" dirty="0"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965245"/>
            <a:ext cx="3956049" cy="18481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300" b="1" u="sng" dirty="0">
                <a:latin typeface="Futura Medium" panose="00000400000000000000" pitchFamily="2" charset="0"/>
              </a:rPr>
              <a:t>High-level Timeline:</a:t>
            </a:r>
            <a:endParaRPr lang="en-GB" sz="13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L0-L1June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L2: Aug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L3:Sept.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L4:Oct.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L5: Nov.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300" dirty="0">
                <a:solidFill>
                  <a:srgbClr val="FF0000"/>
                </a:solidFill>
                <a:latin typeface="Futura Medium" panose="00000400000000000000" pitchFamily="2" charset="0"/>
              </a:rPr>
              <a:t>Initiative End (30 Dec. 2018)</a:t>
            </a:r>
            <a:endParaRPr lang="en-GB" sz="1300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097257" y="2423620"/>
            <a:ext cx="2906183" cy="15841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>
            <a:defPPr>
              <a:defRPr lang="en-US"/>
            </a:defPPr>
            <a:lvl1pPr algn="just" defTabSz="914400">
              <a:spcAft>
                <a:spcPts val="500"/>
              </a:spcAft>
              <a:defRPr sz="1400" b="1" u="sng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Critical Success Factors: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u="none" dirty="0">
                <a:solidFill>
                  <a:schemeClr val="tx1"/>
                </a:solidFill>
              </a:rPr>
              <a:t>Asset Leadership/Stakeholder Support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GB" b="0" u="none" dirty="0">
              <a:solidFill>
                <a:schemeClr val="tx1"/>
              </a:solidFill>
            </a:endParaRPr>
          </a:p>
          <a:p>
            <a:pPr algn="l"/>
            <a:endParaRPr lang="en-GB" b="0" u="none" dirty="0">
              <a:solidFill>
                <a:schemeClr val="tx1"/>
              </a:solidFill>
            </a:endParaRPr>
          </a:p>
          <a:p>
            <a:pPr algn="l"/>
            <a:endParaRPr lang="en-US" b="0" u="none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8" y="2420888"/>
            <a:ext cx="3956049" cy="23283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300" b="1" u="sng" dirty="0">
                <a:latin typeface="Futura Medium" panose="00000400000000000000" pitchFamily="2" charset="0"/>
              </a:rPr>
              <a:t>Potential Benefits &amp; Measurement:</a:t>
            </a:r>
            <a:endParaRPr lang="en-GB" sz="13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300" dirty="0">
                <a:latin typeface="Futura Medium" panose="00000400000000000000" pitchFamily="2" charset="0"/>
              </a:rPr>
              <a:t> Asset availability for continuous production to AFAM VI power plant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300" dirty="0">
                <a:latin typeface="Futura Medium" panose="00000400000000000000" pitchFamily="2" charset="0"/>
              </a:rPr>
              <a:t>Ease of accessibility during Emergency Response and normal operations (Reduced intervention time)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300" dirty="0">
                <a:latin typeface="Futura Medium" panose="00000400000000000000" pitchFamily="2" charset="0"/>
              </a:rPr>
              <a:t> Reliable source of power to the Control System cabinet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300" dirty="0">
                <a:latin typeface="Futura Medium" panose="00000400000000000000" pitchFamily="2" charset="0"/>
              </a:rPr>
              <a:t>Easy ownership and care by SPDC Operations and Maintenance personnel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300" dirty="0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p:Policy xmlns:p="office.server.policy" id="" local="true">
  <p:Name>Shell Document Base</p:Name>
  <p:Description/>
  <p:Statement/>
  <p:PolicyItems/>
</p:Policy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AFFAA0624-1326894789-73294</_dlc_DocId>
    <_dlc_DocIdUrl xmlns="94fa94db-9f68-4db9-8aad-b353dd6cd207">
      <Url>https://nga001-sp.shell.com/sites/AFFAA0624/_layouts/15/DocIdRedir.aspx?ID=AFFAA0624-1326894789-73294</Url>
      <Description>AFFAA0624-1326894789-73294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4612922-DC3B-4233-98D5-325946902152}">
  <ds:schemaRefs>
    <ds:schemaRef ds:uri="office.server.policy"/>
  </ds:schemaRefs>
</ds:datastoreItem>
</file>

<file path=customXml/itemProps4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CE597B9-F879-40F4-9968-CD98FBF742AC}">
  <ds:schemaRefs>
    <ds:schemaRef ds:uri="http://schemas.microsoft.com/office/2006/documentManagement/types"/>
    <ds:schemaRef ds:uri="d37dc61e-6134-4f77-a092-981fcd794f3a"/>
    <ds:schemaRef ds:uri="http://schemas.microsoft.com/sharepoint/v3"/>
    <ds:schemaRef ds:uri="http://www.w3.org/XML/1998/namespac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4"/>
    <ds:schemaRef ds:uri="94fa94db-9f68-4db9-8aad-b353dd6cd20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22461</TotalTime>
  <Words>365</Words>
  <Application>Microsoft Office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Arial</vt:lpstr>
      <vt:lpstr>Futura Medium</vt:lpstr>
      <vt:lpstr>Wingdings</vt:lpstr>
      <vt:lpstr>Office Theme</vt:lpstr>
      <vt:lpstr>Project Title: RELOCATION OF CONTROLLER AND SWITCH GEAR UNIT FROM AFAM V POWER PLANT TO SPDC GAS RECEIVING FACILITY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Nabage, Musa A SNEPCO-UPO/G/PLK</cp:lastModifiedBy>
  <cp:revision>413</cp:revision>
  <cp:lastPrinted>2018-03-04T13:06:56Z</cp:lastPrinted>
  <dcterms:created xsi:type="dcterms:W3CDTF">2016-08-29T09:50:08Z</dcterms:created>
  <dcterms:modified xsi:type="dcterms:W3CDTF">2018-05-31T14:52:18Z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c7769902-8627-4293-b18f-8aa117760902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