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6"/>
  </p:sldMasterIdLst>
  <p:notesMasterIdLst>
    <p:notesMasterId r:id="rId9"/>
  </p:notesMasterIdLst>
  <p:handoutMasterIdLst>
    <p:handoutMasterId r:id="rId10"/>
  </p:handoutMasterIdLst>
  <p:sldIdLst>
    <p:sldId id="467" r:id="rId7"/>
    <p:sldId id="469" r:id="rId8"/>
  </p:sldIdLst>
  <p:sldSz cx="12192000" cy="6858000"/>
  <p:notesSz cx="6881813" cy="9296400"/>
  <p:embeddedFontLst>
    <p:embeddedFont>
      <p:font typeface="Calibri" panose="020F0502020204030204" pitchFamily="34" charset="0"/>
      <p:regular r:id="rId11"/>
      <p:bold r:id="rId12"/>
      <p:italic r:id="rId13"/>
      <p:boldItalic r:id="rId14"/>
    </p:embeddedFont>
    <p:embeddedFont>
      <p:font typeface="Futura Medium" panose="00000400000000000000" pitchFamily="2" charset="0"/>
      <p:regular r:id="rId15"/>
      <p:bold r:id="rId16"/>
      <p:italic r:id="rId17"/>
      <p:boldItalic r:id="rId18"/>
    </p:embeddedFont>
  </p:embeddedFontLst>
  <p:custDataLst>
    <p:tags r:id="rId1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44" userDrawn="1">
          <p15:clr>
            <a:srgbClr val="A4A3A4"/>
          </p15:clr>
        </p15:guide>
        <p15:guide id="2" pos="2168" userDrawn="1">
          <p15:clr>
            <a:srgbClr val="A4A3A4"/>
          </p15:clr>
        </p15:guide>
        <p15:guide id="3" orient="horz" pos="2928" userDrawn="1">
          <p15:clr>
            <a:srgbClr val="A4A3A4"/>
          </p15:clr>
        </p15:guide>
        <p15:guide id="4" pos="216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3" autoAdjust="0"/>
    <p:restoredTop sz="91551" autoAdjust="0"/>
  </p:normalViewPr>
  <p:slideViewPr>
    <p:cSldViewPr showGuides="1">
      <p:cViewPr varScale="1">
        <p:scale>
          <a:sx n="66" d="100"/>
          <a:sy n="66" d="100"/>
        </p:scale>
        <p:origin x="108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2944"/>
        <p:guide pos="2168"/>
        <p:guide orient="horz" pos="2928"/>
        <p:guide pos="216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1.fntdata"/><Relationship Id="rId24"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2119"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98103" y="1"/>
            <a:ext cx="2982119"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29/05/2018</a:t>
            </a:fld>
            <a:endParaRPr lang="en-GB" dirty="0">
              <a:latin typeface="Futura Medium" pitchFamily="2" charset="0"/>
            </a:endParaRPr>
          </a:p>
        </p:txBody>
      </p:sp>
      <p:sp>
        <p:nvSpPr>
          <p:cNvPr id="4" name="Footer Placeholder 3"/>
          <p:cNvSpPr>
            <a:spLocks noGrp="1"/>
          </p:cNvSpPr>
          <p:nvPr>
            <p:ph type="ftr" sz="quarter" idx="2"/>
          </p:nvPr>
        </p:nvSpPr>
        <p:spPr>
          <a:xfrm>
            <a:off x="1" y="8829967"/>
            <a:ext cx="2982119"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98103" y="8829967"/>
            <a:ext cx="2982119"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2119"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98103" y="1"/>
            <a:ext cx="2982119"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29/05/2018</a:t>
            </a:fld>
            <a:endParaRPr lang="en-GB" dirty="0"/>
          </a:p>
        </p:txBody>
      </p:sp>
      <p:sp>
        <p:nvSpPr>
          <p:cNvPr id="4" name="Slide Image Placeholder 3"/>
          <p:cNvSpPr>
            <a:spLocks noGrp="1" noRot="1" noChangeAspect="1"/>
          </p:cNvSpPr>
          <p:nvPr>
            <p:ph type="sldImg" idx="2"/>
          </p:nvPr>
        </p:nvSpPr>
        <p:spPr>
          <a:xfrm>
            <a:off x="342900" y="698500"/>
            <a:ext cx="6196013" cy="3484563"/>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206885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5/29/2018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1" y="662262"/>
            <a:ext cx="11537072" cy="307975"/>
          </a:xfrm>
        </p:spPr>
        <p:txBody>
          <a:bodyPr>
            <a:normAutofit fontScale="90000"/>
          </a:bodyPr>
          <a:lstStyle/>
          <a:p>
            <a:pPr>
              <a:defRPr/>
            </a:pPr>
            <a:r>
              <a:rPr lang="en-US" sz="2000" dirty="0">
                <a:solidFill>
                  <a:schemeClr val="accent6">
                    <a:lumMod val="75000"/>
                  </a:schemeClr>
                </a:solidFill>
                <a:latin typeface="Futura Medium" panose="00000400000000000000" pitchFamily="2" charset="0"/>
              </a:rPr>
              <a:t>Project Title: Okoloma Helipad Resurfacing</a:t>
            </a:r>
          </a:p>
        </p:txBody>
      </p:sp>
      <p:sp>
        <p:nvSpPr>
          <p:cNvPr id="7" name="Text Placeholder 2"/>
          <p:cNvSpPr txBox="1">
            <a:spLocks/>
          </p:cNvSpPr>
          <p:nvPr/>
        </p:nvSpPr>
        <p:spPr>
          <a:xfrm>
            <a:off x="129119" y="980728"/>
            <a:ext cx="11893551" cy="1298875"/>
          </a:xfrm>
          <a:prstGeom prst="rect">
            <a:avLst/>
          </a:prstGeom>
          <a:solidFill>
            <a:schemeClr val="bg1"/>
          </a:solidFill>
          <a:ln>
            <a:solidFill>
              <a:schemeClr val="tx1">
                <a:lumMod val="75000"/>
              </a:schemeClr>
            </a:solidFill>
          </a:ln>
        </p:spPr>
        <p:txBody>
          <a:bodyPr/>
          <a:lstStyle>
            <a:defPPr>
              <a:defRPr lang="en-US"/>
            </a:defPPr>
            <a:lvl1pPr algn="just" defTabSz="914400">
              <a:spcAft>
                <a:spcPts val="500"/>
              </a:spcAft>
              <a:defRPr sz="1400" b="1" u="sng">
                <a:solidFill>
                  <a:srgbClr val="EEECE1">
                    <a:lumMod val="50000"/>
                  </a:srgbClr>
                </a:solidFill>
                <a:latin typeface="Futura Medium" panose="00000400000000000000" pitchFamily="2" charset="0"/>
              </a:defRPr>
            </a:lvl1pPr>
          </a:lstStyle>
          <a:p>
            <a:r>
              <a:rPr lang="en-US" dirty="0">
                <a:solidFill>
                  <a:schemeClr val="tx1"/>
                </a:solidFill>
              </a:rPr>
              <a:t>Business  Case/ Objectives: </a:t>
            </a:r>
          </a:p>
          <a:p>
            <a:r>
              <a:rPr lang="en-US" b="0" u="none" dirty="0">
                <a:solidFill>
                  <a:schemeClr val="tx1"/>
                </a:solidFill>
              </a:rPr>
              <a:t>The purpose of this CAPEX driven project is to ensure proper drain off of surface water from the helipad especially during the rainy season thus improving its lifespan and ultimately restoring and maintaining its integrity. Improper water drain off from the helipad surface has been identified as the main cause of damaged helipad surface signage which is critical for signaling. This has been a recurring finding during annual helipad audits. Resurfacing and repainting the helipad will address the findings. </a:t>
            </a:r>
          </a:p>
        </p:txBody>
      </p:sp>
      <p:sp>
        <p:nvSpPr>
          <p:cNvPr id="13" name="Text Placeholder 2"/>
          <p:cNvSpPr txBox="1">
            <a:spLocks/>
          </p:cNvSpPr>
          <p:nvPr/>
        </p:nvSpPr>
        <p:spPr>
          <a:xfrm>
            <a:off x="4188355" y="2420888"/>
            <a:ext cx="4832351" cy="4437112"/>
          </a:xfrm>
          <a:prstGeom prst="rect">
            <a:avLst/>
          </a:prstGeom>
          <a:solidFill>
            <a:schemeClr val="bg1"/>
          </a:solidFill>
          <a:ln>
            <a:solidFill>
              <a:schemeClr val="tx1">
                <a:lumMod val="75000"/>
              </a:schemeClr>
            </a:solidFill>
          </a:ln>
        </p:spPr>
        <p:txBody>
          <a:bodyPr/>
          <a:lstStyle>
            <a:defPPr>
              <a:defRPr lang="en-US"/>
            </a:defPPr>
            <a:lvl1pPr algn="just" defTabSz="914400">
              <a:spcAft>
                <a:spcPts val="500"/>
              </a:spcAft>
              <a:defRPr sz="1400" b="1" u="sng">
                <a:solidFill>
                  <a:srgbClr val="EEECE1">
                    <a:lumMod val="50000"/>
                  </a:srgbClr>
                </a:solidFill>
                <a:latin typeface="Futura Medium" panose="00000400000000000000" pitchFamily="2" charset="0"/>
              </a:defRPr>
            </a:lvl1pPr>
          </a:lstStyle>
          <a:p>
            <a:r>
              <a:rPr lang="en-US" sz="1300" dirty="0">
                <a:solidFill>
                  <a:schemeClr val="tx1"/>
                </a:solidFill>
              </a:rPr>
              <a:t>Project Scope/Actions : </a:t>
            </a:r>
          </a:p>
          <a:p>
            <a:pPr marL="285750" indent="-285750">
              <a:buFont typeface="Wingdings" panose="05000000000000000000" pitchFamily="2" charset="2"/>
              <a:buChar char="§"/>
            </a:pPr>
            <a:r>
              <a:rPr lang="en-US" sz="1300" b="0" u="none" dirty="0">
                <a:solidFill>
                  <a:schemeClr val="tx1"/>
                </a:solidFill>
                <a:highlight>
                  <a:srgbClr val="00FF00"/>
                </a:highlight>
              </a:rPr>
              <a:t>Secure Management approval</a:t>
            </a:r>
          </a:p>
          <a:p>
            <a:pPr marL="285750" indent="-285750">
              <a:buFont typeface="Wingdings" panose="05000000000000000000" pitchFamily="2" charset="2"/>
              <a:buChar char="§"/>
            </a:pPr>
            <a:r>
              <a:rPr lang="en-US" sz="1300" b="0" u="none" dirty="0">
                <a:solidFill>
                  <a:schemeClr val="tx1"/>
                </a:solidFill>
                <a:highlight>
                  <a:srgbClr val="00FF00"/>
                </a:highlight>
              </a:rPr>
              <a:t>Site Assessment Report Issued</a:t>
            </a:r>
          </a:p>
          <a:p>
            <a:pPr marL="285750" indent="-285750">
              <a:buFont typeface="Wingdings" panose="05000000000000000000" pitchFamily="2" charset="2"/>
              <a:buChar char="§"/>
            </a:pPr>
            <a:r>
              <a:rPr lang="en-US" sz="1300" b="0" u="none" dirty="0">
                <a:solidFill>
                  <a:schemeClr val="tx1"/>
                </a:solidFill>
                <a:highlight>
                  <a:srgbClr val="00FF00"/>
                </a:highlight>
              </a:rPr>
              <a:t>Draft scope of work ready</a:t>
            </a:r>
          </a:p>
          <a:p>
            <a:pPr marL="285750" indent="-285750">
              <a:buFont typeface="Wingdings" panose="05000000000000000000" pitchFamily="2" charset="2"/>
              <a:buChar char="§"/>
            </a:pPr>
            <a:r>
              <a:rPr lang="en-US" sz="1300" b="0" u="none" dirty="0">
                <a:solidFill>
                  <a:schemeClr val="tx1"/>
                </a:solidFill>
                <a:highlight>
                  <a:srgbClr val="00FF00"/>
                </a:highlight>
              </a:rPr>
              <a:t>CMT Appointed</a:t>
            </a:r>
          </a:p>
          <a:p>
            <a:pPr marL="285750" indent="-285750">
              <a:buFont typeface="Wingdings" panose="05000000000000000000" pitchFamily="2" charset="2"/>
              <a:buChar char="§"/>
            </a:pPr>
            <a:r>
              <a:rPr lang="en-US" sz="1300" b="0" u="none" dirty="0">
                <a:solidFill>
                  <a:schemeClr val="tx1"/>
                </a:solidFill>
                <a:highlight>
                  <a:srgbClr val="00FF00"/>
                </a:highlight>
              </a:rPr>
              <a:t>Contracting strategy agreed</a:t>
            </a:r>
          </a:p>
          <a:p>
            <a:pPr marL="285750" indent="-285750">
              <a:buFont typeface="Wingdings" panose="05000000000000000000" pitchFamily="2" charset="2"/>
              <a:buChar char="§"/>
            </a:pPr>
            <a:r>
              <a:rPr lang="en-US" sz="1300" b="0" u="none" dirty="0">
                <a:solidFill>
                  <a:schemeClr val="tx1"/>
                </a:solidFill>
                <a:highlight>
                  <a:srgbClr val="00FF00"/>
                </a:highlight>
              </a:rPr>
              <a:t>Cost estimates ready</a:t>
            </a:r>
          </a:p>
          <a:p>
            <a:pPr marL="285750" indent="-285750">
              <a:buFont typeface="Wingdings" panose="05000000000000000000" pitchFamily="2" charset="2"/>
              <a:buChar char="§"/>
            </a:pPr>
            <a:r>
              <a:rPr lang="en-US" sz="1300" b="0" u="none" dirty="0">
                <a:solidFill>
                  <a:schemeClr val="tx1"/>
                </a:solidFill>
                <a:highlight>
                  <a:srgbClr val="00FF00"/>
                </a:highlight>
              </a:rPr>
              <a:t>Part A approved</a:t>
            </a:r>
          </a:p>
          <a:p>
            <a:pPr marL="285750" indent="-285750">
              <a:buFont typeface="Wingdings" panose="05000000000000000000" pitchFamily="2" charset="2"/>
              <a:buChar char="§"/>
            </a:pPr>
            <a:r>
              <a:rPr lang="en-US" sz="1300" b="0" u="none" dirty="0">
                <a:solidFill>
                  <a:schemeClr val="tx1"/>
                </a:solidFill>
                <a:highlight>
                  <a:srgbClr val="00FF00"/>
                </a:highlight>
              </a:rPr>
              <a:t>ITT issued</a:t>
            </a:r>
          </a:p>
          <a:p>
            <a:pPr marL="285750" indent="-285750">
              <a:buFont typeface="Wingdings" panose="05000000000000000000" pitchFamily="2" charset="2"/>
              <a:buChar char="§"/>
            </a:pPr>
            <a:r>
              <a:rPr lang="en-US" sz="1300" b="0" u="none" dirty="0">
                <a:solidFill>
                  <a:schemeClr val="tx1"/>
                </a:solidFill>
                <a:highlight>
                  <a:srgbClr val="00FF00"/>
                </a:highlight>
              </a:rPr>
              <a:t>Contract Awarded</a:t>
            </a:r>
          </a:p>
          <a:p>
            <a:pPr marL="285750" indent="-285750">
              <a:buFont typeface="Wingdings" panose="05000000000000000000" pitchFamily="2" charset="2"/>
              <a:buChar char="§"/>
            </a:pPr>
            <a:r>
              <a:rPr lang="en-US" sz="1300" b="0" u="none" dirty="0">
                <a:solidFill>
                  <a:schemeClr val="tx1"/>
                </a:solidFill>
                <a:highlight>
                  <a:srgbClr val="00FF00"/>
                </a:highlight>
              </a:rPr>
              <a:t>Kick-off meeting held</a:t>
            </a:r>
          </a:p>
          <a:p>
            <a:pPr marL="285750" indent="-285750">
              <a:buFont typeface="Wingdings" panose="05000000000000000000" pitchFamily="2" charset="2"/>
              <a:buChar char="§"/>
            </a:pPr>
            <a:r>
              <a:rPr lang="en-US" sz="1300" b="0" u="none" dirty="0">
                <a:solidFill>
                  <a:schemeClr val="tx1"/>
                </a:solidFill>
                <a:highlight>
                  <a:srgbClr val="00FF00"/>
                </a:highlight>
              </a:rPr>
              <a:t>Pre-mob/ Mob vendor</a:t>
            </a:r>
          </a:p>
          <a:p>
            <a:pPr marL="285750" indent="-285750">
              <a:buFont typeface="Wingdings" panose="05000000000000000000" pitchFamily="2" charset="2"/>
              <a:buChar char="§"/>
            </a:pPr>
            <a:r>
              <a:rPr lang="en-US" sz="1300" b="0" u="none" dirty="0">
                <a:solidFill>
                  <a:schemeClr val="tx1"/>
                </a:solidFill>
              </a:rPr>
              <a:t>Demolition </a:t>
            </a:r>
          </a:p>
          <a:p>
            <a:pPr marL="285750" indent="-285750">
              <a:buFont typeface="Wingdings" panose="05000000000000000000" pitchFamily="2" charset="2"/>
              <a:buChar char="§"/>
            </a:pPr>
            <a:r>
              <a:rPr lang="en-US" sz="1300" b="0" u="none" dirty="0">
                <a:solidFill>
                  <a:schemeClr val="tx1"/>
                </a:solidFill>
              </a:rPr>
              <a:t>Site installation.</a:t>
            </a:r>
          </a:p>
          <a:p>
            <a:pPr marL="285750" indent="-285750">
              <a:buFont typeface="Wingdings" panose="05000000000000000000" pitchFamily="2" charset="2"/>
              <a:buChar char="§"/>
            </a:pPr>
            <a:r>
              <a:rPr lang="en-US" sz="1300" b="0" u="none" dirty="0">
                <a:solidFill>
                  <a:schemeClr val="tx1"/>
                </a:solidFill>
              </a:rPr>
              <a:t>Handover</a:t>
            </a:r>
          </a:p>
          <a:p>
            <a:pPr marL="285750" indent="-285750">
              <a:buFont typeface="Wingdings" panose="05000000000000000000" pitchFamily="2" charset="2"/>
              <a:buChar char="§"/>
            </a:pPr>
            <a:r>
              <a:rPr lang="en-US" sz="1300" b="0" u="none" dirty="0">
                <a:solidFill>
                  <a:schemeClr val="tx1"/>
                </a:solidFill>
              </a:rPr>
              <a:t>Vendor Demobilized</a:t>
            </a:r>
          </a:p>
          <a:p>
            <a:r>
              <a:rPr lang="en-US" sz="1300" b="0" u="none" dirty="0">
                <a:solidFill>
                  <a:schemeClr val="tx1"/>
                </a:solidFill>
              </a:rPr>
              <a:t> </a:t>
            </a:r>
          </a:p>
          <a:p>
            <a:endParaRPr lang="en-US" sz="1300" b="0" u="none" dirty="0">
              <a:solidFill>
                <a:schemeClr val="tx1"/>
              </a:solidFill>
            </a:endParaRPr>
          </a:p>
          <a:p>
            <a:endParaRPr lang="en-GB" sz="1300" b="0" u="none" dirty="0">
              <a:solidFill>
                <a:schemeClr val="tx1"/>
              </a:solidFill>
            </a:endParaRPr>
          </a:p>
        </p:txBody>
      </p:sp>
      <p:sp>
        <p:nvSpPr>
          <p:cNvPr id="22" name="Text Placeholder 2"/>
          <p:cNvSpPr txBox="1">
            <a:spLocks/>
          </p:cNvSpPr>
          <p:nvPr/>
        </p:nvSpPr>
        <p:spPr>
          <a:xfrm>
            <a:off x="9123894" y="4149080"/>
            <a:ext cx="2891367" cy="2592288"/>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400" b="1" dirty="0">
                <a:latin typeface="Futura Medium" panose="00000400000000000000" pitchFamily="2" charset="0"/>
              </a:rPr>
              <a:t>Project Sponsor:</a:t>
            </a:r>
            <a:r>
              <a:rPr lang="en-US" altLang="en-US" sz="1400" dirty="0">
                <a:latin typeface="Futura Medium" panose="00000400000000000000" pitchFamily="2" charset="0"/>
              </a:rPr>
              <a:t> Florence / Ikechukwu</a:t>
            </a:r>
          </a:p>
          <a:p>
            <a:pPr marL="0" lvl="1" defTabSz="914400">
              <a:spcBef>
                <a:spcPts val="300"/>
              </a:spcBef>
              <a:spcAft>
                <a:spcPct val="0"/>
              </a:spcAft>
            </a:pPr>
            <a:r>
              <a:rPr lang="en-US" altLang="en-US" sz="1400" b="1" dirty="0">
                <a:latin typeface="Futura Medium" panose="00000400000000000000" pitchFamily="2" charset="0"/>
              </a:rPr>
              <a:t>Implementation Lead</a:t>
            </a:r>
            <a:r>
              <a:rPr lang="en-US" altLang="en-US" sz="1400" dirty="0">
                <a:latin typeface="Futura Medium" panose="00000400000000000000" pitchFamily="2" charset="0"/>
              </a:rPr>
              <a:t>: Ebere Onoh</a:t>
            </a:r>
          </a:p>
          <a:p>
            <a:pPr marL="0" lvl="1" defTabSz="914400">
              <a:spcBef>
                <a:spcPts val="300"/>
              </a:spcBef>
              <a:spcAft>
                <a:spcPct val="0"/>
              </a:spcAft>
            </a:pPr>
            <a:r>
              <a:rPr lang="en-US" altLang="en-US" sz="1400" dirty="0">
                <a:latin typeface="Futura Medium" panose="00000400000000000000" pitchFamily="2" charset="0"/>
              </a:rPr>
              <a:t>Project Team: </a:t>
            </a:r>
          </a:p>
          <a:p>
            <a:pPr marL="0" lvl="1" defTabSz="914400">
              <a:spcBef>
                <a:spcPts val="300"/>
              </a:spcBef>
              <a:spcAft>
                <a:spcPct val="0"/>
              </a:spcAft>
            </a:pPr>
            <a:r>
              <a:rPr lang="en-US" altLang="en-US" sz="1200" dirty="0">
                <a:latin typeface="Futura Medium" panose="00000400000000000000" pitchFamily="2" charset="0"/>
              </a:rPr>
              <a:t>Oluwasegun Ajagbe</a:t>
            </a:r>
          </a:p>
          <a:p>
            <a:pPr marL="0" lvl="1" defTabSz="914400">
              <a:spcBef>
                <a:spcPts val="300"/>
              </a:spcBef>
              <a:spcAft>
                <a:spcPct val="0"/>
              </a:spcAft>
            </a:pPr>
            <a:endParaRPr lang="en-US" altLang="en-US" sz="1200" dirty="0">
              <a:latin typeface="Futura Medium" panose="00000400000000000000" pitchFamily="2" charset="0"/>
            </a:endParaRPr>
          </a:p>
          <a:p>
            <a:pPr marL="0" lvl="1" defTabSz="914400">
              <a:spcBef>
                <a:spcPts val="300"/>
              </a:spcBef>
              <a:spcAft>
                <a:spcPct val="0"/>
              </a:spcAft>
            </a:pPr>
            <a:endParaRPr lang="en-US" altLang="en-US" sz="1200" dirty="0">
              <a:latin typeface="Futura Medium" panose="00000400000000000000" pitchFamily="2" charset="0"/>
            </a:endParaRPr>
          </a:p>
          <a:p>
            <a:pPr marL="0" lvl="1" defTabSz="914400">
              <a:spcBef>
                <a:spcPts val="300"/>
              </a:spcBef>
              <a:spcAft>
                <a:spcPct val="0"/>
              </a:spcAft>
            </a:pPr>
            <a:endParaRPr lang="en-US" altLang="en-US" sz="1400" dirty="0">
              <a:latin typeface="Futura Medium" panose="00000400000000000000" pitchFamily="2" charset="0"/>
            </a:endParaRPr>
          </a:p>
          <a:p>
            <a:pPr marL="0" lvl="1" defTabSz="914400">
              <a:spcBef>
                <a:spcPts val="300"/>
              </a:spcBef>
              <a:spcAft>
                <a:spcPct val="0"/>
              </a:spcAft>
            </a:pPr>
            <a:endParaRPr lang="en-US" altLang="en-US" sz="1400" dirty="0">
              <a:latin typeface="Futura Medium" panose="00000400000000000000" pitchFamily="2" charset="0"/>
            </a:endParaRPr>
          </a:p>
          <a:p>
            <a:pPr marL="0" lvl="1" defTabSz="914400">
              <a:spcBef>
                <a:spcPts val="300"/>
              </a:spcBef>
              <a:spcAft>
                <a:spcPct val="0"/>
              </a:spcAft>
            </a:pPr>
            <a:endParaRPr lang="en-US" altLang="en-US" sz="1400" dirty="0">
              <a:latin typeface="Futura Medium" panose="00000400000000000000" pitchFamily="2" charset="0"/>
            </a:endParaRPr>
          </a:p>
          <a:p>
            <a:pPr marL="171450" indent="-171450" defTabSz="914400">
              <a:defRPr/>
            </a:pPr>
            <a:endParaRPr lang="en-GB" sz="1200" b="1" dirty="0">
              <a:latin typeface="Futura Medium" panose="00000400000000000000" pitchFamily="2" charset="0"/>
            </a:endParaRPr>
          </a:p>
          <a:p>
            <a:pPr defTabSz="914400">
              <a:defRPr/>
            </a:pPr>
            <a:endParaRPr lang="en-US" sz="1800" dirty="0">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latin typeface="Futura Medium" panose="00000400000000000000" pitchFamily="2" charset="0"/>
            </a:endParaRPr>
          </a:p>
        </p:txBody>
      </p:sp>
      <p:sp>
        <p:nvSpPr>
          <p:cNvPr id="10" name="Text Placeholder 2"/>
          <p:cNvSpPr txBox="1">
            <a:spLocks/>
          </p:cNvSpPr>
          <p:nvPr/>
        </p:nvSpPr>
        <p:spPr>
          <a:xfrm>
            <a:off x="129118" y="4965245"/>
            <a:ext cx="3956049" cy="1848131"/>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300" b="1" u="sng" dirty="0">
                <a:latin typeface="Futura Medium" panose="00000400000000000000" pitchFamily="2" charset="0"/>
              </a:rPr>
              <a:t>High-level Timeline:</a:t>
            </a:r>
            <a:endParaRPr lang="en-GB" sz="1300" dirty="0">
              <a:latin typeface="Futura Medium" panose="00000400000000000000" pitchFamily="2" charset="0"/>
            </a:endParaRPr>
          </a:p>
          <a:p>
            <a:pPr marL="171450" indent="-171450" defTabSz="914400">
              <a:buFont typeface="Wingdings" pitchFamily="2" charset="2"/>
              <a:buChar char="§"/>
              <a:defRPr/>
            </a:pPr>
            <a:r>
              <a:rPr lang="en-GB" sz="1300" dirty="0">
                <a:solidFill>
                  <a:srgbClr val="FF0000"/>
                </a:solidFill>
                <a:latin typeface="Futura Medium" panose="00000400000000000000" pitchFamily="2" charset="0"/>
              </a:rPr>
              <a:t>L0-L1: May 2018</a:t>
            </a:r>
          </a:p>
          <a:p>
            <a:pPr marL="171450" indent="-171450" defTabSz="914400">
              <a:spcBef>
                <a:spcPts val="300"/>
              </a:spcBef>
              <a:buFont typeface="Wingdings" pitchFamily="2" charset="2"/>
              <a:buChar char="§"/>
              <a:defRPr/>
            </a:pPr>
            <a:r>
              <a:rPr lang="en-GB" sz="1300" dirty="0">
                <a:solidFill>
                  <a:srgbClr val="FF0000"/>
                </a:solidFill>
                <a:latin typeface="Futura Medium" panose="00000400000000000000" pitchFamily="2" charset="0"/>
              </a:rPr>
              <a:t>L2: May 2018</a:t>
            </a:r>
          </a:p>
          <a:p>
            <a:pPr marL="171450" indent="-171450" defTabSz="914400">
              <a:spcBef>
                <a:spcPts val="300"/>
              </a:spcBef>
              <a:buFont typeface="Wingdings" pitchFamily="2" charset="2"/>
              <a:buChar char="§"/>
              <a:defRPr/>
            </a:pPr>
            <a:r>
              <a:rPr lang="en-GB" sz="1300" dirty="0">
                <a:solidFill>
                  <a:srgbClr val="FF0000"/>
                </a:solidFill>
                <a:latin typeface="Futura Medium" panose="00000400000000000000" pitchFamily="2" charset="0"/>
              </a:rPr>
              <a:t>L3: Aug. 2018</a:t>
            </a:r>
          </a:p>
          <a:p>
            <a:pPr marL="171450" indent="-171450" defTabSz="914400">
              <a:spcBef>
                <a:spcPts val="300"/>
              </a:spcBef>
              <a:buFont typeface="Wingdings" pitchFamily="2" charset="2"/>
              <a:buChar char="§"/>
              <a:defRPr/>
            </a:pPr>
            <a:r>
              <a:rPr lang="en-GB" sz="1300" dirty="0">
                <a:solidFill>
                  <a:srgbClr val="FF0000"/>
                </a:solidFill>
                <a:latin typeface="Futura Medium" panose="00000400000000000000" pitchFamily="2" charset="0"/>
              </a:rPr>
              <a:t>L4: Aug. 2018</a:t>
            </a:r>
          </a:p>
          <a:p>
            <a:pPr marL="171450" indent="-171450" defTabSz="914400">
              <a:spcBef>
                <a:spcPts val="300"/>
              </a:spcBef>
              <a:buFont typeface="Wingdings" pitchFamily="2" charset="2"/>
              <a:buChar char="§"/>
              <a:defRPr/>
            </a:pPr>
            <a:r>
              <a:rPr lang="en-US" sz="1300" dirty="0">
                <a:solidFill>
                  <a:srgbClr val="FF0000"/>
                </a:solidFill>
                <a:latin typeface="Futura Medium" panose="00000400000000000000" pitchFamily="2" charset="0"/>
              </a:rPr>
              <a:t>L5: 30 Oct. 2018</a:t>
            </a:r>
          </a:p>
          <a:p>
            <a:pPr marL="171450" indent="-171450" defTabSz="914400">
              <a:spcBef>
                <a:spcPts val="300"/>
              </a:spcBef>
              <a:buFont typeface="Wingdings" pitchFamily="2" charset="2"/>
              <a:buChar char="§"/>
              <a:defRPr/>
            </a:pPr>
            <a:r>
              <a:rPr lang="en-US" sz="1300" dirty="0">
                <a:solidFill>
                  <a:srgbClr val="FF0000"/>
                </a:solidFill>
                <a:latin typeface="Futura Medium" panose="00000400000000000000" pitchFamily="2" charset="0"/>
              </a:rPr>
              <a:t>Initiative End (30 Oct. 2018)</a:t>
            </a:r>
            <a:endParaRPr lang="en-GB" sz="1300" dirty="0">
              <a:solidFill>
                <a:srgbClr val="FF0000"/>
              </a:solidFill>
              <a:latin typeface="Futura Medium" panose="00000400000000000000" pitchFamily="2" charset="0"/>
            </a:endParaRPr>
          </a:p>
        </p:txBody>
      </p:sp>
      <p:sp>
        <p:nvSpPr>
          <p:cNvPr id="11" name="Text Placeholder 2"/>
          <p:cNvSpPr txBox="1">
            <a:spLocks/>
          </p:cNvSpPr>
          <p:nvPr/>
        </p:nvSpPr>
        <p:spPr>
          <a:xfrm>
            <a:off x="9097257" y="2423620"/>
            <a:ext cx="2906183" cy="1584175"/>
          </a:xfrm>
          <a:prstGeom prst="rect">
            <a:avLst/>
          </a:prstGeom>
          <a:solidFill>
            <a:schemeClr val="bg1"/>
          </a:solidFill>
          <a:ln>
            <a:solidFill>
              <a:schemeClr val="tx1">
                <a:lumMod val="75000"/>
              </a:schemeClr>
            </a:solidFill>
          </a:ln>
        </p:spPr>
        <p:txBody>
          <a:bodyPr/>
          <a:lstStyle>
            <a:defPPr>
              <a:defRPr lang="en-US"/>
            </a:defPPr>
            <a:lvl1pPr algn="just" defTabSz="914400">
              <a:spcAft>
                <a:spcPts val="500"/>
              </a:spcAft>
              <a:defRPr sz="1400" b="1" u="sng">
                <a:solidFill>
                  <a:srgbClr val="EEECE1">
                    <a:lumMod val="50000"/>
                  </a:srgbClr>
                </a:solidFill>
                <a:latin typeface="Futura Medium" panose="00000400000000000000" pitchFamily="2" charset="0"/>
              </a:defRPr>
            </a:lvl1pPr>
          </a:lstStyle>
          <a:p>
            <a:pPr algn="l"/>
            <a:r>
              <a:rPr lang="en-US" dirty="0">
                <a:solidFill>
                  <a:schemeClr val="tx1"/>
                </a:solidFill>
              </a:rPr>
              <a:t>Critical Success Factors:</a:t>
            </a:r>
            <a:endParaRPr lang="en-GB" dirty="0">
              <a:solidFill>
                <a:schemeClr val="tx1"/>
              </a:solidFill>
            </a:endParaRPr>
          </a:p>
          <a:p>
            <a:pPr marL="285750" indent="-285750" algn="l">
              <a:buFont typeface="Wingdings" panose="05000000000000000000" pitchFamily="2" charset="2"/>
              <a:buChar char="§"/>
            </a:pPr>
            <a:r>
              <a:rPr lang="en-US" b="0" u="none" dirty="0">
                <a:solidFill>
                  <a:schemeClr val="tx1"/>
                </a:solidFill>
              </a:rPr>
              <a:t>Community FTO</a:t>
            </a:r>
          </a:p>
          <a:p>
            <a:pPr marL="285750" indent="-285750" algn="l">
              <a:buFont typeface="Wingdings" panose="05000000000000000000" pitchFamily="2" charset="2"/>
              <a:buChar char="§"/>
            </a:pPr>
            <a:r>
              <a:rPr lang="en-US" b="0" u="none" dirty="0">
                <a:solidFill>
                  <a:schemeClr val="tx1"/>
                </a:solidFill>
              </a:rPr>
              <a:t>Asset Leadership/Stakeholder Support</a:t>
            </a:r>
          </a:p>
          <a:p>
            <a:pPr marL="285750" indent="-285750" algn="l">
              <a:buFont typeface="Wingdings" panose="05000000000000000000" pitchFamily="2" charset="2"/>
              <a:buChar char="§"/>
            </a:pPr>
            <a:endParaRPr lang="en-GB" b="0" u="none" dirty="0">
              <a:solidFill>
                <a:schemeClr val="tx1"/>
              </a:solidFill>
            </a:endParaRPr>
          </a:p>
          <a:p>
            <a:pPr algn="l"/>
            <a:endParaRPr lang="en-GB" b="0" u="none" dirty="0">
              <a:solidFill>
                <a:schemeClr val="tx1"/>
              </a:solidFill>
            </a:endParaRPr>
          </a:p>
          <a:p>
            <a:pPr algn="l"/>
            <a:endParaRPr lang="en-US" b="0" u="none" dirty="0">
              <a:solidFill>
                <a:schemeClr val="tx1"/>
              </a:solidFill>
            </a:endParaRPr>
          </a:p>
        </p:txBody>
      </p:sp>
      <p:sp>
        <p:nvSpPr>
          <p:cNvPr id="12" name="Text Placeholder 2"/>
          <p:cNvSpPr txBox="1">
            <a:spLocks/>
          </p:cNvSpPr>
          <p:nvPr/>
        </p:nvSpPr>
        <p:spPr>
          <a:xfrm>
            <a:off x="129118" y="2420888"/>
            <a:ext cx="3956049" cy="232833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300" b="1" u="sng" dirty="0">
                <a:latin typeface="Futura Medium" panose="00000400000000000000" pitchFamily="2" charset="0"/>
              </a:rPr>
              <a:t>Potential Benefits &amp; Measurement:</a:t>
            </a:r>
            <a:endParaRPr lang="en-GB" sz="1300" dirty="0">
              <a:latin typeface="Futura Medium" panose="00000400000000000000" pitchFamily="2" charset="0"/>
            </a:endParaRPr>
          </a:p>
          <a:p>
            <a:pPr marL="171450" indent="-171450" defTabSz="914400">
              <a:buFont typeface="Wingdings" pitchFamily="2" charset="2"/>
              <a:buChar char="§"/>
              <a:defRPr/>
            </a:pPr>
            <a:r>
              <a:rPr lang="en-GB" sz="1300" dirty="0">
                <a:latin typeface="Futura Medium" panose="00000400000000000000" pitchFamily="2" charset="0"/>
              </a:rPr>
              <a:t>Assure Integrity of the Helipad</a:t>
            </a:r>
          </a:p>
          <a:p>
            <a:pPr marL="171450" indent="-171450" defTabSz="914400">
              <a:buFont typeface="Wingdings" pitchFamily="2" charset="2"/>
              <a:buChar char="§"/>
              <a:defRPr/>
            </a:pPr>
            <a:r>
              <a:rPr lang="en-GB" sz="1300" dirty="0">
                <a:latin typeface="Futura Medium" panose="00000400000000000000" pitchFamily="2" charset="0"/>
              </a:rPr>
              <a:t>Improve asset lifespan</a:t>
            </a:r>
          </a:p>
          <a:p>
            <a:pPr marL="171450" indent="-171450" defTabSz="914400">
              <a:buFont typeface="Wingdings" pitchFamily="2" charset="2"/>
              <a:buChar char="§"/>
              <a:defRPr/>
            </a:pPr>
            <a:r>
              <a:rPr lang="en-GB" sz="1300" dirty="0">
                <a:latin typeface="Futura Medium" panose="00000400000000000000" pitchFamily="2" charset="0"/>
              </a:rPr>
              <a:t>Assure Emergency Response Preparedness</a:t>
            </a:r>
          </a:p>
          <a:p>
            <a:pPr marL="171450" indent="-171450" defTabSz="914400">
              <a:buFont typeface="Wingdings" pitchFamily="2" charset="2"/>
              <a:buChar char="§"/>
              <a:defRPr/>
            </a:pPr>
            <a:endParaRPr lang="en-GB" sz="1300" dirty="0">
              <a:latin typeface="Futura Medium" panose="00000400000000000000" pitchFamily="2" charset="0"/>
            </a:endParaRP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34057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2</a:t>
            </a:fld>
            <a:endParaRPr lang="en-GB" dirty="0">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4C9E4099BB40D419C271D8B4FFA2B5B" ma:contentTypeVersion="265" ma:contentTypeDescription="Shell Document Content Type" ma:contentTypeScope="" ma:versionID="51a0192ed02ba1772607e1c838599c1b">
  <xsd:schema xmlns:xsd="http://www.w3.org/2001/XMLSchema" xmlns:xs="http://www.w3.org/2001/XMLSchema" xmlns:p="http://schemas.microsoft.com/office/2006/metadata/properties" xmlns:ns1="http://schemas.microsoft.com/sharepoint/v3" xmlns:ns2="94fa94db-9f68-4db9-8aad-b353dd6cd207" xmlns:ns4="d37dc61e-6134-4f77-a092-981fcd794f3a" xmlns:ns5="http://schemas.microsoft.com/sharepoint/v4" targetNamespace="http://schemas.microsoft.com/office/2006/metadata/properties" ma:root="true" ma:fieldsID="cd74e9421e095a73aa722c0fc1815f2a" ns1:_="" ns2:_="" ns4:_="" ns5:_="">
    <xsd:import namespace="http://schemas.microsoft.com/sharepoint/v3"/>
    <xsd:import namespace="94fa94db-9f68-4db9-8aad-b353dd6cd207"/>
    <xsd:import namespace="d37dc61e-6134-4f77-a092-981fcd794f3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Records_x0020_Implicit_x0020_Declare_Origin"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3 East"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4fa94db-9f68-4db9-8aad-b353dd6cd20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2b6ef348-ff1b-4b7f-b0c1-bbd6950dd36a}" ma:internalName="TaxCatchAll" ma:showField="CatchAllData" ma:web="94fa94db-9f68-4db9-8aad-b353dd6cd207">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2b6ef348-ff1b-4b7f-b0c1-bbd6950dd36a}" ma:internalName="TaxCatchAllLabel" ma:readOnly="true" ma:showField="CatchAllDataLabel" ma:web="94fa94db-9f68-4db9-8aad-b353dd6cd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37dc61e-6134-4f77-a092-981fcd794f3a"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Issue_Date" ma:index="57" nillable="true" ma:displayName="Issue_Date" ma:format="DateOnly" ma:internalName="Issue_Date">
      <xsd:simpleType>
        <xsd:restriction base="dms:DateTime"/>
      </xsd:simpleType>
    </xsd:element>
    <xsd:element name="Review_Date" ma:index="58" nillable="true" ma:displayName="Review_Date" ma:format="DateOnly" ma:internalName="Review_Date">
      <xsd:simpleType>
        <xsd:restriction base="dms:DateTime"/>
      </xsd:simpleType>
    </xsd:element>
    <xsd:element name="Organisation" ma:index="59" nillable="true" ma:displayName="Organisation" ma:internalName="Organisation">
      <xsd:simpleType>
        <xsd:restriction base="dms:Text"/>
      </xsd:simpleType>
    </xsd:element>
    <xsd:element name="Recipients" ma:index="60" nillable="true" ma:displayName="Recipients" ma:internalName="Recipients">
      <xsd:simpleType>
        <xsd:restriction base="dms:Note"/>
      </xsd:simpleType>
    </xsd:element>
    <xsd:element name="Document_Numbers" ma:index="61" nillable="true" ma:displayName="Document_Numbers" ma:internalName="Document_Numbers">
      <xsd:simpleType>
        <xsd:restriction base="dms:Note"/>
      </xsd:simpleType>
    </xsd:element>
    <xsd:element name="Cross_References" ma:index="62" nillable="true" ma:displayName="Cross_References" ma:internalName="Cross_References">
      <xsd:simpleType>
        <xsd:restriction base="dms:Note"/>
      </xsd:simpleType>
    </xsd:element>
    <xsd:element name="Revision_Code" ma:index="63" nillable="true" ma:displayName="Revision_Code" ma:internalName="Revision_Code">
      <xsd:simpleType>
        <xsd:restriction base="dms:Text"/>
      </xsd:simpleType>
    </xsd:element>
    <xsd:element name="Media" ma:index="64" nillable="true" ma:displayName="Media" ma:default="Electronic File" ma:internalName="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internalName="Media_Location">
      <xsd:simpleType>
        <xsd:restriction base="dms:Note"/>
      </xsd:simpleType>
    </xsd:element>
    <xsd:element name="Language" ma:index="66" nillable="true" ma:displayName="Language" ma:default="English" ma:internalName="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internalName="Volume_Number">
      <xsd:simpleType>
        <xsd:restriction base="dms:Text"/>
      </xsd:simpleType>
    </xsd:element>
    <xsd:element name="Records_x0020_Implicit_x0020_Declare_Origin" ma:index="68" nillable="true" ma:displayName="Records Implicit Declare_Origin" ma:internalName="Records_x0020_Implicit_x0020_Declare_Origin">
      <xsd:simpleType>
        <xsd:restriction base="dms:Choice">
          <xsd:enumeration value="EPCatalog"/>
          <xsd:enumeration value="Orchestra"/>
          <xsd:enumeration value="Assai"/>
          <xsd:enumeration value="LivelinkImplicit"/>
          <xsd:enumeration value="?"/>
        </xsd:restriction>
      </xsd:simpleType>
    </xsd:element>
    <xsd:element name="Export_x0020_Control" ma:index="69"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3.xml><?xml version="1.0" encoding="utf-8"?>
<?mso-contentType ?>
<p:Policy xmlns:p="office.server.policy" id="" local="true">
  <p:Name>Shell Document Base</p:Name>
  <p:Description/>
  <p:Statement/>
  <p:PolicyItems/>
</p:Policy>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TaxCatchAll xmlns="94fa94db-9f68-4db9-8aad-b353dd6cd207">
      <Value>2</Value>
      <Value>11</Value>
      <Value>10</Value>
      <Value>9</Value>
      <Value>8</Value>
      <Value>7</Value>
      <Value>6</Value>
      <Value>5</Value>
      <Value>4</Value>
      <Value>3</Value>
      <Value>70</Value>
      <Value>1</Value>
    </TaxCatchAll>
    <_dlc_DocId xmlns="94fa94db-9f68-4db9-8aad-b353dd6cd207">AFFAA0624-1326894789-73294</_dlc_DocId>
    <_dlc_DocIdUrl xmlns="94fa94db-9f68-4db9-8aad-b353dd6cd207">
      <Url>https://nga001-sp.shell.com/sites/AFFAA0624/_layouts/15/DocIdRedir.aspx?ID=AFFAA0624-1326894789-73294</Url>
      <Description>AFFAA0624-1326894789-73294</Description>
    </_dlc_DocIdUrl>
    <Recipients xmlns="d37dc61e-6134-4f77-a092-981fcd794f3a" xsi:nil="true"/>
    <LivelinkID xmlns="d37dc61e-6134-4f77-a092-981fcd794f3a" xsi:nil="true"/>
    <Livelink_x0020_Instance_x0020_Column xmlns="d37dc61e-6134-4f77-a092-981fcd794f3a"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Media_Location xmlns="d37dc61e-6134-4f77-a092-981fcd794f3a">Livelink</Media_Location>
    <Shell_x0020_SharePoint_x0020_SAEF_x0020_RecordStatus xmlns="http://schemas.microsoft.com/sharepoint/v3" xsi:nil="true"/>
    <Volume_Number xmlns="d37dc61e-6134-4f77-a092-981fcd794f3a"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Revision_Code xmlns="d37dc61e-6134-4f77-a092-981fcd794f3a"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Folder_x0020_STRUCTURE xmlns="d37dc61e-6134-4f77-a092-981fcd794f3a"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Issue_Date xmlns="d37dc61e-6134-4f77-a092-981fcd794f3a"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Media xmlns="d37dc61e-6134-4f77-a092-981fcd794f3a">Electronic File</Media>
    <Language xmlns="d37dc61e-6134-4f77-a092-981fcd794f3a">English</Language>
    <Records_x0020_Implicit_x0020_Declare_Origin xmlns="d37dc61e-6134-4f77-a092-981fcd794f3a"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Review_Date xmlns="d37dc61e-6134-4f77-a092-981fcd794f3a" xsi:nil="true"/>
    <Organisation xmlns="d37dc61e-6134-4f77-a092-981fcd794f3a" xsi:nil="true"/>
    <Cross_References xmlns="d37dc61e-6134-4f77-a092-981fcd794f3a"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Business Plans [ARM]</TermName>
          <TermId xmlns="http://schemas.microsoft.com/office/infopath/2007/PartnerControls">59d2480a-ae43-41cf-ab8c-fb8985b4f788</TermId>
        </TermInfo>
      </Terms>
    </Shell_x0020_SharePoint_x0020_SAEF_x0020_DocumentTypeTaxHTField0>
    <Shell_x0020_SharePoint_x0020_SAEF_x0020_SiteCollectionName xmlns="http://schemas.microsoft.com/sharepoint/v3">Asset Land 3 East</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Export_x0020_Control xmlns="d37dc61e-6134-4f77-a092-981fcd794f3a"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Document_Numbers xmlns="d37dc61e-6134-4f77-a092-981fcd794f3a" xsi:nil="true"/>
    <Shell_x0020_SharePoint_x0020_SAEF_x0020_AssetIdentifier xmlns="http://schemas.microsoft.com/sharepoint/v3" xsi:nil="true"/>
  </documentManagement>
</p:properties>
</file>

<file path=customXml/itemProps1.xml><?xml version="1.0" encoding="utf-8"?>
<ds:datastoreItem xmlns:ds="http://schemas.openxmlformats.org/officeDocument/2006/customXml" ds:itemID="{B6EC4025-A5C0-44FD-832A-79F024DB1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a94db-9f68-4db9-8aad-b353dd6cd207"/>
    <ds:schemaRef ds:uri="d37dc61e-6134-4f77-a092-981fcd794f3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1D8B8E-3ECA-410F-8007-9B409056E610}">
  <ds:schemaRefs>
    <ds:schemaRef ds:uri="http://schemas.microsoft.com/sharepoint/events"/>
  </ds:schemaRefs>
</ds:datastoreItem>
</file>

<file path=customXml/itemProps3.xml><?xml version="1.0" encoding="utf-8"?>
<ds:datastoreItem xmlns:ds="http://schemas.openxmlformats.org/officeDocument/2006/customXml" ds:itemID="{64612922-DC3B-4233-98D5-325946902152}">
  <ds:schemaRefs>
    <ds:schemaRef ds:uri="office.server.policy"/>
  </ds:schemaRefs>
</ds:datastoreItem>
</file>

<file path=customXml/itemProps4.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5.xml><?xml version="1.0" encoding="utf-8"?>
<ds:datastoreItem xmlns:ds="http://schemas.openxmlformats.org/officeDocument/2006/customXml" ds:itemID="{5CE597B9-F879-40F4-9968-CD98FBF742AC}">
  <ds:schemaRefs>
    <ds:schemaRef ds:uri="d37dc61e-6134-4f77-a092-981fcd794f3a"/>
    <ds:schemaRef ds:uri="http://schemas.microsoft.com/sharepoint/v4"/>
    <ds:schemaRef ds:uri="http://www.w3.org/XML/1998/namespace"/>
    <ds:schemaRef ds:uri="http://schemas.microsoft.com/office/2006/documentManagement/types"/>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94fa94db-9f68-4db9-8aad-b353dd6cd207"/>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19874</TotalTime>
  <Words>227</Words>
  <Application>Microsoft Office PowerPoint</Application>
  <PresentationFormat>Widescreen</PresentationFormat>
  <Paragraphs>49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Wingdings</vt:lpstr>
      <vt:lpstr>Calibri</vt:lpstr>
      <vt:lpstr>Futura Medium</vt:lpstr>
      <vt:lpstr>Office Theme</vt:lpstr>
      <vt:lpstr>Project Title: Okoloma Helipad Resurfacing</vt:lpstr>
      <vt:lpstr>L1 – L5 Gates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Cadence New Charter format</dc:title>
  <dc:creator>Akadiri, Olabisi SPDC-FUP/OG</dc:creator>
  <cp:lastModifiedBy>Nabage, Musa A SNEPCO-UPO/G/PLK</cp:lastModifiedBy>
  <cp:revision>407</cp:revision>
  <cp:lastPrinted>2018-03-04T13:06:56Z</cp:lastPrinted>
  <dcterms:created xsi:type="dcterms:W3CDTF">2016-08-29T09:50:08Z</dcterms:created>
  <dcterms:modified xsi:type="dcterms:W3CDTF">2018-05-29T14:54:52Z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0x0101006F0A470EEB1140E7AA14F4CE8A50B54C0001CB1477F4DD432AA86DD56CC3887AF40084C9E4099BB40D419C271D8B4FFA2B5B</vt:lpwstr>
  </property>
  <property fmtid="{D5CDD505-2E9C-101B-9397-08002B2CF9AE}" pid="5" name="_dlc_DocIdItemGuid">
    <vt:lpwstr>c7769902-8627-4293-b18f-8aa117760902</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8;#Restricted|21aa7f98-4035-4019-a764-107acb7269af</vt:lpwstr>
  </property>
  <property fmtid="{D5CDD505-2E9C-101B-9397-08002B2CF9AE}" pid="13" name="Shell SharePoint SAEF LegalEntity">
    <vt:lpwstr>4;#The Shell Petroleum Development Company Of Nigeria Limited|b482a97d-f8dd-41c8-ab1c-99b8408fd22e</vt:lpwstr>
  </property>
  <property fmtid="{D5CDD505-2E9C-101B-9397-08002B2CF9AE}" pid="14" name="Shell SharePoint SAEF BusinessUnitRegion">
    <vt:lpwstr>2;#Sub-Saharan Africa|9d13514c-804d-40ff-8e8a-f6825f62fb70</vt:lpwstr>
  </property>
  <property fmtid="{D5CDD505-2E9C-101B-9397-08002B2CF9AE}" pid="15" name="Shell SharePoint SAEF GlobalFunction">
    <vt:lpwstr>3;#Not Applicable|ddce64fb-3cb8-4cd9-8e3d-0fe554247fd1</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7;#NIGERIA|973e3eb3-a5f9-4712-a628-787e048af9f3</vt:lpwstr>
  </property>
  <property fmtid="{D5CDD505-2E9C-101B-9397-08002B2CF9AE}" pid="18" name="Shell SharePoint SAEF ExportControlClassification">
    <vt:lpwstr>9;#Non-US content - Non Controlled|2ac8835e-0587-4096-a6e2-1f68da1e6cb3</vt:lpwstr>
  </property>
  <property fmtid="{D5CDD505-2E9C-101B-9397-08002B2CF9AE}" pid="19" name="Shell SharePoint SAEF DocumentStatus">
    <vt:lpwstr>11;#Draft|1c86f377-7d91-4c95-bd5b-c18c83fe0aa5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1;#Upstream International|dabf15d9-4f75-4ed1-b8a1-a0c3e2a85888</vt:lpwstr>
  </property>
  <property fmtid="{D5CDD505-2E9C-101B-9397-08002B2CF9AE}" pid="22" name="Shell SharePoint SAEF BusinessProcess">
    <vt:lpwstr>10;#All - Records Management|1f68a0f2-47ab-4887-8df5-7c0616d5ad90</vt:lpwstr>
  </property>
  <property fmtid="{D5CDD505-2E9C-101B-9397-08002B2CF9AE}" pid="23" name="Shell SharePoint SAEF DocumentType">
    <vt:lpwstr>70;#Business Plans [ARM]|59d2480a-ae43-41cf-ab8c-fb8985b4f788</vt:lpwstr>
  </property>
</Properties>
</file>