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1" r:id="rId6"/>
  </p:sldMasterIdLst>
  <p:notesMasterIdLst>
    <p:notesMasterId r:id="rId9"/>
  </p:notesMasterIdLst>
  <p:handoutMasterIdLst>
    <p:handoutMasterId r:id="rId10"/>
  </p:handoutMasterIdLst>
  <p:sldIdLst>
    <p:sldId id="467" r:id="rId7"/>
    <p:sldId id="469" r:id="rId8"/>
  </p:sldIdLst>
  <p:sldSz cx="12192000" cy="6858000"/>
  <p:notesSz cx="6881813" cy="9296400"/>
  <p:embeddedFontLst>
    <p:embeddedFont>
      <p:font typeface="Calibri" panose="020F0502020204030204" pitchFamily="34" charset="0"/>
      <p:regular r:id="rId11"/>
      <p:bold r:id="rId12"/>
      <p:italic r:id="rId13"/>
      <p:boldItalic r:id="rId14"/>
    </p:embeddedFont>
    <p:embeddedFont>
      <p:font typeface="Futura Medium" panose="00000400000000000000" pitchFamily="2" charset="0"/>
      <p:regular r:id="rId15"/>
      <p:bold r:id="rId16"/>
      <p:italic r:id="rId17"/>
      <p:boldItalic r:id="rId18"/>
    </p:embeddedFont>
  </p:embeddedFontLst>
  <p:custDataLst>
    <p:tags r:id="rId19"/>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44" userDrawn="1">
          <p15:clr>
            <a:srgbClr val="A4A3A4"/>
          </p15:clr>
        </p15:guide>
        <p15:guide id="2" pos="2168" userDrawn="1">
          <p15:clr>
            <a:srgbClr val="A4A3A4"/>
          </p15:clr>
        </p15:guide>
        <p15:guide id="3" orient="horz" pos="2928" userDrawn="1">
          <p15:clr>
            <a:srgbClr val="A4A3A4"/>
          </p15:clr>
        </p15:guide>
        <p15:guide id="4" pos="216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FFE9"/>
    <a:srgbClr val="339B6E"/>
    <a:srgbClr val="FFFFFF"/>
    <a:srgbClr val="CCE9DB"/>
    <a:srgbClr val="99CDB7"/>
    <a:srgbClr val="66B492"/>
    <a:srgbClr val="DFD1DE"/>
    <a:srgbClr val="C0A2BD"/>
    <a:srgbClr val="A0749B"/>
    <a:srgbClr val="8145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03" autoAdjust="0"/>
    <p:restoredTop sz="91551" autoAdjust="0"/>
  </p:normalViewPr>
  <p:slideViewPr>
    <p:cSldViewPr showGuides="1">
      <p:cViewPr varScale="1">
        <p:scale>
          <a:sx n="66" d="100"/>
          <a:sy n="66" d="100"/>
        </p:scale>
        <p:origin x="1080"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3" d="100"/>
        <a:sy n="73" d="100"/>
      </p:scale>
      <p:origin x="0" y="0"/>
    </p:cViewPr>
  </p:sorterViewPr>
  <p:notesViewPr>
    <p:cSldViewPr showGuides="1">
      <p:cViewPr varScale="1">
        <p:scale>
          <a:sx n="64" d="100"/>
          <a:sy n="64" d="100"/>
        </p:scale>
        <p:origin x="2160" y="72"/>
      </p:cViewPr>
      <p:guideLst>
        <p:guide orient="horz" pos="2944"/>
        <p:guide pos="2168"/>
        <p:guide orient="horz" pos="2928"/>
        <p:guide pos="216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font" Target="fonts/font1.fntdata"/><Relationship Id="rId24" Type="http://schemas.microsoft.com/office/2015/10/relationships/revisionInfo" Target="revisionInfo.xml"/><Relationship Id="rId5" Type="http://schemas.openxmlformats.org/officeDocument/2006/relationships/customXml" Target="../customXml/item5.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handoutMaster" Target="handoutMasters/handoutMaster1.xml"/><Relationship Id="rId19"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notesMaster" Target="notesMasters/notesMaster1.xml"/><Relationship Id="rId14" Type="http://schemas.openxmlformats.org/officeDocument/2006/relationships/font" Target="fonts/font4.fntdata"/><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82119" cy="464820"/>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98103" y="1"/>
            <a:ext cx="2982119" cy="464820"/>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29/05/2018</a:t>
            </a:fld>
            <a:endParaRPr lang="en-GB" dirty="0">
              <a:latin typeface="Futura Medium" pitchFamily="2" charset="0"/>
            </a:endParaRPr>
          </a:p>
        </p:txBody>
      </p:sp>
      <p:sp>
        <p:nvSpPr>
          <p:cNvPr id="4" name="Footer Placeholder 3"/>
          <p:cNvSpPr>
            <a:spLocks noGrp="1"/>
          </p:cNvSpPr>
          <p:nvPr>
            <p:ph type="ftr" sz="quarter" idx="2"/>
          </p:nvPr>
        </p:nvSpPr>
        <p:spPr>
          <a:xfrm>
            <a:off x="1" y="8829967"/>
            <a:ext cx="2982119" cy="464820"/>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98103" y="8829967"/>
            <a:ext cx="2982119" cy="464820"/>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82119" cy="464820"/>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98103" y="1"/>
            <a:ext cx="2982119" cy="464820"/>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29/05/2018</a:t>
            </a:fld>
            <a:endParaRPr lang="en-GB" dirty="0"/>
          </a:p>
        </p:txBody>
      </p:sp>
      <p:sp>
        <p:nvSpPr>
          <p:cNvPr id="4" name="Slide Image Placeholder 3"/>
          <p:cNvSpPr>
            <a:spLocks noGrp="1" noRot="1" noChangeAspect="1"/>
          </p:cNvSpPr>
          <p:nvPr>
            <p:ph type="sldImg" idx="2"/>
          </p:nvPr>
        </p:nvSpPr>
        <p:spPr>
          <a:xfrm>
            <a:off x="342900" y="698500"/>
            <a:ext cx="6196013" cy="3484563"/>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1" y="8829967"/>
            <a:ext cx="2982119" cy="464820"/>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98103" y="8829967"/>
            <a:ext cx="2982119" cy="464820"/>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1</a:t>
            </a:fld>
            <a:endParaRPr lang="en-GB" dirty="0"/>
          </a:p>
        </p:txBody>
      </p:sp>
    </p:spTree>
    <p:extLst>
      <p:ext uri="{BB962C8B-B14F-4D97-AF65-F5344CB8AC3E}">
        <p14:creationId xmlns:p14="http://schemas.microsoft.com/office/powerpoint/2010/main" val="2068851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5/29/2018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66972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5/29/2018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9236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5/29/2018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20368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5/29/2018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6895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5/29/2018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98403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5/29/2018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425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66BC10-884D-4E57-8643-7E1FA7D1F91C}" type="datetimeFigureOut">
              <a:rPr lang="en-US">
                <a:solidFill>
                  <a:prstClr val="black">
                    <a:tint val="75000"/>
                  </a:prstClr>
                </a:solidFill>
              </a:rPr>
              <a:pPr/>
              <a:t>5/29/2018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362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66BC10-884D-4E57-8643-7E1FA7D1F91C}" type="datetimeFigureOut">
              <a:rPr lang="en-US">
                <a:solidFill>
                  <a:prstClr val="black">
                    <a:tint val="75000"/>
                  </a:prstClr>
                </a:solidFill>
              </a:rPr>
              <a:pPr/>
              <a:t>5/29/2018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8294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6BC10-884D-4E57-8643-7E1FA7D1F91C}" type="datetimeFigureOut">
              <a:rPr lang="en-US">
                <a:solidFill>
                  <a:prstClr val="black">
                    <a:tint val="75000"/>
                  </a:prstClr>
                </a:solidFill>
              </a:rPr>
              <a:pPr/>
              <a:t>5/29/2018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92742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5/29/2018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55547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5/29/2018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33953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B366BC10-884D-4E57-8643-7E1FA7D1F91C}" type="datetimeFigureOut">
              <a:rPr lang="en-US" smtClean="0">
                <a:solidFill>
                  <a:prstClr val="black">
                    <a:tint val="75000"/>
                  </a:prstClr>
                </a:solidFill>
              </a:rPr>
              <a:pPr defTabSz="914400"/>
              <a:t>5/29/2018</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A0EAC093-3AB5-49B9-A23D-D5B211A269C2}"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334989453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781" y="662262"/>
            <a:ext cx="11537072" cy="307975"/>
          </a:xfrm>
        </p:spPr>
        <p:txBody>
          <a:bodyPr>
            <a:normAutofit fontScale="90000"/>
          </a:bodyPr>
          <a:lstStyle/>
          <a:p>
            <a:pPr>
              <a:defRPr/>
            </a:pPr>
            <a:r>
              <a:rPr lang="en-US" sz="2000" dirty="0">
                <a:solidFill>
                  <a:schemeClr val="accent6">
                    <a:lumMod val="75000"/>
                  </a:schemeClr>
                </a:solidFill>
                <a:latin typeface="Futura Medium" panose="00000400000000000000" pitchFamily="2" charset="0"/>
              </a:rPr>
              <a:t>Project Title: Okoloma Land Fencing</a:t>
            </a:r>
          </a:p>
        </p:txBody>
      </p:sp>
      <p:sp>
        <p:nvSpPr>
          <p:cNvPr id="7" name="Text Placeholder 2"/>
          <p:cNvSpPr txBox="1">
            <a:spLocks/>
          </p:cNvSpPr>
          <p:nvPr/>
        </p:nvSpPr>
        <p:spPr>
          <a:xfrm>
            <a:off x="129119" y="980728"/>
            <a:ext cx="11893551" cy="1298875"/>
          </a:xfrm>
          <a:prstGeom prst="rect">
            <a:avLst/>
          </a:prstGeom>
          <a:solidFill>
            <a:schemeClr val="bg1"/>
          </a:solidFill>
          <a:ln>
            <a:solidFill>
              <a:schemeClr val="tx1">
                <a:lumMod val="75000"/>
              </a:schemeClr>
            </a:solidFill>
          </a:ln>
        </p:spPr>
        <p:txBody>
          <a:bodyPr/>
          <a:lstStyle>
            <a:defPPr>
              <a:defRPr lang="en-US"/>
            </a:defPPr>
            <a:lvl1pPr algn="just" defTabSz="914400">
              <a:spcAft>
                <a:spcPts val="500"/>
              </a:spcAft>
              <a:defRPr sz="1400" b="1" u="sng">
                <a:solidFill>
                  <a:srgbClr val="EEECE1">
                    <a:lumMod val="50000"/>
                  </a:srgbClr>
                </a:solidFill>
                <a:latin typeface="Futura Medium" panose="00000400000000000000" pitchFamily="2" charset="0"/>
              </a:defRPr>
            </a:lvl1pPr>
          </a:lstStyle>
          <a:p>
            <a:r>
              <a:rPr lang="en-US" dirty="0">
                <a:solidFill>
                  <a:schemeClr val="tx1"/>
                </a:solidFill>
              </a:rPr>
              <a:t>Business  Case/ Objectives: </a:t>
            </a:r>
          </a:p>
          <a:p>
            <a:r>
              <a:rPr lang="en-US" b="0" u="none" dirty="0">
                <a:solidFill>
                  <a:schemeClr val="tx1"/>
                </a:solidFill>
              </a:rPr>
              <a:t>SPDC land in front of Okoloma FLB is currently prone to encroachment with the current level of urbanization around the area. Fencing off the area will help secure SPDC land and eliminate the chances of encroachment thus preventing possible legal tussles that may have ensued.</a:t>
            </a:r>
          </a:p>
        </p:txBody>
      </p:sp>
      <p:sp>
        <p:nvSpPr>
          <p:cNvPr id="13" name="Text Placeholder 2"/>
          <p:cNvSpPr txBox="1">
            <a:spLocks/>
          </p:cNvSpPr>
          <p:nvPr/>
        </p:nvSpPr>
        <p:spPr>
          <a:xfrm>
            <a:off x="4188355" y="2420888"/>
            <a:ext cx="4832351" cy="4437112"/>
          </a:xfrm>
          <a:prstGeom prst="rect">
            <a:avLst/>
          </a:prstGeom>
          <a:solidFill>
            <a:schemeClr val="bg1"/>
          </a:solidFill>
          <a:ln>
            <a:solidFill>
              <a:schemeClr val="tx1">
                <a:lumMod val="75000"/>
              </a:schemeClr>
            </a:solidFill>
          </a:ln>
        </p:spPr>
        <p:txBody>
          <a:bodyPr/>
          <a:lstStyle>
            <a:defPPr>
              <a:defRPr lang="en-US"/>
            </a:defPPr>
            <a:lvl1pPr algn="just" defTabSz="914400">
              <a:spcAft>
                <a:spcPts val="500"/>
              </a:spcAft>
              <a:defRPr sz="1400" b="1" u="sng">
                <a:solidFill>
                  <a:srgbClr val="EEECE1">
                    <a:lumMod val="50000"/>
                  </a:srgbClr>
                </a:solidFill>
                <a:latin typeface="Futura Medium" panose="00000400000000000000" pitchFamily="2" charset="0"/>
              </a:defRPr>
            </a:lvl1pPr>
          </a:lstStyle>
          <a:p>
            <a:r>
              <a:rPr lang="en-US" sz="1300" dirty="0">
                <a:solidFill>
                  <a:schemeClr val="tx1"/>
                </a:solidFill>
              </a:rPr>
              <a:t>Project Scope/Actions : </a:t>
            </a:r>
          </a:p>
          <a:p>
            <a:pPr marL="285750" indent="-285750">
              <a:buFont typeface="Wingdings" panose="05000000000000000000" pitchFamily="2" charset="2"/>
              <a:buChar char="§"/>
            </a:pPr>
            <a:r>
              <a:rPr lang="en-US" sz="1300" b="0" u="none" dirty="0">
                <a:solidFill>
                  <a:schemeClr val="tx1"/>
                </a:solidFill>
                <a:highlight>
                  <a:srgbClr val="00FF00"/>
                </a:highlight>
              </a:rPr>
              <a:t>Secure Management approval</a:t>
            </a:r>
          </a:p>
          <a:p>
            <a:pPr marL="285750" indent="-285750">
              <a:buFont typeface="Wingdings" panose="05000000000000000000" pitchFamily="2" charset="2"/>
              <a:buChar char="§"/>
            </a:pPr>
            <a:r>
              <a:rPr lang="en-US" sz="1300" b="0" u="none" dirty="0">
                <a:solidFill>
                  <a:schemeClr val="tx1"/>
                </a:solidFill>
                <a:highlight>
                  <a:srgbClr val="00FF00"/>
                </a:highlight>
              </a:rPr>
              <a:t>Site Assessment Report Issued</a:t>
            </a:r>
          </a:p>
          <a:p>
            <a:pPr marL="285750" indent="-285750">
              <a:buFont typeface="Wingdings" panose="05000000000000000000" pitchFamily="2" charset="2"/>
              <a:buChar char="§"/>
            </a:pPr>
            <a:r>
              <a:rPr lang="en-US" sz="1300" b="0" u="none" dirty="0">
                <a:solidFill>
                  <a:schemeClr val="tx1"/>
                </a:solidFill>
                <a:highlight>
                  <a:srgbClr val="00FF00"/>
                </a:highlight>
              </a:rPr>
              <a:t>Draft scope of work ready</a:t>
            </a:r>
          </a:p>
          <a:p>
            <a:pPr marL="285750" indent="-285750">
              <a:buFont typeface="Wingdings" panose="05000000000000000000" pitchFamily="2" charset="2"/>
              <a:buChar char="§"/>
            </a:pPr>
            <a:r>
              <a:rPr lang="en-US" sz="1300" b="0" u="none" dirty="0">
                <a:solidFill>
                  <a:schemeClr val="tx1"/>
                </a:solidFill>
                <a:highlight>
                  <a:srgbClr val="00FF00"/>
                </a:highlight>
              </a:rPr>
              <a:t>CMT Appointed</a:t>
            </a:r>
          </a:p>
          <a:p>
            <a:pPr marL="285750" indent="-285750">
              <a:buFont typeface="Wingdings" panose="05000000000000000000" pitchFamily="2" charset="2"/>
              <a:buChar char="§"/>
            </a:pPr>
            <a:r>
              <a:rPr lang="en-US" sz="1300" b="0" u="none" dirty="0">
                <a:solidFill>
                  <a:schemeClr val="tx1"/>
                </a:solidFill>
                <a:highlight>
                  <a:srgbClr val="00FF00"/>
                </a:highlight>
              </a:rPr>
              <a:t>Contracting strategy agreed</a:t>
            </a:r>
          </a:p>
          <a:p>
            <a:pPr marL="285750" indent="-285750">
              <a:buFont typeface="Wingdings" panose="05000000000000000000" pitchFamily="2" charset="2"/>
              <a:buChar char="§"/>
            </a:pPr>
            <a:r>
              <a:rPr lang="en-US" sz="1300" b="0" u="none" dirty="0">
                <a:solidFill>
                  <a:schemeClr val="tx1"/>
                </a:solidFill>
                <a:highlight>
                  <a:srgbClr val="00FF00"/>
                </a:highlight>
              </a:rPr>
              <a:t>Cost estimates ready</a:t>
            </a:r>
          </a:p>
          <a:p>
            <a:pPr marL="285750" indent="-285750">
              <a:buFont typeface="Wingdings" panose="05000000000000000000" pitchFamily="2" charset="2"/>
              <a:buChar char="§"/>
            </a:pPr>
            <a:r>
              <a:rPr lang="en-US" sz="1300" b="0" u="none" dirty="0">
                <a:solidFill>
                  <a:schemeClr val="tx1"/>
                </a:solidFill>
                <a:highlight>
                  <a:srgbClr val="00FF00"/>
                </a:highlight>
              </a:rPr>
              <a:t>Part A approved</a:t>
            </a:r>
          </a:p>
          <a:p>
            <a:pPr marL="285750" indent="-285750">
              <a:buFont typeface="Wingdings" panose="05000000000000000000" pitchFamily="2" charset="2"/>
              <a:buChar char="§"/>
            </a:pPr>
            <a:r>
              <a:rPr lang="en-US" sz="1300" b="0" u="none" dirty="0">
                <a:solidFill>
                  <a:schemeClr val="tx1"/>
                </a:solidFill>
                <a:highlight>
                  <a:srgbClr val="00FF00"/>
                </a:highlight>
              </a:rPr>
              <a:t>ITT issued</a:t>
            </a:r>
          </a:p>
          <a:p>
            <a:pPr marL="285750" indent="-285750">
              <a:buFont typeface="Wingdings" panose="05000000000000000000" pitchFamily="2" charset="2"/>
              <a:buChar char="§"/>
            </a:pPr>
            <a:r>
              <a:rPr lang="en-US" sz="1300" b="0" u="none" dirty="0">
                <a:solidFill>
                  <a:schemeClr val="tx1"/>
                </a:solidFill>
                <a:highlight>
                  <a:srgbClr val="00FF00"/>
                </a:highlight>
              </a:rPr>
              <a:t>Contract Awarded</a:t>
            </a:r>
          </a:p>
          <a:p>
            <a:pPr marL="285750" indent="-285750">
              <a:buFont typeface="Wingdings" panose="05000000000000000000" pitchFamily="2" charset="2"/>
              <a:buChar char="§"/>
            </a:pPr>
            <a:r>
              <a:rPr lang="en-US" sz="1300" b="0" u="none" dirty="0">
                <a:solidFill>
                  <a:schemeClr val="tx1"/>
                </a:solidFill>
                <a:highlight>
                  <a:srgbClr val="00FF00"/>
                </a:highlight>
              </a:rPr>
              <a:t>Kick-off meeting held</a:t>
            </a:r>
          </a:p>
          <a:p>
            <a:pPr marL="285750" indent="-285750">
              <a:buFont typeface="Wingdings" panose="05000000000000000000" pitchFamily="2" charset="2"/>
              <a:buChar char="§"/>
            </a:pPr>
            <a:r>
              <a:rPr lang="en-US" sz="1300" b="0" u="none" dirty="0">
                <a:solidFill>
                  <a:schemeClr val="tx1"/>
                </a:solidFill>
              </a:rPr>
              <a:t>Pre-mob/ Mob vendor</a:t>
            </a:r>
          </a:p>
          <a:p>
            <a:pPr marL="285750" indent="-285750">
              <a:buFont typeface="Wingdings" panose="05000000000000000000" pitchFamily="2" charset="2"/>
              <a:buChar char="§"/>
            </a:pPr>
            <a:r>
              <a:rPr lang="en-US" sz="1300" b="0" u="none" dirty="0">
                <a:solidFill>
                  <a:schemeClr val="tx1"/>
                </a:solidFill>
              </a:rPr>
              <a:t>Site installation.</a:t>
            </a:r>
          </a:p>
          <a:p>
            <a:pPr marL="285750" indent="-285750">
              <a:buFont typeface="Wingdings" panose="05000000000000000000" pitchFamily="2" charset="2"/>
              <a:buChar char="§"/>
            </a:pPr>
            <a:r>
              <a:rPr lang="en-US" sz="1300" b="0" u="none" dirty="0">
                <a:solidFill>
                  <a:schemeClr val="tx1"/>
                </a:solidFill>
              </a:rPr>
              <a:t>Handover</a:t>
            </a:r>
          </a:p>
          <a:p>
            <a:pPr marL="285750" indent="-285750">
              <a:buFont typeface="Wingdings" panose="05000000000000000000" pitchFamily="2" charset="2"/>
              <a:buChar char="§"/>
            </a:pPr>
            <a:r>
              <a:rPr lang="en-US" sz="1300" b="0" u="none" dirty="0">
                <a:solidFill>
                  <a:schemeClr val="tx1"/>
                </a:solidFill>
              </a:rPr>
              <a:t>Vendor Demobilized</a:t>
            </a:r>
          </a:p>
          <a:p>
            <a:r>
              <a:rPr lang="en-US" sz="1300" b="0" u="none" dirty="0">
                <a:solidFill>
                  <a:schemeClr val="tx1"/>
                </a:solidFill>
              </a:rPr>
              <a:t> </a:t>
            </a:r>
          </a:p>
          <a:p>
            <a:endParaRPr lang="en-US" sz="1300" b="0" u="none" dirty="0">
              <a:solidFill>
                <a:schemeClr val="tx1"/>
              </a:solidFill>
            </a:endParaRPr>
          </a:p>
          <a:p>
            <a:endParaRPr lang="en-GB" sz="1300" b="0" u="none" dirty="0">
              <a:solidFill>
                <a:schemeClr val="tx1"/>
              </a:solidFill>
            </a:endParaRPr>
          </a:p>
        </p:txBody>
      </p:sp>
      <p:sp>
        <p:nvSpPr>
          <p:cNvPr id="22" name="Text Placeholder 2"/>
          <p:cNvSpPr txBox="1">
            <a:spLocks/>
          </p:cNvSpPr>
          <p:nvPr/>
        </p:nvSpPr>
        <p:spPr>
          <a:xfrm>
            <a:off x="9123894" y="4149080"/>
            <a:ext cx="2891367" cy="2592288"/>
          </a:xfrm>
          <a:prstGeom prst="rect">
            <a:avLst/>
          </a:prstGeom>
          <a:ln>
            <a:solidFill>
              <a:schemeClr val="tx1">
                <a:lumMod val="75000"/>
              </a:schemeClr>
            </a:solidFill>
          </a:ln>
        </p:spPr>
        <p:txBody>
          <a:bodyPr/>
          <a:lstStyle/>
          <a:p>
            <a:pPr marL="0" lvl="1" defTabSz="914400">
              <a:spcBef>
                <a:spcPts val="300"/>
              </a:spcBef>
              <a:spcAft>
                <a:spcPct val="0"/>
              </a:spcAft>
            </a:pPr>
            <a:r>
              <a:rPr lang="en-US" altLang="en-US" sz="1400" b="1" dirty="0">
                <a:latin typeface="Futura Medium" panose="00000400000000000000" pitchFamily="2" charset="0"/>
              </a:rPr>
              <a:t>Project Sponsor:</a:t>
            </a:r>
            <a:r>
              <a:rPr lang="en-US" altLang="en-US" sz="1400" dirty="0">
                <a:latin typeface="Futura Medium" panose="00000400000000000000" pitchFamily="2" charset="0"/>
              </a:rPr>
              <a:t> Florence / Ikechukwu</a:t>
            </a:r>
          </a:p>
          <a:p>
            <a:pPr marL="0" lvl="1" defTabSz="914400">
              <a:spcBef>
                <a:spcPts val="300"/>
              </a:spcBef>
              <a:spcAft>
                <a:spcPct val="0"/>
              </a:spcAft>
            </a:pPr>
            <a:r>
              <a:rPr lang="en-US" altLang="en-US" sz="1400" b="1" dirty="0">
                <a:latin typeface="Futura Medium" panose="00000400000000000000" pitchFamily="2" charset="0"/>
              </a:rPr>
              <a:t>Implementation Lead</a:t>
            </a:r>
            <a:r>
              <a:rPr lang="en-US" altLang="en-US" sz="1400" dirty="0">
                <a:latin typeface="Futura Medium" panose="00000400000000000000" pitchFamily="2" charset="0"/>
              </a:rPr>
              <a:t>: Ebere Onoh</a:t>
            </a:r>
          </a:p>
          <a:p>
            <a:pPr marL="0" lvl="1" defTabSz="914400">
              <a:spcBef>
                <a:spcPts val="300"/>
              </a:spcBef>
              <a:spcAft>
                <a:spcPct val="0"/>
              </a:spcAft>
            </a:pPr>
            <a:r>
              <a:rPr lang="en-US" altLang="en-US" sz="1400" dirty="0">
                <a:latin typeface="Futura Medium" panose="00000400000000000000" pitchFamily="2" charset="0"/>
              </a:rPr>
              <a:t>Project Team: </a:t>
            </a:r>
          </a:p>
          <a:p>
            <a:pPr marL="0" lvl="1" defTabSz="914400">
              <a:spcBef>
                <a:spcPts val="300"/>
              </a:spcBef>
              <a:spcAft>
                <a:spcPct val="0"/>
              </a:spcAft>
            </a:pPr>
            <a:r>
              <a:rPr lang="en-US" altLang="en-US" sz="1200" dirty="0">
                <a:latin typeface="Futura Medium" panose="00000400000000000000" pitchFamily="2" charset="0"/>
              </a:rPr>
              <a:t>Oluwasegun Ajagbe</a:t>
            </a:r>
          </a:p>
          <a:p>
            <a:pPr marL="0" lvl="1" defTabSz="914400">
              <a:spcBef>
                <a:spcPts val="300"/>
              </a:spcBef>
              <a:spcAft>
                <a:spcPct val="0"/>
              </a:spcAft>
            </a:pPr>
            <a:endParaRPr lang="en-US" altLang="en-US" sz="1200" dirty="0">
              <a:latin typeface="Futura Medium" panose="00000400000000000000" pitchFamily="2" charset="0"/>
            </a:endParaRPr>
          </a:p>
          <a:p>
            <a:pPr marL="0" lvl="1" defTabSz="914400">
              <a:spcBef>
                <a:spcPts val="300"/>
              </a:spcBef>
              <a:spcAft>
                <a:spcPct val="0"/>
              </a:spcAft>
            </a:pPr>
            <a:endParaRPr lang="en-US" altLang="en-US" sz="1200" dirty="0">
              <a:latin typeface="Futura Medium" panose="00000400000000000000" pitchFamily="2" charset="0"/>
            </a:endParaRPr>
          </a:p>
          <a:p>
            <a:pPr marL="0" lvl="1" defTabSz="914400">
              <a:spcBef>
                <a:spcPts val="300"/>
              </a:spcBef>
              <a:spcAft>
                <a:spcPct val="0"/>
              </a:spcAft>
            </a:pPr>
            <a:endParaRPr lang="en-US" altLang="en-US" sz="1400" dirty="0">
              <a:latin typeface="Futura Medium" panose="00000400000000000000" pitchFamily="2" charset="0"/>
            </a:endParaRPr>
          </a:p>
          <a:p>
            <a:pPr marL="0" lvl="1" defTabSz="914400">
              <a:spcBef>
                <a:spcPts val="300"/>
              </a:spcBef>
              <a:spcAft>
                <a:spcPct val="0"/>
              </a:spcAft>
            </a:pPr>
            <a:endParaRPr lang="en-US" altLang="en-US" sz="1400" dirty="0">
              <a:latin typeface="Futura Medium" panose="00000400000000000000" pitchFamily="2" charset="0"/>
            </a:endParaRPr>
          </a:p>
          <a:p>
            <a:pPr marL="0" lvl="1" defTabSz="914400">
              <a:spcBef>
                <a:spcPts val="300"/>
              </a:spcBef>
              <a:spcAft>
                <a:spcPct val="0"/>
              </a:spcAft>
            </a:pPr>
            <a:endParaRPr lang="en-US" altLang="en-US" sz="1400" dirty="0">
              <a:latin typeface="Futura Medium" panose="00000400000000000000" pitchFamily="2" charset="0"/>
            </a:endParaRPr>
          </a:p>
          <a:p>
            <a:pPr marL="171450" indent="-171450" defTabSz="914400">
              <a:defRPr/>
            </a:pPr>
            <a:endParaRPr lang="en-GB" sz="1200" b="1" dirty="0">
              <a:latin typeface="Futura Medium" panose="00000400000000000000" pitchFamily="2" charset="0"/>
            </a:endParaRPr>
          </a:p>
          <a:p>
            <a:pPr defTabSz="914400">
              <a:defRPr/>
            </a:pPr>
            <a:endParaRPr lang="en-US" sz="1800" dirty="0">
              <a:latin typeface="Futura Medium" panose="00000400000000000000" pitchFamily="2" charset="0"/>
            </a:endParaRPr>
          </a:p>
          <a:p>
            <a:pPr marL="171450" indent="-171450" algn="just" defTabSz="914400">
              <a:spcBef>
                <a:spcPts val="200"/>
              </a:spcBef>
              <a:spcAft>
                <a:spcPts val="200"/>
              </a:spcAft>
              <a:buClr>
                <a:srgbClr val="9BBB59">
                  <a:lumMod val="50000"/>
                </a:srgbClr>
              </a:buClr>
              <a:buSzPct val="125000"/>
              <a:buFont typeface="Wingdings" pitchFamily="2" charset="2"/>
              <a:buChar char="§"/>
              <a:defRPr/>
            </a:pPr>
            <a:endParaRPr lang="en-US" sz="1800" dirty="0">
              <a:latin typeface="Futura Medium" panose="00000400000000000000" pitchFamily="2" charset="0"/>
            </a:endParaRPr>
          </a:p>
        </p:txBody>
      </p:sp>
      <p:sp>
        <p:nvSpPr>
          <p:cNvPr id="10" name="Text Placeholder 2"/>
          <p:cNvSpPr txBox="1">
            <a:spLocks/>
          </p:cNvSpPr>
          <p:nvPr/>
        </p:nvSpPr>
        <p:spPr>
          <a:xfrm>
            <a:off x="129118" y="4965245"/>
            <a:ext cx="3956049" cy="1848131"/>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GB" sz="1300" b="1" u="sng" dirty="0">
                <a:latin typeface="Futura Medium" panose="00000400000000000000" pitchFamily="2" charset="0"/>
              </a:rPr>
              <a:t>High-level Timeline:</a:t>
            </a:r>
            <a:endParaRPr lang="en-GB" sz="1300" dirty="0">
              <a:latin typeface="Futura Medium" panose="00000400000000000000" pitchFamily="2" charset="0"/>
            </a:endParaRPr>
          </a:p>
          <a:p>
            <a:pPr marL="171450" indent="-171450" defTabSz="914400">
              <a:buFont typeface="Wingdings" pitchFamily="2" charset="2"/>
              <a:buChar char="§"/>
              <a:defRPr/>
            </a:pPr>
            <a:r>
              <a:rPr lang="en-GB" sz="1300" dirty="0">
                <a:solidFill>
                  <a:srgbClr val="FF0000"/>
                </a:solidFill>
                <a:latin typeface="Futura Medium" panose="00000400000000000000" pitchFamily="2" charset="0"/>
              </a:rPr>
              <a:t>L0-L1: May 2018</a:t>
            </a:r>
          </a:p>
          <a:p>
            <a:pPr marL="171450" indent="-171450" defTabSz="914400">
              <a:spcBef>
                <a:spcPts val="300"/>
              </a:spcBef>
              <a:buFont typeface="Wingdings" pitchFamily="2" charset="2"/>
              <a:buChar char="§"/>
              <a:defRPr/>
            </a:pPr>
            <a:r>
              <a:rPr lang="en-GB" sz="1300" dirty="0">
                <a:solidFill>
                  <a:srgbClr val="FF0000"/>
                </a:solidFill>
                <a:latin typeface="Futura Medium" panose="00000400000000000000" pitchFamily="2" charset="0"/>
              </a:rPr>
              <a:t>L2: May 2018</a:t>
            </a:r>
          </a:p>
          <a:p>
            <a:pPr marL="171450" indent="-171450" defTabSz="914400">
              <a:spcBef>
                <a:spcPts val="300"/>
              </a:spcBef>
              <a:buFont typeface="Wingdings" pitchFamily="2" charset="2"/>
              <a:buChar char="§"/>
              <a:defRPr/>
            </a:pPr>
            <a:r>
              <a:rPr lang="en-GB" sz="1300" dirty="0">
                <a:solidFill>
                  <a:srgbClr val="FF0000"/>
                </a:solidFill>
                <a:latin typeface="Futura Medium" panose="00000400000000000000" pitchFamily="2" charset="0"/>
              </a:rPr>
              <a:t>L3: Aug. 2018</a:t>
            </a:r>
          </a:p>
          <a:p>
            <a:pPr marL="171450" indent="-171450" defTabSz="914400">
              <a:spcBef>
                <a:spcPts val="300"/>
              </a:spcBef>
              <a:buFont typeface="Wingdings" pitchFamily="2" charset="2"/>
              <a:buChar char="§"/>
              <a:defRPr/>
            </a:pPr>
            <a:r>
              <a:rPr lang="en-GB" sz="1300" dirty="0">
                <a:solidFill>
                  <a:srgbClr val="FF0000"/>
                </a:solidFill>
                <a:latin typeface="Futura Medium" panose="00000400000000000000" pitchFamily="2" charset="0"/>
              </a:rPr>
              <a:t>L4: Aug. 2018</a:t>
            </a:r>
          </a:p>
          <a:p>
            <a:pPr marL="171450" indent="-171450" defTabSz="914400">
              <a:spcBef>
                <a:spcPts val="300"/>
              </a:spcBef>
              <a:buFont typeface="Wingdings" pitchFamily="2" charset="2"/>
              <a:buChar char="§"/>
              <a:defRPr/>
            </a:pPr>
            <a:r>
              <a:rPr lang="en-US" sz="1300" dirty="0">
                <a:solidFill>
                  <a:srgbClr val="FF0000"/>
                </a:solidFill>
                <a:latin typeface="Futura Medium" panose="00000400000000000000" pitchFamily="2" charset="0"/>
              </a:rPr>
              <a:t>L5: 30 Oct. 2018</a:t>
            </a:r>
          </a:p>
          <a:p>
            <a:pPr marL="171450" indent="-171450" defTabSz="914400">
              <a:spcBef>
                <a:spcPts val="300"/>
              </a:spcBef>
              <a:buFont typeface="Wingdings" pitchFamily="2" charset="2"/>
              <a:buChar char="§"/>
              <a:defRPr/>
            </a:pPr>
            <a:r>
              <a:rPr lang="en-US" sz="1300" dirty="0">
                <a:solidFill>
                  <a:srgbClr val="FF0000"/>
                </a:solidFill>
                <a:latin typeface="Futura Medium" panose="00000400000000000000" pitchFamily="2" charset="0"/>
              </a:rPr>
              <a:t>Initiative End (30 Oct. 2018)</a:t>
            </a:r>
            <a:endParaRPr lang="en-GB" sz="1300" dirty="0">
              <a:solidFill>
                <a:srgbClr val="FF0000"/>
              </a:solidFill>
              <a:latin typeface="Futura Medium" panose="00000400000000000000" pitchFamily="2" charset="0"/>
            </a:endParaRPr>
          </a:p>
        </p:txBody>
      </p:sp>
      <p:sp>
        <p:nvSpPr>
          <p:cNvPr id="11" name="Text Placeholder 2"/>
          <p:cNvSpPr txBox="1">
            <a:spLocks/>
          </p:cNvSpPr>
          <p:nvPr/>
        </p:nvSpPr>
        <p:spPr>
          <a:xfrm>
            <a:off x="9097257" y="2423620"/>
            <a:ext cx="2906183" cy="1584175"/>
          </a:xfrm>
          <a:prstGeom prst="rect">
            <a:avLst/>
          </a:prstGeom>
          <a:solidFill>
            <a:schemeClr val="bg1"/>
          </a:solidFill>
          <a:ln>
            <a:solidFill>
              <a:schemeClr val="tx1">
                <a:lumMod val="75000"/>
              </a:schemeClr>
            </a:solidFill>
          </a:ln>
        </p:spPr>
        <p:txBody>
          <a:bodyPr/>
          <a:lstStyle>
            <a:defPPr>
              <a:defRPr lang="en-US"/>
            </a:defPPr>
            <a:lvl1pPr algn="just" defTabSz="914400">
              <a:spcAft>
                <a:spcPts val="500"/>
              </a:spcAft>
              <a:defRPr sz="1400" b="1" u="sng">
                <a:solidFill>
                  <a:srgbClr val="EEECE1">
                    <a:lumMod val="50000"/>
                  </a:srgbClr>
                </a:solidFill>
                <a:latin typeface="Futura Medium" panose="00000400000000000000" pitchFamily="2" charset="0"/>
              </a:defRPr>
            </a:lvl1pPr>
          </a:lstStyle>
          <a:p>
            <a:pPr algn="l"/>
            <a:r>
              <a:rPr lang="en-US" dirty="0">
                <a:solidFill>
                  <a:schemeClr val="tx1"/>
                </a:solidFill>
              </a:rPr>
              <a:t>Critical Success Factors:</a:t>
            </a:r>
            <a:endParaRPr lang="en-GB" dirty="0">
              <a:solidFill>
                <a:schemeClr val="tx1"/>
              </a:solidFill>
            </a:endParaRPr>
          </a:p>
          <a:p>
            <a:pPr marL="285750" indent="-285750" algn="l">
              <a:buFont typeface="Wingdings" panose="05000000000000000000" pitchFamily="2" charset="2"/>
              <a:buChar char="§"/>
            </a:pPr>
            <a:r>
              <a:rPr lang="en-US" b="0" u="none" dirty="0">
                <a:solidFill>
                  <a:schemeClr val="tx1"/>
                </a:solidFill>
              </a:rPr>
              <a:t>Community FTO</a:t>
            </a:r>
          </a:p>
          <a:p>
            <a:pPr marL="285750" indent="-285750" algn="l">
              <a:buFont typeface="Wingdings" panose="05000000000000000000" pitchFamily="2" charset="2"/>
              <a:buChar char="§"/>
            </a:pPr>
            <a:r>
              <a:rPr lang="en-US" b="0" u="none" dirty="0">
                <a:solidFill>
                  <a:schemeClr val="tx1"/>
                </a:solidFill>
              </a:rPr>
              <a:t>Asset Leadership/Stakeholder Support</a:t>
            </a:r>
          </a:p>
          <a:p>
            <a:pPr marL="285750" indent="-285750" algn="l">
              <a:buFont typeface="Wingdings" panose="05000000000000000000" pitchFamily="2" charset="2"/>
              <a:buChar char="§"/>
            </a:pPr>
            <a:endParaRPr lang="en-GB" b="0" u="none" dirty="0">
              <a:solidFill>
                <a:schemeClr val="tx1"/>
              </a:solidFill>
            </a:endParaRPr>
          </a:p>
          <a:p>
            <a:pPr algn="l"/>
            <a:endParaRPr lang="en-GB" b="0" u="none" dirty="0">
              <a:solidFill>
                <a:schemeClr val="tx1"/>
              </a:solidFill>
            </a:endParaRPr>
          </a:p>
          <a:p>
            <a:pPr algn="l"/>
            <a:endParaRPr lang="en-US" b="0" u="none" dirty="0">
              <a:solidFill>
                <a:schemeClr val="tx1"/>
              </a:solidFill>
            </a:endParaRPr>
          </a:p>
        </p:txBody>
      </p:sp>
      <p:sp>
        <p:nvSpPr>
          <p:cNvPr id="12" name="Text Placeholder 2"/>
          <p:cNvSpPr txBox="1">
            <a:spLocks/>
          </p:cNvSpPr>
          <p:nvPr/>
        </p:nvSpPr>
        <p:spPr>
          <a:xfrm>
            <a:off x="129118" y="2420888"/>
            <a:ext cx="3956049" cy="2328333"/>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300" b="1" u="sng" dirty="0">
                <a:latin typeface="Futura Medium" panose="00000400000000000000" pitchFamily="2" charset="0"/>
              </a:rPr>
              <a:t>Potential Benefits &amp; Measurement:</a:t>
            </a:r>
            <a:endParaRPr lang="en-GB" sz="1300" dirty="0">
              <a:latin typeface="Futura Medium" panose="00000400000000000000" pitchFamily="2" charset="0"/>
            </a:endParaRPr>
          </a:p>
          <a:p>
            <a:pPr marL="171450" indent="-171450" defTabSz="914400">
              <a:buFont typeface="Wingdings" pitchFamily="2" charset="2"/>
              <a:buChar char="§"/>
              <a:defRPr/>
            </a:pPr>
            <a:r>
              <a:rPr lang="en-GB" sz="1300" dirty="0">
                <a:latin typeface="Futura Medium" panose="00000400000000000000" pitchFamily="2" charset="0"/>
              </a:rPr>
              <a:t>Secure SPDC land</a:t>
            </a:r>
          </a:p>
          <a:p>
            <a:pPr marL="171450" indent="-171450" defTabSz="914400">
              <a:buFont typeface="Wingdings" pitchFamily="2" charset="2"/>
              <a:buChar char="§"/>
              <a:defRPr/>
            </a:pPr>
            <a:r>
              <a:rPr lang="en-GB" sz="1300" dirty="0">
                <a:latin typeface="Futura Medium" panose="00000400000000000000" pitchFamily="2" charset="0"/>
              </a:rPr>
              <a:t>Prevent encroachment and prevent legal tussle</a:t>
            </a:r>
          </a:p>
        </p:txBody>
      </p:sp>
      <p:sp>
        <p:nvSpPr>
          <p:cNvPr id="3" name="TextBox 2"/>
          <p:cNvSpPr txBox="1"/>
          <p:nvPr/>
        </p:nvSpPr>
        <p:spPr>
          <a:xfrm>
            <a:off x="9632085" y="43934"/>
            <a:ext cx="1836528" cy="369332"/>
          </a:xfrm>
          <a:prstGeom prst="rect">
            <a:avLst/>
          </a:prstGeom>
          <a:solidFill>
            <a:srgbClr val="FFC000"/>
          </a:solidFill>
        </p:spPr>
        <p:txBody>
          <a:bodyPr wrap="none" rtlCol="0">
            <a:spAutoFit/>
          </a:bodyPr>
          <a:lstStyle/>
          <a:p>
            <a:pPr defTabSz="914400"/>
            <a:r>
              <a:rPr lang="en-US" sz="1800" dirty="0">
                <a:solidFill>
                  <a:prstClr val="black"/>
                </a:solidFill>
                <a:latin typeface="Futura Medium" panose="00000400000000000000" pitchFamily="2" charset="0"/>
              </a:rPr>
              <a:t>Charter Template</a:t>
            </a:r>
          </a:p>
        </p:txBody>
      </p:sp>
    </p:spTree>
    <p:extLst>
      <p:ext uri="{BB962C8B-B14F-4D97-AF65-F5344CB8AC3E}">
        <p14:creationId xmlns:p14="http://schemas.microsoft.com/office/powerpoint/2010/main" val="3405708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2" y="152400"/>
            <a:ext cx="11171239" cy="385762"/>
          </a:xfrm>
        </p:spPr>
        <p:txBody>
          <a:bodyPr>
            <a:noAutofit/>
          </a:bodyPr>
          <a:lstStyle/>
          <a:p>
            <a:r>
              <a:rPr lang="en-CA" sz="2800" dirty="0">
                <a:latin typeface="Futura Medium" panose="00000400000000000000" pitchFamily="2" charset="0"/>
              </a:rPr>
              <a:t>L1 – L5 Gates</a:t>
            </a:r>
          </a:p>
        </p:txBody>
      </p:sp>
      <p:sp>
        <p:nvSpPr>
          <p:cNvPr id="4" name="Slide Number Placeholder 3"/>
          <p:cNvSpPr>
            <a:spLocks noGrp="1"/>
          </p:cNvSpPr>
          <p:nvPr>
            <p:ph type="sldNum" sz="quarter" idx="12"/>
          </p:nvPr>
        </p:nvSpPr>
        <p:spPr/>
        <p:txBody>
          <a:bodyPr/>
          <a:lstStyle/>
          <a:p>
            <a:fld id="{D32BAE6A-B452-4007-8177-56DD051636F9}" type="slidenum">
              <a:rPr lang="en-GB">
                <a:solidFill>
                  <a:prstClr val="black">
                    <a:tint val="75000"/>
                  </a:prstClr>
                </a:solidFill>
              </a:rPr>
              <a:pPr/>
              <a:t>2</a:t>
            </a:fld>
            <a:endParaRPr lang="en-GB" dirty="0">
              <a:solidFill>
                <a:prstClr val="black">
                  <a:tint val="75000"/>
                </a:prstClr>
              </a:solidFill>
            </a:endParaRPr>
          </a:p>
        </p:txBody>
      </p:sp>
      <p:pic>
        <p:nvPicPr>
          <p:cNvPr id="206850" name="Picture 1"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03056"/>
            <a:ext cx="10769600" cy="6135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48723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5090&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13&quot;&gt;&lt;elem m_fUsage=&quot;3.49063974154627576496E+00&quot;&gt;&lt;m_msothmcolidx val=&quot;0&quot;/&gt;&lt;m_rgb r=&quot;00&quot; g=&quot;70&quot; b=&quot;F9&quot;/&gt;&lt;m_nBrightness val=&quot;0&quot;/&gt;&lt;/elem&gt;&lt;elem m_fUsage=&quot;1.77914565010000025325E+00&quot;&gt;&lt;m_msothmcolidx val=&quot;0&quot;/&gt;&lt;m_rgb r=&quot;48&quot; g=&quot;FF&quot; b=&quot;A4&quot;/&gt;&lt;m_nBrightness val=&quot;0&quot;/&gt;&lt;/elem&gt;&lt;elem m_fUsage=&quot;8.65717389000000170363E-01&quot;&gt;&lt;m_msothmcolidx val=&quot;0&quot;/&gt;&lt;m_rgb r=&quot;EB&quot; g=&quot;6D&quot; b=&quot;71&quot;/&gt;&lt;m_nBrightness val=&quot;0&quot;/&gt;&lt;/elem&gt;&lt;elem m_fUsage=&quot;7.96381132094649113462E-01&quot;&gt;&lt;m_msothmcolidx val=&quot;0&quot;/&gt;&lt;m_rgb r=&quot;3C&quot; g=&quot;FF&quot; b=&quot;9D&quot;/&gt;&lt;m_nBrightness val=&quot;0&quot;/&gt;&lt;/elem&gt;&lt;elem m_fUsage=&quot;5.31441000000000163261E-01&quot;&gt;&lt;m_msothmcolidx val=&quot;0&quot;/&gt;&lt;m_rgb r=&quot;F1&quot; g=&quot;96&quot; b=&quot;98&quot;/&gt;&lt;m_nBrightness val=&quot;0&quot;/&gt;&lt;/elem&gt;&lt;elem m_fUsage=&quot;4.09016571849008470085E-01&quot;&gt;&lt;m_msothmcolidx val=&quot;0&quot;/&gt;&lt;m_rgb r=&quot;1C&quot; g=&quot;83&quot; b=&quot;F4&quot;/&gt;&lt;m_nBrightness val=&quot;0&quot;/&gt;&lt;/elem&gt;&lt;elem m_fUsage=&quot;3.13810596090000171188E-01&quot;&gt;&lt;m_msothmcolidx val=&quot;0&quot;/&gt;&lt;m_rgb r=&quot;B7&quot; g=&quot;FF&quot; b=&quot;DB&quot;/&gt;&lt;m_nBrightness val=&quot;0&quot;/&gt;&lt;/elem&gt;&lt;elem m_fUsage=&quot;2.82429536481000165171E-01&quot;&gt;&lt;m_msothmcolidx val=&quot;0&quot;/&gt;&lt;m_rgb r=&quot;F5&quot; g=&quot;B8&quot; b=&quot;B9&quot;/&gt;&lt;m_nBrightness val=&quot;0&quot;/&gt;&lt;/elem&gt;&lt;elem m_fUsage=&quot;2.71671289887568501165E-01&quot;&gt;&lt;m_msothmcolidx val=&quot;0&quot;/&gt;&lt;m_rgb r=&quot;7B&quot; g=&quot;1C&quot; b=&quot;93&quot;/&gt;&lt;m_nBrightness val=&quot;0&quot;/&gt;&lt;/elem&gt;&lt;elem m_fUsage=&quot;2.54186582832900132001E-01&quot;&gt;&lt;m_msothmcolidx val=&quot;0&quot;/&gt;&lt;m_rgb r=&quot;F8&quot; g=&quot;C2&quot; b=&quot;C4&quot;/&gt;&lt;m_nBrightness val=&quot;0&quot;/&gt;&lt;/elem&gt;&lt;elem m_fUsage=&quot;2.19903489437288629516E-01&quot;&gt;&lt;m_msothmcolidx val=&quot;0&quot;/&gt;&lt;m_rgb r=&quot;FD&quot; g=&quot;E4&quot; b=&quot;71&quot;/&gt;&lt;m_nBrightness val=&quot;0&quot;/&gt;&lt;/elem&gt;&lt;elem m_fUsage=&quot;2.16167060738324673386E-01&quot;&gt;&lt;m_msothmcolidx val=&quot;0&quot;/&gt;&lt;m_rgb r=&quot;FE&quot; g=&quot;F5&quot; b=&quot;CD&quot;/&gt;&lt;m_nBrightness val=&quot;0&quot;/&gt;&lt;/elem&gt;&lt;elem m_fUsage=&quot;9.84770902183611934744E-02&quot;&gt;&lt;m_msothmcolidx val=&quot;0&quot;/&gt;&lt;m_rgb r=&quot;09&quot; g=&quot;5E&quot; b=&quot;BB&quot;/&gt;&lt;m_nBrightness val=&quot;0&quot;/&gt;&lt;/elem&gt;&lt;/m_vecMRU&gt;&lt;/m_mruColor&gt;&lt;m_eweekdayFirstOfWeek val=&quot;2&quot;/&gt;&lt;m_eweekdayFirstOfWorkweek val=&quot;2&quot;/&gt;&lt;m_eweekdayFirstOfWeekend val=&quot;7&quot;/&gt;&lt;/CPresentation&gt;&lt;/root&gt;"/>
  <p:tag name="THINKCELLUNDODONOTDELETE"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94fa94db-9f68-4db9-8aad-b353dd6cd207">
      <Value>2</Value>
      <Value>11</Value>
      <Value>10</Value>
      <Value>9</Value>
      <Value>8</Value>
      <Value>7</Value>
      <Value>6</Value>
      <Value>5</Value>
      <Value>4</Value>
      <Value>3</Value>
      <Value>70</Value>
      <Value>1</Value>
    </TaxCatchAll>
    <_dlc_DocId xmlns="94fa94db-9f68-4db9-8aad-b353dd6cd207">AFFAA0624-1326894789-73294</_dlc_DocId>
    <_dlc_DocIdUrl xmlns="94fa94db-9f68-4db9-8aad-b353dd6cd207">
      <Url>https://nga001-sp.shell.com/sites/AFFAA0624/_layouts/15/DocIdRedir.aspx?ID=AFFAA0624-1326894789-73294</Url>
      <Description>AFFAA0624-1326894789-73294</Description>
    </_dlc_DocIdUrl>
    <Recipients xmlns="d37dc61e-6134-4f77-a092-981fcd794f3a" xsi:nil="true"/>
    <LivelinkID xmlns="d37dc61e-6134-4f77-a092-981fcd794f3a" xsi:nil="true"/>
    <Livelink_x0020_Instance_x0020_Column xmlns="d37dc61e-6134-4f77-a092-981fcd794f3a" xsi:nil="true"/>
    <Shell_x0020_SharePoint_x0020_SAEF_x0020_LegalEntityTaxHTField0 xmlns="http://schemas.microsoft.com/sharepoint/v3">
      <Terms xmlns="http://schemas.microsoft.com/office/infopath/2007/PartnerControls">
        <TermInfo xmlns="http://schemas.microsoft.com/office/infopath/2007/PartnerControls">
          <TermName xmlns="http://schemas.microsoft.com/office/infopath/2007/PartnerControls">The Shell Petroleum Development Company Of Nigeria Limited</TermName>
          <TermId xmlns="http://schemas.microsoft.com/office/infopath/2007/PartnerControls">b482a97d-f8dd-41c8-ab1c-99b8408fd22e</TermId>
        </TermInfo>
      </Terms>
    </Shell_x0020_SharePoint_x0020_SAEF_x0020_LegalEntityTaxHTField0>
    <Shell_x0020_SharePoint_x0020_SAEF_x0020_CountryOfJurisdictionTaxHTField0 xmlns="http://schemas.microsoft.com/sharepoint/v3">
      <Terms xmlns="http://schemas.microsoft.com/office/infopath/2007/PartnerControls">
        <TermInfo xmlns="http://schemas.microsoft.com/office/infopath/2007/PartnerControls">
          <TermName xmlns="http://schemas.microsoft.com/office/infopath/2007/PartnerControls">NIGERIA</TermName>
          <TermId xmlns="http://schemas.microsoft.com/office/infopath/2007/PartnerControls">973e3eb3-a5f9-4712-a628-787e048af9f3</TermId>
        </TermInfo>
      </Terms>
    </Shell_x0020_SharePoint_x0020_SAEF_x0020_CountryOfJurisdictionTaxHTField0>
    <Shell_x0020_SharePoint_x0020_SAEF_x0020_BusinessTaxHTField0 xmlns="http://schemas.microsoft.com/sharepoint/v3">
      <Terms xmlns="http://schemas.microsoft.com/office/infopath/2007/PartnerControls">
        <TermInfo xmlns="http://schemas.microsoft.com/office/infopath/2007/PartnerControls">
          <TermName xmlns="http://schemas.microsoft.com/office/infopath/2007/PartnerControls">Upstream International</TermName>
          <TermId xmlns="http://schemas.microsoft.com/office/infopath/2007/PartnerControls">dabf15d9-4f75-4ed1-b8a1-a0c3e2a85888</TermId>
        </TermInfo>
      </Terms>
    </Shell_x0020_SharePoint_x0020_SAEF_x0020_BusinessTaxHTField0>
    <Shell_x0020_SharePoint_x0020_SAEF_x0020_Collection xmlns="http://schemas.microsoft.com/sharepoint/v3">false</Shell_x0020_SharePoint_x0020_SAEF_x0020_Collection>
    <Media_Location xmlns="d37dc61e-6134-4f77-a092-981fcd794f3a">Livelink</Media_Location>
    <Shell_x0020_SharePoint_x0020_SAEF_x0020_RecordStatus xmlns="http://schemas.microsoft.com/sharepoint/v3" xsi:nil="true"/>
    <Volume_Number xmlns="d37dc61e-6134-4f77-a092-981fcd794f3a" xsi:nil="true"/>
    <Shell_x0020_SharePoint_x0020_SAEF_x0020_ExportControlClassificationTaxHTField0 xmlns="http://schemas.microsoft.com/sharepoint/v3">
      <Terms xmlns="http://schemas.microsoft.com/office/infopath/2007/PartnerControls">
        <TermInfo xmlns="http://schemas.microsoft.com/office/infopath/2007/PartnerControls">
          <TermName xmlns="http://schemas.microsoft.com/office/infopath/2007/PartnerControls">Non-US content - Non Controlled</TermName>
          <TermId xmlns="http://schemas.microsoft.com/office/infopath/2007/PartnerControls">2ac8835e-0587-4096-a6e2-1f68da1e6cb3</TermId>
        </TermInfo>
      </Terms>
    </Shell_x0020_SharePoint_x0020_SAEF_x0020_ExportControlClassificationTaxHTField0>
    <Shell_x0020_SharePoint_x0020_SAEF_x0020_WorkgroupIDTaxHTField0 xmlns="http://schemas.microsoft.com/sharepoint/v3">
      <Terms xmlns="http://schemas.microsoft.com/office/infopath/2007/PartnerControls">
        <TermInfo xmlns="http://schemas.microsoft.com/office/infopath/2007/PartnerControls">
          <TermName xmlns="http://schemas.microsoft.com/office/infopath/2007/PartnerControls">Upstream _ Single File Plan - 22022</TermName>
          <TermId xmlns="http://schemas.microsoft.com/office/infopath/2007/PartnerControls">d3ed65c1-761d-4a84-a678-924ffd6ed182</TermId>
        </TermInfo>
      </Terms>
    </Shell_x0020_SharePoint_x0020_SAEF_x0020_WorkgroupIDTaxHTField0>
    <IconOverlay xmlns="http://schemas.microsoft.com/sharepoint/v4" xsi:nil="true"/>
    <Shell_x0020_SharePoint_x0020_SAEF_x0020_FilePlanRecordType xmlns="http://schemas.microsoft.com/sharepoint/v3" xsi:nil="true"/>
    <Revision_Code xmlns="d37dc61e-6134-4f77-a092-981fcd794f3a" xsi:nil="true"/>
    <Shell_x0020_SharePoint_x0020_SAEF_x0020_BusinessUnitRegionTaxHTField0 xmlns="http://schemas.microsoft.com/sharepoint/v3">
      <Terms xmlns="http://schemas.microsoft.com/office/infopath/2007/PartnerControls">
        <TermInfo xmlns="http://schemas.microsoft.com/office/infopath/2007/PartnerControls">
          <TermName xmlns="http://schemas.microsoft.com/office/infopath/2007/PartnerControls">Sub-Saharan Africa</TermName>
          <TermId xmlns="http://schemas.microsoft.com/office/infopath/2007/PartnerControls">9d13514c-804d-40ff-8e8a-f6825f62fb70</TermId>
        </TermInfo>
      </Terms>
    </Shell_x0020_SharePoint_x0020_SAEF_x0020_BusinessUnitRegionTaxHTField0>
    <Shell_x0020_SharePoint_x0020_SAEF_x0020_BusinessProcessTaxHTField0 xmlns="http://schemas.microsoft.com/sharepoint/v3">
      <Terms xmlns="http://schemas.microsoft.com/office/infopath/2007/PartnerControls">
        <TermInfo xmlns="http://schemas.microsoft.com/office/infopath/2007/PartnerControls">
          <TermName xmlns="http://schemas.microsoft.com/office/infopath/2007/PartnerControls">All - Records Management</TermName>
          <TermId xmlns="http://schemas.microsoft.com/office/infopath/2007/PartnerControls">1f68a0f2-47ab-4887-8df5-7c0616d5ad90</TermId>
        </TermInfo>
      </Terms>
    </Shell_x0020_SharePoint_x0020_SAEF_x0020_BusinessProcessTaxHTField0>
    <Shell_x0020_SharePoint_x0020_SAEF_x0020_KeepFileLocal xmlns="http://schemas.microsoft.com/sharepoint/v3">false</Shell_x0020_SharePoint_x0020_SAEF_x0020_KeepFileLocal>
    <Folder_x0020_STRUCTURE xmlns="d37dc61e-6134-4f77-a092-981fcd794f3a" xsi:nil="true"/>
    <Shell_x0020_SharePoint_x0020_SAEF_x0020_DocumentStatusTaxHTField0 xmlns="http://schemas.microsoft.com/sharepoint/v3">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1c86f377-7d91-4c95-bd5b-c18c83fe0aa5</TermId>
        </TermInfo>
      </Terms>
    </Shell_x0020_SharePoint_x0020_SAEF_x0020_DocumentStatusTaxHTField0>
    <Issue_Date xmlns="d37dc61e-6134-4f77-a092-981fcd794f3a" xsi:nil="true"/>
    <Shell_x0020_SharePoint_x0020_SAEF_x0020_LanguageTaxHTField0 xmlns="http://schemas.microsoft.com/sharepoint/v3">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bd3ad5ee-f0c3-40aa-8cc8-36ef09940af3</TermId>
        </TermInfo>
      </Terms>
    </Shell_x0020_SharePoint_x0020_SAEF_x0020_LanguageTaxHTField0>
    <Media xmlns="d37dc61e-6134-4f77-a092-981fcd794f3a">Electronic File</Media>
    <Language xmlns="d37dc61e-6134-4f77-a092-981fcd794f3a">English</Language>
    <Records_x0020_Implicit_x0020_Declare_Origin xmlns="d37dc61e-6134-4f77-a092-981fcd794f3a" xsi:nil="true"/>
    <Shell_x0020_SharePoint_x0020_SAEF_x0020_SiteOwner xmlns="http://schemas.microsoft.com/sharepoint/v3">i:0#.w|africa-me\bisi.t.banigbe</Shell_x0020_SharePoint_x0020_SAEF_x0020_SiteOwner>
    <Shell_x0020_SharePoint_x0020_SAEF_x0020_TRIMRecordNumber xmlns="http://schemas.microsoft.com/sharepoint/v3" xsi:nil="true"/>
    <Review_Date xmlns="d37dc61e-6134-4f77-a092-981fcd794f3a" xsi:nil="true"/>
    <Organisation xmlns="d37dc61e-6134-4f77-a092-981fcd794f3a" xsi:nil="true"/>
    <Cross_References xmlns="d37dc61e-6134-4f77-a092-981fcd794f3a" xsi:nil="true"/>
    <Shell_x0020_SharePoint_x0020_SAEF_x0020_IsRecord xmlns="http://schemas.microsoft.com/sharepoint/v3" xsi:nil="true"/>
    <Shell_x0020_SharePoint_x0020_SAEF_x0020_DocumentTypeTaxHTField0 xmlns="http://schemas.microsoft.com/sharepoint/v3">
      <Terms xmlns="http://schemas.microsoft.com/office/infopath/2007/PartnerControls">
        <TermInfo xmlns="http://schemas.microsoft.com/office/infopath/2007/PartnerControls">
          <TermName xmlns="http://schemas.microsoft.com/office/infopath/2007/PartnerControls">Business Plans [ARM]</TermName>
          <TermId xmlns="http://schemas.microsoft.com/office/infopath/2007/PartnerControls">59d2480a-ae43-41cf-ab8c-fb8985b4f788</TermId>
        </TermInfo>
      </Terms>
    </Shell_x0020_SharePoint_x0020_SAEF_x0020_DocumentTypeTaxHTField0>
    <Shell_x0020_SharePoint_x0020_SAEF_x0020_SiteCollectionName xmlns="http://schemas.microsoft.com/sharepoint/v3">Asset Land 3 East</Shell_x0020_SharePoint_x0020_SAEF_x0020_SiteCollectionName>
    <Shell_x0020_SharePoint_x0020_SAEF_x0020_SecurityClassificationTaxHTField0 xmlns="http://schemas.microsoft.com/sharepoint/v3">
      <Terms xmlns="http://schemas.microsoft.com/office/infopath/2007/PartnerControls">
        <TermInfo xmlns="http://schemas.microsoft.com/office/infopath/2007/PartnerControls">
          <TermName xmlns="http://schemas.microsoft.com/office/infopath/2007/PartnerControls">Restricted</TermName>
          <TermId xmlns="http://schemas.microsoft.com/office/infopath/2007/PartnerControls">21aa7f98-4035-4019-a764-107acb7269af</TermId>
        </TermInfo>
      </Terms>
    </Shell_x0020_SharePoint_x0020_SAEF_x0020_SecurityClassificationTaxHTField0>
    <Export_x0020_Control xmlns="d37dc61e-6134-4f77-a092-981fcd794f3a" xsi:nil="true"/>
    <Shell_x0020_SharePoint_x0020_SAEF_x0020_Owner xmlns="http://schemas.microsoft.com/sharepoint/v3" xsi:nil="true"/>
    <Shell_x0020_SharePoint_x0020_SAEF_x0020_GlobalFunctionTaxHTField0 xmlns="http://schemas.microsoft.com/sharepoint/v3">
      <Terms xmlns="http://schemas.microsoft.com/office/infopath/2007/PartnerControls">
        <TermInfo xmlns="http://schemas.microsoft.com/office/infopath/2007/PartnerControls">
          <TermName xmlns="http://schemas.microsoft.com/office/infopath/2007/PartnerControls">Not Applicable</TermName>
          <TermId xmlns="http://schemas.microsoft.com/office/infopath/2007/PartnerControls">ddce64fb-3cb8-4cd9-8e3d-0fe554247fd1</TermId>
        </TermInfo>
      </Terms>
    </Shell_x0020_SharePoint_x0020_SAEF_x0020_GlobalFunctionTaxHTField0>
    <Shell_x0020_SharePoint_x0020_SAEF_x0020_Declarer xmlns="http://schemas.microsoft.com/sharepoint/v3" xsi:nil="true"/>
    <Document_Numbers xmlns="d37dc61e-6134-4f77-a092-981fcd794f3a" xsi:nil="true"/>
    <Shell_x0020_SharePoint_x0020_SAEF_x0020_AssetIdentifier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84C9E4099BB40D419C271D8B4FFA2B5B" ma:contentTypeVersion="265" ma:contentTypeDescription="Shell Document Content Type" ma:contentTypeScope="" ma:versionID="51a0192ed02ba1772607e1c838599c1b">
  <xsd:schema xmlns:xsd="http://www.w3.org/2001/XMLSchema" xmlns:xs="http://www.w3.org/2001/XMLSchema" xmlns:p="http://schemas.microsoft.com/office/2006/metadata/properties" xmlns:ns1="http://schemas.microsoft.com/sharepoint/v3" xmlns:ns2="94fa94db-9f68-4db9-8aad-b353dd6cd207" xmlns:ns4="d37dc61e-6134-4f77-a092-981fcd794f3a" xmlns:ns5="http://schemas.microsoft.com/sharepoint/v4" targetNamespace="http://schemas.microsoft.com/office/2006/metadata/properties" ma:root="true" ma:fieldsID="cd74e9421e095a73aa722c0fc1815f2a" ns1:_="" ns2:_="" ns4:_="" ns5:_="">
    <xsd:import namespace="http://schemas.microsoft.com/sharepoint/v3"/>
    <xsd:import namespace="94fa94db-9f68-4db9-8aad-b353dd6cd207"/>
    <xsd:import namespace="d37dc61e-6134-4f77-a092-981fcd794f3a"/>
    <xsd:import namespace="http://schemas.microsoft.com/sharepoint/v4"/>
    <xsd:element name="properties">
      <xsd:complexType>
        <xsd:sequence>
          <xsd:element name="documentManagement">
            <xsd:complexType>
              <xsd:all>
                <xsd:element ref="ns2:_dlc_DocIdUrl" minOccurs="0"/>
                <xsd:element ref="ns1:Shell_x0020_SharePoint_x0020_SAEF_x0020_SecurityClassificationTaxHTField0" minOccurs="0"/>
                <xsd:element ref="ns1:Shell_x0020_SharePoint_x0020_SAEF_x0020_ExportControlClassificationTaxHTField0" minOccurs="0"/>
                <xsd:element ref="ns1:Shell_x0020_SharePoint_x0020_SAEF_x0020_DocumentStatusTaxHTField0" minOccurs="0"/>
                <xsd:element ref="ns1:Shell_x0020_SharePoint_x0020_SAEF_x0020_DocumentTypeTaxHTField0" minOccurs="0"/>
                <xsd:element ref="ns1:Shell_x0020_SharePoint_x0020_SAEF_x0020_Owner" minOccurs="0"/>
                <xsd:element ref="ns1:Shell_x0020_SharePoint_x0020_SAEF_x0020_BusinessTaxHTField0" minOccurs="0"/>
                <xsd:element ref="ns1:Shell_x0020_SharePoint_x0020_SAEF_x0020_BusinessUnitRegionTaxHTField0" minOccurs="0"/>
                <xsd:element ref="ns1:Shell_x0020_SharePoint_x0020_SAEF_x0020_GlobalFunctionTaxHTField0" minOccurs="0"/>
                <xsd:element ref="ns1:Shell_x0020_SharePoint_x0020_SAEF_x0020_BusinessProcessTaxHTField0" minOccurs="0"/>
                <xsd:element ref="ns1:Shell_x0020_SharePoint_x0020_SAEF_x0020_LegalEntityTaxHTField0" minOccurs="0"/>
                <xsd:element ref="ns1:Shell_x0020_SharePoint_x0020_SAEF_x0020_WorkgroupIDTaxHTField0" minOccurs="0"/>
                <xsd:element ref="ns1:Shell_x0020_SharePoint_x0020_SAEF_x0020_SiteCollectionName"/>
                <xsd:element ref="ns1:Shell_x0020_SharePoint_x0020_SAEF_x0020_SiteOwner"/>
                <xsd:element ref="ns1:Shell_x0020_SharePoint_x0020_SAEF_x0020_LanguageTaxHTField0" minOccurs="0"/>
                <xsd:element ref="ns1:Shell_x0020_SharePoint_x0020_SAEF_x0020_CountryOfJurisdictionTaxHTField0" minOccurs="0"/>
                <xsd:element ref="ns1:Shell_x0020_SharePoint_x0020_SAEF_x0020_Collection"/>
                <xsd:element ref="ns1:Shell_x0020_SharePoint_x0020_SAEF_x0020_KeepFileLocal"/>
                <xsd:element ref="ns1:Shell_x0020_SharePoint_x0020_SAEF_x0020_AssetIdentifier" minOccurs="0"/>
                <xsd:element ref="ns2:_dlc_DocId" minOccurs="0"/>
                <xsd:element ref="ns2:_dlc_DocIdPersistId" minOccurs="0"/>
                <xsd:element ref="ns1:Shell_x0020_SharePoint_x0020_SAEF_x0020_FilePlanRecordType" minOccurs="0"/>
                <xsd:element ref="ns1:Shell_x0020_SharePoint_x0020_SAEF_x0020_RecordStatus" minOccurs="0"/>
                <xsd:element ref="ns1:Shell_x0020_SharePoint_x0020_SAEF_x0020_Declarer" minOccurs="0"/>
                <xsd:element ref="ns1:Shell_x0020_SharePoint_x0020_SAEF_x0020_IsRecord" minOccurs="0"/>
                <xsd:element ref="ns1:Shell_x0020_SharePoint_x0020_SAEF_x0020_TRIMRecordNumber" minOccurs="0"/>
                <xsd:element ref="ns1:_dlc_Exempt" minOccurs="0"/>
                <xsd:element ref="ns1:_dlc_ExpireDateSaved" minOccurs="0"/>
                <xsd:element ref="ns1:_dlc_ExpireDate" minOccurs="0"/>
                <xsd:element ref="ns2:TaxCatchAll" minOccurs="0"/>
                <xsd:element ref="ns2:TaxCatchAllLabel" minOccurs="0"/>
                <xsd:element ref="ns1:AverageRating" minOccurs="0"/>
                <xsd:element ref="ns1:RatingCount" minOccurs="0"/>
                <xsd:element ref="ns4:LivelinkID" minOccurs="0"/>
                <xsd:element ref="ns4:Folder_x0020_STRUCTURE" minOccurs="0"/>
                <xsd:element ref="ns4:Livelink_x0020_Instance_x0020_Column" minOccurs="0"/>
                <xsd:element ref="ns4:Issue_Date" minOccurs="0"/>
                <xsd:element ref="ns4:Review_Date" minOccurs="0"/>
                <xsd:element ref="ns4:Organisation" minOccurs="0"/>
                <xsd:element ref="ns4:Recipients" minOccurs="0"/>
                <xsd:element ref="ns4:Document_Numbers" minOccurs="0"/>
                <xsd:element ref="ns4:Cross_References" minOccurs="0"/>
                <xsd:element ref="ns4:Revision_Code" minOccurs="0"/>
                <xsd:element ref="ns4:Media" minOccurs="0"/>
                <xsd:element ref="ns4:Media_Location" minOccurs="0"/>
                <xsd:element ref="ns4:Language" minOccurs="0"/>
                <xsd:element ref="ns4:Volume_Number" minOccurs="0"/>
                <xsd:element ref="ns4:Records_x0020_Implicit_x0020_Declare_Origin" minOccurs="0"/>
                <xsd:element ref="ns4:Export_x0020_Control" minOccurs="0"/>
                <xsd:element ref="ns5: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hell_x0020_SharePoint_x0020_SAEF_x0020_SecurityClassificationTaxHTField0" ma:index="3" ma:taxonomy="true" ma:internalName="Shell_x0020_SharePoint_x0020_SAEF_x0020_SecurityClassificationTaxHTField0" ma:taxonomyFieldName="Shell_x0020_SharePoint_x0020_SAEF_x0020_SecurityClassification" ma:displayName="Security Classification" ma:default="8;#Restricted|21aa7f98-4035-4019-a764-107acb7269af" ma:fieldId="{2ce2f798-4e95-48f9-a317-73f854109466}" ma:sspId="b9f46dd1-24cc-42ee-81c0-d22fe755409c" ma:termSetId="daf890f0-167e-4ee2-a9fd-a81536ed8167" ma:anchorId="00000000-0000-0000-0000-000000000000" ma:open="false" ma:isKeyword="false">
      <xsd:complexType>
        <xsd:sequence>
          <xsd:element ref="pc:Terms" minOccurs="0" maxOccurs="1"/>
        </xsd:sequence>
      </xsd:complexType>
    </xsd:element>
    <xsd:element name="Shell_x0020_SharePoint_x0020_SAEF_x0020_ExportControlClassificationTaxHTField0" ma:index="5" nillable="true" ma:taxonomy="true" ma:internalName="Shell_x0020_SharePoint_x0020_SAEF_x0020_ExportControlClassificationTaxHTField0" ma:taxonomyFieldName="Shell_x0020_SharePoint_x0020_SAEF_x0020_ExportControlClassification" ma:displayName="Export Control" ma:default="9;#Non-US content - Non Controlled|2ac8835e-0587-4096-a6e2-1f68da1e6cb3" ma:fieldId="{334f96ae-8e6f-4bca-bd92-9698e8369ad6}" ma:sspId="b9f46dd1-24cc-42ee-81c0-d22fe755409c" ma:termSetId="0a37200c-155d-4bd2-8a71-6ee4023d1aad" ma:anchorId="00000000-0000-0000-0000-000000000000" ma:open="false" ma:isKeyword="false">
      <xsd:complexType>
        <xsd:sequence>
          <xsd:element ref="pc:Terms" minOccurs="0" maxOccurs="1"/>
        </xsd:sequence>
      </xsd:complexType>
    </xsd:element>
    <xsd:element name="Shell_x0020_SharePoint_x0020_SAEF_x0020_DocumentStatusTaxHTField0" ma:index="7" ma:taxonomy="true" ma:internalName="Shell_x0020_SharePoint_x0020_SAEF_x0020_DocumentStatusTaxHTField0" ma:taxonomyFieldName="Shell_x0020_SharePoint_x0020_SAEF_x0020_DocumentStatus" ma:displayName="Document Status" ma:default="11;#Draft|1c86f377-7d91-4c95-bd5b-c18c83fe0aa5" ma:fieldId="{627a77c6-2170-43dd-a0ef-eb6a3870ea75}" ma:sspId="b9f46dd1-24cc-42ee-81c0-d22fe755409c" ma:termSetId="935aba77-d2cb-414d-bb70-87b73a0515d8" ma:anchorId="00000000-0000-0000-0000-000000000000" ma:open="false" ma:isKeyword="false">
      <xsd:complexType>
        <xsd:sequence>
          <xsd:element ref="pc:Terms" minOccurs="0" maxOccurs="1"/>
        </xsd:sequence>
      </xsd:complexType>
    </xsd:element>
    <xsd:element name="Shell_x0020_SharePoint_x0020_SAEF_x0020_DocumentTypeTaxHTField0" ma:index="9" ma:taxonomy="true" ma:internalName="Shell_x0020_SharePoint_x0020_SAEF_x0020_DocumentTypeTaxHTField0" ma:taxonomyFieldName="Shell_x0020_SharePoint_x0020_SAEF_x0020_DocumentType" ma:displayName="Document Type" ma:default="" ma:fieldId="{566fdc14-b4fa-46ee-a88e-e2aac7ad2eac}" ma:sspId="b9f46dd1-24cc-42ee-81c0-d22fe755409c" ma:termSetId="c44bbaaa-530b-481e-814c-1a89fe9de40e" ma:anchorId="352dd3f6-c8ee-4c48-93af-e62c944275c3" ma:open="false" ma:isKeyword="false">
      <xsd:complexType>
        <xsd:sequence>
          <xsd:element ref="pc:Terms" minOccurs="0" maxOccurs="1"/>
        </xsd:sequence>
      </xsd:complexType>
    </xsd:element>
    <xsd:element name="Shell_x0020_SharePoint_x0020_SAEF_x0020_Owner" ma:index="12" nillable="true" ma:displayName="Owner" ma:internalName="Shell_x0020_SharePoint_x0020_SAEF_x0020_Owner">
      <xsd:simpleType>
        <xsd:restriction base="dms:Text"/>
      </xsd:simpleType>
    </xsd:element>
    <xsd:element name="Shell_x0020_SharePoint_x0020_SAEF_x0020_BusinessTaxHTField0" ma:index="13" ma:taxonomy="true" ma:internalName="Shell_x0020_SharePoint_x0020_SAEF_x0020_BusinessTaxHTField0" ma:taxonomyFieldName="Shell_x0020_SharePoint_x0020_SAEF_x0020_Business" ma:displayName="Business" ma:default="1;#Upstream International|dabf15d9-4f75-4ed1-b8a1-a0c3e2a85888" ma:fieldId="{0d7acb72-5c17-4ee6-b184-d60d15597f6a}"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BusinessUnitRegionTaxHTField0" ma:index="15" ma:taxonomy="true" ma:internalName="Shell_x0020_SharePoint_x0020_SAEF_x0020_BusinessUnitRegionTaxHTField0" ma:taxonomyFieldName="Shell_x0020_SharePoint_x0020_SAEF_x0020_BusinessUnitRegion" ma:displayName="Business Unit/Region" ma:default="2;#Sub-Saharan Africa|9d13514c-804d-40ff-8e8a-f6825f62fb70" ma:fieldId="{98984985-015b-4079-8918-b5a01b45e4b3}"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GlobalFunctionTaxHTField0" ma:index="17" ma:taxonomy="true" ma:internalName="Shell_x0020_SharePoint_x0020_SAEF_x0020_GlobalFunctionTaxHTField0" ma:taxonomyFieldName="Shell_x0020_SharePoint_x0020_SAEF_x0020_GlobalFunction" ma:displayName="Business Function" ma:default="3;#Not Applicable|ddce64fb-3cb8-4cd9-8e3d-0fe554247fd1" ma:fieldId="{1284211f-8330-48b1-a5cc-ec1f0d9b0f7a}" ma:sspId="b9f46dd1-24cc-42ee-81c0-d22fe755409c" ma:termSetId="354c4cc3-2d4b-4608-9bbd-a538d7fca2d9" ma:anchorId="00000000-0000-0000-0000-000000000000" ma:open="false" ma:isKeyword="false">
      <xsd:complexType>
        <xsd:sequence>
          <xsd:element ref="pc:Terms" minOccurs="0" maxOccurs="1"/>
        </xsd:sequence>
      </xsd:complexType>
    </xsd:element>
    <xsd:element name="Shell_x0020_SharePoint_x0020_SAEF_x0020_BusinessProcessTaxHTField0" ma:index="19" nillable="true" ma:taxonomy="true" ma:internalName="Shell_x0020_SharePoint_x0020_SAEF_x0020_BusinessProcessTaxHTField0" ma:taxonomyFieldName="Shell_x0020_SharePoint_x0020_SAEF_x0020_BusinessProcess" ma:displayName="Business Process" ma:default="10;#All - Records Management|1f68a0f2-47ab-4887-8df5-7c0616d5ad90" ma:fieldId="{f7493bb9-5348-44de-a787-5c9f505950a2}" ma:sspId="b9f46dd1-24cc-42ee-81c0-d22fe755409c" ma:termSetId="f105a133-66fc-4406-afa4-8b472c9cdbbb" ma:anchorId="00000000-0000-0000-0000-000000000000" ma:open="false" ma:isKeyword="false">
      <xsd:complexType>
        <xsd:sequence>
          <xsd:element ref="pc:Terms" minOccurs="0" maxOccurs="1"/>
        </xsd:sequence>
      </xsd:complexType>
    </xsd:element>
    <xsd:element name="Shell_x0020_SharePoint_x0020_SAEF_x0020_LegalEntityTaxHTField0" ma:index="21" ma:taxonomy="true" ma:internalName="Shell_x0020_SharePoint_x0020_SAEF_x0020_LegalEntityTaxHTField0" ma:taxonomyFieldName="Shell_x0020_SharePoint_x0020_SAEF_x0020_LegalEntity" ma:displayName="Legal Entity" ma:default="4;#The Shell Petroleum Development Company Of Nigeria Limited|b482a97d-f8dd-41c8-ab1c-99b8408fd22e" ma:fieldId="{529dd253-148e-4d10-9b8c-1444f6695d3b}" ma:sspId="b9f46dd1-24cc-42ee-81c0-d22fe755409c" ma:termSetId="94b6dd6e-4329-4f68-907b-ed5bdd50f8ac" ma:anchorId="00000000-0000-0000-0000-000000000000" ma:open="false" ma:isKeyword="false">
      <xsd:complexType>
        <xsd:sequence>
          <xsd:element ref="pc:Terms" minOccurs="0" maxOccurs="1"/>
        </xsd:sequence>
      </xsd:complexType>
    </xsd:element>
    <xsd:element name="Shell_x0020_SharePoint_x0020_SAEF_x0020_WorkgroupIDTaxHTField0" ma:index="23" ma:taxonomy="true" ma:internalName="Shell_x0020_SharePoint_x0020_SAEF_x0020_WorkgroupIDTaxHTField0" ma:taxonomyFieldName="Shell_x0020_SharePoint_x0020_SAEF_x0020_WorkgroupID" ma:displayName="TRIM Workgroup" ma:default="5;#Upstream _ Single File Plan - 22022|d3ed65c1-761d-4a84-a678-924ffd6ed182" ma:fieldId="{c47cabfe-a1bc-4e26-91b8-d95c8ce41647}" ma:sspId="b9f46dd1-24cc-42ee-81c0-d22fe755409c" ma:termSetId="85736b86-0546-4c3b-b21c-7ab07eee0568" ma:anchorId="00000000-0000-0000-0000-000000000000" ma:open="false" ma:isKeyword="false">
      <xsd:complexType>
        <xsd:sequence>
          <xsd:element ref="pc:Terms" minOccurs="0" maxOccurs="1"/>
        </xsd:sequence>
      </xsd:complexType>
    </xsd:element>
    <xsd:element name="Shell_x0020_SharePoint_x0020_SAEF_x0020_SiteCollectionName" ma:index="25" ma:displayName="Site Collection Name" ma:default="Asset Land 3 East" ma:hidden="true" ma:internalName="Shell_x0020_SharePoint_x0020_SAEF_x0020_SiteCollectionName">
      <xsd:simpleType>
        <xsd:restriction base="dms:Text"/>
      </xsd:simpleType>
    </xsd:element>
    <xsd:element name="Shell_x0020_SharePoint_x0020_SAEF_x0020_SiteOwner" ma:index="26" ma:displayName="Site Owner" ma:default="i:0#.w|africa-me\bisi.t.banigbe" ma:hidden="true" ma:internalName="Shell_x0020_SharePoint_x0020_SAEF_x0020_SiteOwner">
      <xsd:simpleType>
        <xsd:restriction base="dms:Text"/>
      </xsd:simpleType>
    </xsd:element>
    <xsd:element name="Shell_x0020_SharePoint_x0020_SAEF_x0020_LanguageTaxHTField0" ma:index="27" ma:taxonomy="true" ma:internalName="Shell_x0020_SharePoint_x0020_SAEF_x0020_LanguageTaxHTField0" ma:taxonomyFieldName="Shell_x0020_SharePoint_x0020_SAEF_x0020_Language" ma:displayName="Language" ma:default="6;#English|bd3ad5ee-f0c3-40aa-8cc8-36ef09940af3" ma:fieldId="{a99e316a-5158-4b34-9a98-5674ef8a1639}" ma:sspId="b9f46dd1-24cc-42ee-81c0-d22fe755409c" ma:termSetId="b2561cd2-09b2-4dce-b5be-021768df6dab" ma:anchorId="00000000-0000-0000-0000-000000000000" ma:open="false" ma:isKeyword="false">
      <xsd:complexType>
        <xsd:sequence>
          <xsd:element ref="pc:Terms" minOccurs="0" maxOccurs="1"/>
        </xsd:sequence>
      </xsd:complexType>
    </xsd:element>
    <xsd:element name="Shell_x0020_SharePoint_x0020_SAEF_x0020_CountryOfJurisdictionTaxHTField0" ma:index="29" ma:taxonomy="true" ma:internalName="Shell_x0020_SharePoint_x0020_SAEF_x0020_CountryOfJurisdictionTaxHTField0" ma:taxonomyFieldName="Shell_x0020_SharePoint_x0020_SAEF_x0020_CountryOfJurisdiction" ma:displayName="Country of Jurisdiction" ma:default="7;#NIGERIA|973e3eb3-a5f9-4712-a628-787e048af9f3" ma:fieldId="{dc07035f-7987-48f5-ba88-2d29e2b62c9e}" ma:sspId="b9f46dd1-24cc-42ee-81c0-d22fe755409c" ma:termSetId="a560ecad-89fd-4dcd-adad-4e15e7baec58" ma:anchorId="00000000-0000-0000-0000-000000000000" ma:open="false" ma:isKeyword="false">
      <xsd:complexType>
        <xsd:sequence>
          <xsd:element ref="pc:Terms" minOccurs="0" maxOccurs="1"/>
        </xsd:sequence>
      </xsd:complexType>
    </xsd:element>
    <xsd:element name="Shell_x0020_SharePoint_x0020_SAEF_x0020_Collection" ma:index="31" ma:displayName="Collection" ma:default="0" ma:hidden="true" ma:internalName="Shell_x0020_SharePoint_x0020_SAEF_x0020_Collection">
      <xsd:simpleType>
        <xsd:restriction base="dms:Boolean"/>
      </xsd:simpleType>
    </xsd:element>
    <xsd:element name="Shell_x0020_SharePoint_x0020_SAEF_x0020_KeepFileLocal" ma:index="32" ma:displayName="Keep File Local" ma:default="0" ma:hidden="true" ma:internalName="Shell_x0020_SharePoint_x0020_SAEF_x0020_KeepFileLocal" ma:readOnly="false">
      <xsd:simpleType>
        <xsd:restriction base="dms:Boolean"/>
      </xsd:simpleType>
    </xsd:element>
    <xsd:element name="Shell_x0020_SharePoint_x0020_SAEF_x0020_AssetIdentifier" ma:index="33" nillable="true" ma:displayName="Asset Identifier" ma:hidden="true" ma:internalName="Shell_x0020_SharePoint_x0020_SAEF_x0020_AssetIdentifier">
      <xsd:simpleType>
        <xsd:restriction base="dms:Text"/>
      </xsd:simpleType>
    </xsd:element>
    <xsd:element name="Shell_x0020_SharePoint_x0020_SAEF_x0020_FilePlanRecordType" ma:index="42" nillable="true" ma:displayName="File Plan Record Type" ma:hidden="true" ma:internalName="Shell_x0020_SharePoint_x0020_SAEF_x0020_FilePlanRecordType">
      <xsd:simpleType>
        <xsd:restriction base="dms:Text"/>
      </xsd:simpleType>
    </xsd:element>
    <xsd:element name="Shell_x0020_SharePoint_x0020_SAEF_x0020_RecordStatus" ma:index="43" nillable="true" ma:displayName="Record Status" ma:hidden="true" ma:internalName="Shell_x0020_SharePoint_x0020_SAEF_x0020_RecordStatus">
      <xsd:simpleType>
        <xsd:restriction base="dms:Text"/>
      </xsd:simpleType>
    </xsd:element>
    <xsd:element name="Shell_x0020_SharePoint_x0020_SAEF_x0020_Declarer" ma:index="44" nillable="true" ma:displayName="Declarer" ma:hidden="true" ma:internalName="Shell_x0020_SharePoint_x0020_SAEF_x0020_Declarer">
      <xsd:simpleType>
        <xsd:restriction base="dms:Text"/>
      </xsd:simpleType>
    </xsd:element>
    <xsd:element name="Shell_x0020_SharePoint_x0020_SAEF_x0020_IsRecord" ma:index="45" nillable="true" ma:displayName="Is Record" ma:hidden="true" ma:internalName="Shell_x0020_SharePoint_x0020_SAEF_x0020_IsRecord">
      <xsd:simpleType>
        <xsd:restriction base="dms:Text"/>
      </xsd:simpleType>
    </xsd:element>
    <xsd:element name="Shell_x0020_SharePoint_x0020_SAEF_x0020_TRIMRecordNumber" ma:index="46" nillable="true" ma:displayName="TRIM Record Number" ma:hidden="true" ma:internalName="Shell_x0020_SharePoint_x0020_SAEF_x0020_TRIMRecordNumber">
      <xsd:simpleType>
        <xsd:restriction base="dms:Text"/>
      </xsd:simpleType>
    </xsd:element>
    <xsd:element name="_dlc_Exempt" ma:index="47" nillable="true" ma:displayName="Exempt from Policy" ma:hidden="true" ma:internalName="_dlc_Exempt" ma:readOnly="true">
      <xsd:simpleType>
        <xsd:restriction base="dms:Unknown"/>
      </xsd:simpleType>
    </xsd:element>
    <xsd:element name="_dlc_ExpireDateSaved" ma:index="48" nillable="true" ma:displayName="Original Expiration Date" ma:hidden="true" ma:internalName="_dlc_ExpireDateSaved" ma:readOnly="true">
      <xsd:simpleType>
        <xsd:restriction base="dms:DateTime"/>
      </xsd:simpleType>
    </xsd:element>
    <xsd:element name="_dlc_ExpireDate" ma:index="49" nillable="true" ma:displayName="Expiration Date" ma:description="" ma:hidden="true" ma:indexed="true" ma:internalName="_dlc_ExpireDate" ma:readOnly="true">
      <xsd:simpleType>
        <xsd:restriction base="dms:DateTime"/>
      </xsd:simpleType>
    </xsd:element>
    <xsd:element name="AverageRating" ma:index="52" nillable="true" ma:displayName="Rating (0-5)" ma:decimals="2" ma:description="Average value of all the ratings that have been submitted" ma:hidden="true" ma:internalName="AverageRating" ma:readOnly="true">
      <xsd:simpleType>
        <xsd:restriction base="dms:Number"/>
      </xsd:simpleType>
    </xsd:element>
    <xsd:element name="RatingCount" ma:index="53" nillable="true" ma:displayName="Number of Ratings" ma:decimals="0" ma:description="Number of ratings submitted" ma:hidden="true"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94fa94db-9f68-4db9-8aad-b353dd6cd207" elementFormDefault="qualified">
    <xsd:import namespace="http://schemas.microsoft.com/office/2006/documentManagement/types"/>
    <xsd:import namespace="http://schemas.microsoft.com/office/infopath/2007/PartnerControls"/>
    <xsd:element name="_dlc_DocIdUrl" ma:index="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39" nillable="true" ma:displayName="Document ID Value" ma:description="The value of the document ID assigned to this item." ma:internalName="_dlc_DocId" ma:readOnly="true">
      <xsd:simpleType>
        <xsd:restriction base="dms:Text"/>
      </xsd:simpleType>
    </xsd:element>
    <xsd:element name="_dlc_DocIdPersistId" ma:index="41" nillable="true" ma:displayName="Persist ID" ma:description="Keep ID on add." ma:hidden="true" ma:internalName="_dlc_DocIdPersistId" ma:readOnly="true">
      <xsd:simpleType>
        <xsd:restriction base="dms:Boolean"/>
      </xsd:simpleType>
    </xsd:element>
    <xsd:element name="TaxCatchAll" ma:index="50" nillable="true" ma:displayName="Taxonomy Catch All Column" ma:description="" ma:hidden="true" ma:list="{2b6ef348-ff1b-4b7f-b0c1-bbd6950dd36a}" ma:internalName="TaxCatchAll" ma:showField="CatchAllData" ma:web="94fa94db-9f68-4db9-8aad-b353dd6cd207">
      <xsd:complexType>
        <xsd:complexContent>
          <xsd:extension base="dms:MultiChoiceLookup">
            <xsd:sequence>
              <xsd:element name="Value" type="dms:Lookup" maxOccurs="unbounded" minOccurs="0" nillable="true"/>
            </xsd:sequence>
          </xsd:extension>
        </xsd:complexContent>
      </xsd:complexType>
    </xsd:element>
    <xsd:element name="TaxCatchAllLabel" ma:index="51" nillable="true" ma:displayName="Taxonomy Catch All Column1" ma:description="" ma:hidden="true" ma:list="{2b6ef348-ff1b-4b7f-b0c1-bbd6950dd36a}" ma:internalName="TaxCatchAllLabel" ma:readOnly="true" ma:showField="CatchAllDataLabel" ma:web="94fa94db-9f68-4db9-8aad-b353dd6cd20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37dc61e-6134-4f77-a092-981fcd794f3a" elementFormDefault="qualified">
    <xsd:import namespace="http://schemas.microsoft.com/office/2006/documentManagement/types"/>
    <xsd:import namespace="http://schemas.microsoft.com/office/infopath/2007/PartnerControls"/>
    <xsd:element name="LivelinkID" ma:index="54" nillable="true" ma:displayName="LivelinkID" ma:indexed="true" ma:internalName="LivelinkID">
      <xsd:simpleType>
        <xsd:restriction base="dms:Text"/>
      </xsd:simpleType>
    </xsd:element>
    <xsd:element name="Folder_x0020_STRUCTURE" ma:index="55" nillable="true" ma:displayName="Folder STRUCTURE" ma:internalName="Folder_x0020_STRUCTURE">
      <xsd:simpleType>
        <xsd:restriction base="dms:Text"/>
      </xsd:simpleType>
    </xsd:element>
    <xsd:element name="Livelink_x0020_Instance_x0020_Column" ma:index="56" nillable="true" ma:displayName="Livelink Instance Column" ma:internalName="Livelink_x0020_Instance_x0020_Column">
      <xsd:simpleType>
        <xsd:restriction base="dms:Text"/>
      </xsd:simpleType>
    </xsd:element>
    <xsd:element name="Issue_Date" ma:index="57" nillable="true" ma:displayName="Issue_Date" ma:format="DateOnly" ma:internalName="Issue_Date">
      <xsd:simpleType>
        <xsd:restriction base="dms:DateTime"/>
      </xsd:simpleType>
    </xsd:element>
    <xsd:element name="Review_Date" ma:index="58" nillable="true" ma:displayName="Review_Date" ma:format="DateOnly" ma:internalName="Review_Date">
      <xsd:simpleType>
        <xsd:restriction base="dms:DateTime"/>
      </xsd:simpleType>
    </xsd:element>
    <xsd:element name="Organisation" ma:index="59" nillable="true" ma:displayName="Organisation" ma:internalName="Organisation">
      <xsd:simpleType>
        <xsd:restriction base="dms:Text"/>
      </xsd:simpleType>
    </xsd:element>
    <xsd:element name="Recipients" ma:index="60" nillable="true" ma:displayName="Recipients" ma:internalName="Recipients">
      <xsd:simpleType>
        <xsd:restriction base="dms:Note"/>
      </xsd:simpleType>
    </xsd:element>
    <xsd:element name="Document_Numbers" ma:index="61" nillable="true" ma:displayName="Document_Numbers" ma:internalName="Document_Numbers">
      <xsd:simpleType>
        <xsd:restriction base="dms:Note"/>
      </xsd:simpleType>
    </xsd:element>
    <xsd:element name="Cross_References" ma:index="62" nillable="true" ma:displayName="Cross_References" ma:internalName="Cross_References">
      <xsd:simpleType>
        <xsd:restriction base="dms:Note"/>
      </xsd:simpleType>
    </xsd:element>
    <xsd:element name="Revision_Code" ma:index="63" nillable="true" ma:displayName="Revision_Code" ma:internalName="Revision_Code">
      <xsd:simpleType>
        <xsd:restriction base="dms:Text"/>
      </xsd:simpleType>
    </xsd:element>
    <xsd:element name="Media" ma:index="64" nillable="true" ma:displayName="Media" ma:default="Electronic File" ma:internalName="Media">
      <xsd:simpleType>
        <xsd:restriction base="dms:Choice">
          <xsd:enumeration value="Audio"/>
          <xsd:enumeration value="Cassette"/>
          <xsd:enumeration value="CD-ROM"/>
          <xsd:enumeration value="Disk"/>
          <xsd:enumeration value="Film"/>
          <xsd:enumeration value="Electronic File"/>
          <xsd:enumeration value="Microform"/>
          <xsd:enumeration value="Paper"/>
          <xsd:enumeration value="Photograph"/>
          <xsd:enumeration value="Radiograph"/>
          <xsd:enumeration value="Tape"/>
          <xsd:enumeration value="Video"/>
          <xsd:enumeration value="?"/>
        </xsd:restriction>
      </xsd:simpleType>
    </xsd:element>
    <xsd:element name="Media_Location" ma:index="65" nillable="true" ma:displayName="Media_Location" ma:default="Livelink" ma:internalName="Media_Location">
      <xsd:simpleType>
        <xsd:restriction base="dms:Note"/>
      </xsd:simpleType>
    </xsd:element>
    <xsd:element name="Language" ma:index="66" nillable="true" ma:displayName="Language" ma:default="English" ma:internalName="Language">
      <xsd:simpleType>
        <xsd:restriction base="dms:Choice">
          <xsd:enumeration value="English"/>
          <xsd:enumeration value="French"/>
          <xsd:enumeration value="German"/>
          <xsd:enumeration value="Italian"/>
          <xsd:enumeration value="Spanish"/>
          <xsd:enumeration value="Dutch"/>
          <xsd:enumeration value="Norwegian"/>
          <xsd:enumeration value="Chinese"/>
          <xsd:enumeration value="Russian"/>
          <xsd:enumeration value="Finnish"/>
          <xsd:enumeration value="?"/>
        </xsd:restriction>
      </xsd:simpleType>
    </xsd:element>
    <xsd:element name="Volume_Number" ma:index="67" nillable="true" ma:displayName="Volume_Number" ma:internalName="Volume_Number">
      <xsd:simpleType>
        <xsd:restriction base="dms:Text"/>
      </xsd:simpleType>
    </xsd:element>
    <xsd:element name="Records_x0020_Implicit_x0020_Declare_Origin" ma:index="68" nillable="true" ma:displayName="Records Implicit Declare_Origin" ma:internalName="Records_x0020_Implicit_x0020_Declare_Origin">
      <xsd:simpleType>
        <xsd:restriction base="dms:Choice">
          <xsd:enumeration value="EPCatalog"/>
          <xsd:enumeration value="Orchestra"/>
          <xsd:enumeration value="Assai"/>
          <xsd:enumeration value="LivelinkImplicit"/>
          <xsd:enumeration value="?"/>
        </xsd:restriction>
      </xsd:simpleType>
    </xsd:element>
    <xsd:element name="Export_x0020_Control" ma:index="69" nillable="true" ma:displayName="Export Control" ma:internalName="Export_x0020_Control">
      <xsd:simpleType>
        <xsd:restriction base="dms:Choice">
          <xsd:enumeration value="Not Subject to EAR - no disclosure of technology"/>
          <xsd:enumeration value="Not Subject to EAR - publicly available"/>
          <xsd:enumeration value="Not Subject to EAR - no US content"/>
          <xsd:enumeration value="US de minimis rule"/>
          <xsd:enumeration value="EAR99"/>
          <xsd:enumeration value="Non-US controlled technology"/>
          <xsd:enumeration value="US Controlled technology"/>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70" nillable="true" ma:displayName="IconOverlay" ma:hidden="true" ma:internalName="IconOverlay"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1" ma:displayName="Author"/>
        <xsd:element ref="dcterms:created" minOccurs="0" maxOccurs="1"/>
        <xsd:element ref="dc:identifier" minOccurs="0" maxOccurs="1"/>
        <xsd:element name="contentType" minOccurs="0" maxOccurs="1" type="xsd:string" ma:index="4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Receiver>
    <Name>Microsoft.Office.RecordsManagement.PolicyFeatures.ExpirationEventReceiver</Name>
    <Synchronization>Synchronous</Synchronization>
    <Type>10001</Type>
    <SequenceNumber>101</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Version=15.0.0.0, Culture=neutral, PublicKeyToken=71e9bce111e9429c</Assembly>
    <Class>Microsoft.Office.RecordsManagement.Internal.UpdateExpireDate</Class>
    <Data/>
    <Filter/>
  </Receiver>
</spe:Receivers>
</file>

<file path=customXml/item5.xml><?xml version="1.0" encoding="utf-8"?>
<?mso-contentType ?>
<p:Policy xmlns:p="office.server.policy" id="" local="true">
  <p:Name>Shell Document Base</p:Name>
  <p:Description/>
  <p:Statement/>
  <p:PolicyItems/>
</p:Policy>
</file>

<file path=customXml/itemProps1.xml><?xml version="1.0" encoding="utf-8"?>
<ds:datastoreItem xmlns:ds="http://schemas.openxmlformats.org/officeDocument/2006/customXml" ds:itemID="{13150139-8E0C-4913-8379-71D796A0C78C}">
  <ds:schemaRefs>
    <ds:schemaRef ds:uri="http://schemas.microsoft.com/sharepoint/v3/contenttype/forms"/>
  </ds:schemaRefs>
</ds:datastoreItem>
</file>

<file path=customXml/itemProps2.xml><?xml version="1.0" encoding="utf-8"?>
<ds:datastoreItem xmlns:ds="http://schemas.openxmlformats.org/officeDocument/2006/customXml" ds:itemID="{5CE597B9-F879-40F4-9968-CD98FBF742AC}">
  <ds:schemaRefs>
    <ds:schemaRef ds:uri="http://purl.org/dc/terms/"/>
    <ds:schemaRef ds:uri="d37dc61e-6134-4f77-a092-981fcd794f3a"/>
    <ds:schemaRef ds:uri="http://schemas.microsoft.com/office/infopath/2007/PartnerControls"/>
    <ds:schemaRef ds:uri="http://purl.org/dc/dcmitype/"/>
    <ds:schemaRef ds:uri="http://www.w3.org/XML/1998/namespace"/>
    <ds:schemaRef ds:uri="http://schemas.microsoft.com/office/2006/documentManagement/types"/>
    <ds:schemaRef ds:uri="http://schemas.openxmlformats.org/package/2006/metadata/core-properties"/>
    <ds:schemaRef ds:uri="http://purl.org/dc/elements/1.1/"/>
    <ds:schemaRef ds:uri="http://schemas.microsoft.com/sharepoint/v4"/>
    <ds:schemaRef ds:uri="94fa94db-9f68-4db9-8aad-b353dd6cd207"/>
    <ds:schemaRef ds:uri="http://schemas.microsoft.com/sharepoint/v3"/>
    <ds:schemaRef ds:uri="http://schemas.microsoft.com/office/2006/metadata/properties"/>
  </ds:schemaRefs>
</ds:datastoreItem>
</file>

<file path=customXml/itemProps3.xml><?xml version="1.0" encoding="utf-8"?>
<ds:datastoreItem xmlns:ds="http://schemas.openxmlformats.org/officeDocument/2006/customXml" ds:itemID="{B6EC4025-A5C0-44FD-832A-79F024DB1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4fa94db-9f68-4db9-8aad-b353dd6cd207"/>
    <ds:schemaRef ds:uri="d37dc61e-6134-4f77-a092-981fcd794f3a"/>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711D8B8E-3ECA-410F-8007-9B409056E610}">
  <ds:schemaRefs>
    <ds:schemaRef ds:uri="http://schemas.microsoft.com/sharepoint/events"/>
  </ds:schemaRefs>
</ds:datastoreItem>
</file>

<file path=customXml/itemProps5.xml><?xml version="1.0" encoding="utf-8"?>
<ds:datastoreItem xmlns:ds="http://schemas.openxmlformats.org/officeDocument/2006/customXml" ds:itemID="{64612922-DC3B-4233-98D5-325946902152}">
  <ds:schemaRefs>
    <ds:schemaRef ds:uri="office.server.policy"/>
  </ds:schemaRefs>
</ds:datastoreItem>
</file>

<file path=docProps/app.xml><?xml version="1.0" encoding="utf-8"?>
<Properties xmlns="http://schemas.openxmlformats.org/officeDocument/2006/extended-properties" xmlns:vt="http://schemas.openxmlformats.org/officeDocument/2006/docPropsVTypes">
  <Template>blank</Template>
  <TotalTime>19750</TotalTime>
  <Words>187</Words>
  <Application>Microsoft Office PowerPoint</Application>
  <PresentationFormat>Widescreen</PresentationFormat>
  <Paragraphs>47</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Wingdings</vt:lpstr>
      <vt:lpstr>Calibri</vt:lpstr>
      <vt:lpstr>Futura Medium</vt:lpstr>
      <vt:lpstr>Office Theme</vt:lpstr>
      <vt:lpstr>Project Title: Okoloma Land Fencing</vt:lpstr>
      <vt:lpstr>L1 – L5 Gates</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Cadence New Charter format</dc:title>
  <dc:creator>Akadiri, Olabisi SPDC-FUP/OG</dc:creator>
  <cp:lastModifiedBy>Nabage, Musa A SNEPCO-UPO/G/PLK</cp:lastModifiedBy>
  <cp:revision>399</cp:revision>
  <cp:lastPrinted>2018-03-04T13:06:56Z</cp:lastPrinted>
  <dcterms:created xsi:type="dcterms:W3CDTF">2016-08-29T09:50:08Z</dcterms:created>
  <dcterms:modified xsi:type="dcterms:W3CDTF">2018-05-29T14:49:32Z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4</vt:i4>
  </property>
  <property fmtid="{D5CDD505-2E9C-101B-9397-08002B2CF9AE}" pid="4" name="ContentTypeId">
    <vt:lpwstr>0x0101006F0A470EEB1140E7AA14F4CE8A50B54C0001CB1477F4DD432AA86DD56CC3887AF40084C9E4099BB40D419C271D8B4FFA2B5B</vt:lpwstr>
  </property>
  <property fmtid="{D5CDD505-2E9C-101B-9397-08002B2CF9AE}" pid="5" name="_dlc_DocIdItemGuid">
    <vt:lpwstr>c7769902-8627-4293-b18f-8aa117760902</vt:lpwstr>
  </property>
  <property fmtid="{D5CDD505-2E9C-101B-9397-08002B2CF9AE}" pid="6" name="Legal Entity">
    <vt:lpwstr>3;#Shell U.K. Exploration and Production|6bc3a6cc-d89c-4023-81e3-b5186c40f601</vt:lpwstr>
  </property>
  <property fmtid="{D5CDD505-2E9C-101B-9397-08002B2CF9AE}" pid="7" name="Label">
    <vt:lpwstr>277;#IM DV Templates|c9160906-78a1-4cce-808c-05a718e6c480</vt:lpwstr>
  </property>
  <property fmtid="{D5CDD505-2E9C-101B-9397-08002B2CF9AE}" pid="8" name="Security Classification">
    <vt:lpwstr>9;#Restricted|21aa7f98-4035-4019-a764-107acb7269af</vt:lpwstr>
  </property>
  <property fmtid="{D5CDD505-2E9C-101B-9397-08002B2CF9AE}" pid="9" name="Export Control">
    <vt:lpwstr>8;#Non-US content - Non Controlled|2ac8835e-0587-4096-a6e2-1f68da1e6cb3</vt:lpwstr>
  </property>
  <property fmtid="{D5CDD505-2E9C-101B-9397-08002B2CF9AE}" pid="10" name="_dlc_policyId">
    <vt:lpwstr/>
  </property>
  <property fmtid="{D5CDD505-2E9C-101B-9397-08002B2CF9AE}" pid="11" name="ItemRetentionFormula">
    <vt:lpwstr/>
  </property>
  <property fmtid="{D5CDD505-2E9C-101B-9397-08002B2CF9AE}" pid="12" name="Shell SharePoint SAEF SecurityClassification">
    <vt:lpwstr>8;#Restricted|21aa7f98-4035-4019-a764-107acb7269af</vt:lpwstr>
  </property>
  <property fmtid="{D5CDD505-2E9C-101B-9397-08002B2CF9AE}" pid="13" name="Shell SharePoint SAEF LegalEntity">
    <vt:lpwstr>4;#The Shell Petroleum Development Company Of Nigeria Limited|b482a97d-f8dd-41c8-ab1c-99b8408fd22e</vt:lpwstr>
  </property>
  <property fmtid="{D5CDD505-2E9C-101B-9397-08002B2CF9AE}" pid="14" name="Shell SharePoint SAEF BusinessUnitRegion">
    <vt:lpwstr>2;#Sub-Saharan Africa|9d13514c-804d-40ff-8e8a-f6825f62fb70</vt:lpwstr>
  </property>
  <property fmtid="{D5CDD505-2E9C-101B-9397-08002B2CF9AE}" pid="15" name="Shell SharePoint SAEF GlobalFunction">
    <vt:lpwstr>3;#Not Applicable|ddce64fb-3cb8-4cd9-8e3d-0fe554247fd1</vt:lpwstr>
  </property>
  <property fmtid="{D5CDD505-2E9C-101B-9397-08002B2CF9AE}" pid="16" name="Shell SharePoint SAEF WorkgroupID">
    <vt:lpwstr>5;#Upstream _ Single File Plan - 22022|d3ed65c1-761d-4a84-a678-924ffd6ed182</vt:lpwstr>
  </property>
  <property fmtid="{D5CDD505-2E9C-101B-9397-08002B2CF9AE}" pid="17" name="Shell SharePoint SAEF CountryOfJurisdiction">
    <vt:lpwstr>7;#NIGERIA|973e3eb3-a5f9-4712-a628-787e048af9f3</vt:lpwstr>
  </property>
  <property fmtid="{D5CDD505-2E9C-101B-9397-08002B2CF9AE}" pid="18" name="Shell SharePoint SAEF ExportControlClassification">
    <vt:lpwstr>9;#Non-US content - Non Controlled|2ac8835e-0587-4096-a6e2-1f68da1e6cb3</vt:lpwstr>
  </property>
  <property fmtid="{D5CDD505-2E9C-101B-9397-08002B2CF9AE}" pid="19" name="Shell SharePoint SAEF DocumentStatus">
    <vt:lpwstr>11;#Draft|1c86f377-7d91-4c95-bd5b-c18c83fe0aa5</vt:lpwstr>
  </property>
  <property fmtid="{D5CDD505-2E9C-101B-9397-08002B2CF9AE}" pid="20" name="Shell SharePoint SAEF Language">
    <vt:lpwstr>6;#English|bd3ad5ee-f0c3-40aa-8cc8-36ef09940af3</vt:lpwstr>
  </property>
  <property fmtid="{D5CDD505-2E9C-101B-9397-08002B2CF9AE}" pid="21" name="Shell SharePoint SAEF Business">
    <vt:lpwstr>1;#Upstream International|dabf15d9-4f75-4ed1-b8a1-a0c3e2a85888</vt:lpwstr>
  </property>
  <property fmtid="{D5CDD505-2E9C-101B-9397-08002B2CF9AE}" pid="22" name="Shell SharePoint SAEF BusinessProcess">
    <vt:lpwstr>10;#All - Records Management|1f68a0f2-47ab-4887-8df5-7c0616d5ad90</vt:lpwstr>
  </property>
  <property fmtid="{D5CDD505-2E9C-101B-9397-08002B2CF9AE}" pid="23" name="Shell SharePoint SAEF DocumentType">
    <vt:lpwstr>70;#Business Plans [ARM]|59d2480a-ae43-41cf-ab8c-fb8985b4f788</vt:lpwstr>
  </property>
</Properties>
</file>