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6"/>
  </p:sldMasterIdLst>
  <p:notesMasterIdLst>
    <p:notesMasterId r:id="rId9"/>
  </p:notesMasterIdLst>
  <p:handoutMasterIdLst>
    <p:handoutMasterId r:id="rId10"/>
  </p:handoutMasterIdLst>
  <p:sldIdLst>
    <p:sldId id="467" r:id="rId7"/>
    <p:sldId id="469" r:id="rId8"/>
  </p:sldIdLst>
  <p:sldSz cx="12192000" cy="6858000"/>
  <p:notesSz cx="6881813" cy="9296400"/>
  <p:embeddedFontLst>
    <p:embeddedFont>
      <p:font typeface="Futura Medium" panose="00000400000000000000" pitchFamily="2" charset="0"/>
      <p:regular r:id="rId11"/>
      <p:italic r:id="rId12"/>
    </p:embeddedFont>
    <p:embeddedFont>
      <p:font typeface="Calibri" panose="020F0502020204030204" pitchFamily="34" charset="0"/>
      <p:regular r:id="rId13"/>
      <p:bold r:id="rId14"/>
      <p:italic r:id="rId15"/>
      <p:boldItalic r:id="rId16"/>
    </p:embeddedFont>
  </p:embeddedFontLst>
  <p:custDataLst>
    <p:tags r:id="rId17"/>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44" userDrawn="1">
          <p15:clr>
            <a:srgbClr val="A4A3A4"/>
          </p15:clr>
        </p15:guide>
        <p15:guide id="2" pos="2168" userDrawn="1">
          <p15:clr>
            <a:srgbClr val="A4A3A4"/>
          </p15:clr>
        </p15:guide>
        <p15:guide id="3" orient="horz" pos="2928" userDrawn="1">
          <p15:clr>
            <a:srgbClr val="A4A3A4"/>
          </p15:clr>
        </p15:guide>
        <p15:guide id="4" pos="216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3" autoAdjust="0"/>
    <p:restoredTop sz="91551" autoAdjust="0"/>
  </p:normalViewPr>
  <p:slideViewPr>
    <p:cSldViewPr showGuides="1">
      <p:cViewPr varScale="1">
        <p:scale>
          <a:sx n="79" d="100"/>
          <a:sy n="79" d="100"/>
        </p:scale>
        <p:origin x="1056"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2944"/>
        <p:guide pos="2168"/>
        <p:guide orient="horz" pos="2928"/>
        <p:guide pos="216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1.fntdata"/><Relationship Id="rId5" Type="http://schemas.openxmlformats.org/officeDocument/2006/relationships/customXml" Target="../customXml/item5.xml"/><Relationship Id="rId15" Type="http://schemas.openxmlformats.org/officeDocument/2006/relationships/font" Target="fonts/font5.fntdata"/><Relationship Id="rId10" Type="http://schemas.openxmlformats.org/officeDocument/2006/relationships/handoutMaster" Target="handoutMasters/handoutMaster1.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1"/>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24/05/2018</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1"/>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24/05/2018</a:t>
            </a:fld>
            <a:endParaRPr lang="en-GB" dirty="0"/>
          </a:p>
        </p:txBody>
      </p:sp>
      <p:sp>
        <p:nvSpPr>
          <p:cNvPr id="4" name="Slide Image Placeholder 3"/>
          <p:cNvSpPr>
            <a:spLocks noGrp="1" noRot="1" noChangeAspect="1"/>
          </p:cNvSpPr>
          <p:nvPr>
            <p:ph type="sldImg" idx="2"/>
          </p:nvPr>
        </p:nvSpPr>
        <p:spPr>
          <a:xfrm>
            <a:off x="342900" y="698500"/>
            <a:ext cx="6196013" cy="3484563"/>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20688518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5/24/2018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5/24/2018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662262"/>
            <a:ext cx="11537072" cy="307975"/>
          </a:xfrm>
        </p:spPr>
        <p:txBody>
          <a:bodyPr>
            <a:normAutofit fontScale="90000"/>
          </a:bodyPr>
          <a:lstStyle/>
          <a:p>
            <a:pPr>
              <a:defRPr/>
            </a:pPr>
            <a:r>
              <a:rPr lang="en-US" sz="2000" dirty="0">
                <a:solidFill>
                  <a:schemeClr val="accent6">
                    <a:lumMod val="75000"/>
                  </a:schemeClr>
                </a:solidFill>
                <a:latin typeface="Futura Medium" panose="00000400000000000000" pitchFamily="2" charset="0"/>
              </a:rPr>
              <a:t>Project Title: Plant &amp; Security Surveillance Improvement - Okoloma CCTV Revamp </a:t>
            </a:r>
          </a:p>
        </p:txBody>
      </p:sp>
      <p:sp>
        <p:nvSpPr>
          <p:cNvPr id="7" name="Text Placeholder 2"/>
          <p:cNvSpPr txBox="1">
            <a:spLocks/>
          </p:cNvSpPr>
          <p:nvPr/>
        </p:nvSpPr>
        <p:spPr>
          <a:xfrm>
            <a:off x="129119" y="980728"/>
            <a:ext cx="11893551" cy="1388366"/>
          </a:xfrm>
          <a:prstGeom prst="rect">
            <a:avLst/>
          </a:prstGeom>
          <a:solidFill>
            <a:schemeClr val="bg1"/>
          </a:solidFill>
          <a:ln>
            <a:solidFill>
              <a:schemeClr val="tx1">
                <a:lumMod val="75000"/>
              </a:schemeClr>
            </a:solidFill>
          </a:ln>
        </p:spPr>
        <p:txBody>
          <a:bodyPr/>
          <a:lstStyle>
            <a:defPPr>
              <a:defRPr lang="en-US"/>
            </a:defPPr>
            <a:lvl1pPr algn="just" defTabSz="914400">
              <a:spcAft>
                <a:spcPts val="500"/>
              </a:spcAft>
              <a:defRPr sz="1400" b="1" u="sng">
                <a:solidFill>
                  <a:srgbClr val="EEECE1">
                    <a:lumMod val="50000"/>
                  </a:srgbClr>
                </a:solidFill>
                <a:latin typeface="Futura Medium" panose="00000400000000000000" pitchFamily="2" charset="0"/>
              </a:defRPr>
            </a:lvl1pPr>
          </a:lstStyle>
          <a:p>
            <a:r>
              <a:rPr lang="en-US" dirty="0">
                <a:solidFill>
                  <a:schemeClr val="tx1"/>
                </a:solidFill>
              </a:rPr>
              <a:t>Business  Case/ Objectives: </a:t>
            </a:r>
          </a:p>
          <a:p>
            <a:r>
              <a:rPr lang="en-US" b="0" u="none" dirty="0">
                <a:solidFill>
                  <a:schemeClr val="tx1"/>
                </a:solidFill>
              </a:rPr>
              <a:t>In the past, control room personnel were able to do visual monitoring of the Okoloma Gas Plant &amp; Afam remote Manifold Process Areas and their perimeter fence areas in real-time with full functionality of the CCTV system. The CCTV system is currently obsolete not functional and has reach OEM end of life and support. There is opportunity to reduce or eliminate the cases of theft and vandalism, improve Control Room Operator response to process challenges around the Gas Plant and Afam Remote Manifold. </a:t>
            </a:r>
          </a:p>
        </p:txBody>
      </p:sp>
      <p:sp>
        <p:nvSpPr>
          <p:cNvPr id="13" name="Text Placeholder 2"/>
          <p:cNvSpPr txBox="1">
            <a:spLocks/>
          </p:cNvSpPr>
          <p:nvPr/>
        </p:nvSpPr>
        <p:spPr>
          <a:xfrm>
            <a:off x="4188355" y="2420888"/>
            <a:ext cx="4832351" cy="4437112"/>
          </a:xfrm>
          <a:prstGeom prst="rect">
            <a:avLst/>
          </a:prstGeom>
          <a:solidFill>
            <a:schemeClr val="bg1"/>
          </a:solidFill>
          <a:ln>
            <a:solidFill>
              <a:schemeClr val="tx1">
                <a:lumMod val="75000"/>
              </a:schemeClr>
            </a:solidFill>
          </a:ln>
        </p:spPr>
        <p:txBody>
          <a:bodyPr/>
          <a:lstStyle>
            <a:defPPr>
              <a:defRPr lang="en-US"/>
            </a:defPPr>
            <a:lvl1pPr algn="just" defTabSz="914400">
              <a:spcAft>
                <a:spcPts val="500"/>
              </a:spcAft>
              <a:defRPr sz="1400" b="1" u="sng">
                <a:solidFill>
                  <a:srgbClr val="EEECE1">
                    <a:lumMod val="50000"/>
                  </a:srgbClr>
                </a:solidFill>
                <a:latin typeface="Futura Medium" panose="00000400000000000000" pitchFamily="2" charset="0"/>
              </a:defRPr>
            </a:lvl1pPr>
          </a:lstStyle>
          <a:p>
            <a:r>
              <a:rPr lang="en-US" sz="1300" dirty="0">
                <a:solidFill>
                  <a:schemeClr val="tx1"/>
                </a:solidFill>
              </a:rPr>
              <a:t>Project Scope/Actions : </a:t>
            </a:r>
          </a:p>
          <a:p>
            <a:pPr marL="285750" indent="-285750">
              <a:buFont typeface="Wingdings" panose="05000000000000000000" pitchFamily="2" charset="2"/>
              <a:buChar char="§"/>
            </a:pPr>
            <a:r>
              <a:rPr lang="en-US" sz="1300" b="0" u="none" dirty="0">
                <a:solidFill>
                  <a:schemeClr val="tx1"/>
                </a:solidFill>
                <a:highlight>
                  <a:srgbClr val="00FF00"/>
                </a:highlight>
              </a:rPr>
              <a:t>Secure Management approval</a:t>
            </a:r>
          </a:p>
          <a:p>
            <a:pPr marL="285750" indent="-285750">
              <a:buFont typeface="Wingdings" panose="05000000000000000000" pitchFamily="2" charset="2"/>
              <a:buChar char="§"/>
            </a:pPr>
            <a:r>
              <a:rPr lang="en-US" sz="1300" b="0" u="none" dirty="0">
                <a:solidFill>
                  <a:schemeClr val="tx1"/>
                </a:solidFill>
                <a:highlight>
                  <a:srgbClr val="00FF00"/>
                </a:highlight>
              </a:rPr>
              <a:t>Site Assessment Report Issued</a:t>
            </a:r>
          </a:p>
          <a:p>
            <a:pPr marL="285750" indent="-285750">
              <a:buFont typeface="Wingdings" panose="05000000000000000000" pitchFamily="2" charset="2"/>
              <a:buChar char="§"/>
            </a:pPr>
            <a:r>
              <a:rPr lang="en-US" sz="1300" b="0" u="none" dirty="0">
                <a:solidFill>
                  <a:schemeClr val="tx1"/>
                </a:solidFill>
                <a:highlight>
                  <a:srgbClr val="00FF00"/>
                </a:highlight>
              </a:rPr>
              <a:t>Draft scope of work ready</a:t>
            </a:r>
          </a:p>
          <a:p>
            <a:pPr marL="285750" indent="-285750">
              <a:buFont typeface="Wingdings" panose="05000000000000000000" pitchFamily="2" charset="2"/>
              <a:buChar char="§"/>
            </a:pPr>
            <a:r>
              <a:rPr lang="en-US" sz="1300" b="0" u="none" dirty="0">
                <a:solidFill>
                  <a:schemeClr val="tx1"/>
                </a:solidFill>
                <a:highlight>
                  <a:srgbClr val="00FF00"/>
                </a:highlight>
              </a:rPr>
              <a:t>CMT Appointed</a:t>
            </a:r>
          </a:p>
          <a:p>
            <a:pPr marL="285750" indent="-285750">
              <a:buFont typeface="Wingdings" panose="05000000000000000000" pitchFamily="2" charset="2"/>
              <a:buChar char="§"/>
            </a:pPr>
            <a:r>
              <a:rPr lang="en-US" sz="1300" b="0" u="none" dirty="0">
                <a:solidFill>
                  <a:schemeClr val="tx1"/>
                </a:solidFill>
                <a:highlight>
                  <a:srgbClr val="00FF00"/>
                </a:highlight>
              </a:rPr>
              <a:t>Contracting strategy agreed</a:t>
            </a:r>
          </a:p>
          <a:p>
            <a:pPr marL="285750" indent="-285750">
              <a:buFont typeface="Wingdings" panose="05000000000000000000" pitchFamily="2" charset="2"/>
              <a:buChar char="§"/>
            </a:pPr>
            <a:r>
              <a:rPr lang="en-US" sz="1300" b="0" u="none" dirty="0">
                <a:solidFill>
                  <a:schemeClr val="tx1"/>
                </a:solidFill>
                <a:highlight>
                  <a:srgbClr val="00FF00"/>
                </a:highlight>
              </a:rPr>
              <a:t>Cost estimates ready</a:t>
            </a:r>
          </a:p>
          <a:p>
            <a:pPr marL="285750" indent="-285750">
              <a:buFont typeface="Wingdings" panose="05000000000000000000" pitchFamily="2" charset="2"/>
              <a:buChar char="§"/>
            </a:pPr>
            <a:r>
              <a:rPr lang="en-US" sz="1300" b="0" u="none" dirty="0">
                <a:solidFill>
                  <a:schemeClr val="tx1"/>
                </a:solidFill>
              </a:rPr>
              <a:t>Part A approved</a:t>
            </a:r>
          </a:p>
          <a:p>
            <a:pPr marL="285750" indent="-285750">
              <a:buFont typeface="Wingdings" panose="05000000000000000000" pitchFamily="2" charset="2"/>
              <a:buChar char="§"/>
            </a:pPr>
            <a:r>
              <a:rPr lang="en-US" sz="1300" b="0" u="none" dirty="0">
                <a:solidFill>
                  <a:schemeClr val="tx1"/>
                </a:solidFill>
              </a:rPr>
              <a:t>ITT issued</a:t>
            </a:r>
          </a:p>
          <a:p>
            <a:pPr marL="285750" indent="-285750">
              <a:buFont typeface="Wingdings" panose="05000000000000000000" pitchFamily="2" charset="2"/>
              <a:buChar char="§"/>
            </a:pPr>
            <a:r>
              <a:rPr lang="en-US" sz="1300" b="0" u="none" dirty="0">
                <a:solidFill>
                  <a:schemeClr val="tx1"/>
                </a:solidFill>
              </a:rPr>
              <a:t>Contract Awarded</a:t>
            </a:r>
          </a:p>
          <a:p>
            <a:pPr marL="285750" indent="-285750">
              <a:buFont typeface="Wingdings" panose="05000000000000000000" pitchFamily="2" charset="2"/>
              <a:buChar char="§"/>
            </a:pPr>
            <a:r>
              <a:rPr lang="en-US" sz="1300" b="0" u="none" dirty="0">
                <a:solidFill>
                  <a:schemeClr val="tx1"/>
                </a:solidFill>
              </a:rPr>
              <a:t>Kick-off meeting held</a:t>
            </a:r>
          </a:p>
          <a:p>
            <a:pPr marL="285750" indent="-285750">
              <a:buFont typeface="Wingdings" panose="05000000000000000000" pitchFamily="2" charset="2"/>
              <a:buChar char="§"/>
            </a:pPr>
            <a:r>
              <a:rPr lang="en-US" sz="1300" b="0" u="none" dirty="0">
                <a:solidFill>
                  <a:schemeClr val="tx1"/>
                </a:solidFill>
              </a:rPr>
              <a:t>Pre-mob/ Mob vendor</a:t>
            </a:r>
          </a:p>
          <a:p>
            <a:pPr marL="285750" indent="-285750">
              <a:buFont typeface="Wingdings" panose="05000000000000000000" pitchFamily="2" charset="2"/>
              <a:buChar char="§"/>
            </a:pPr>
            <a:r>
              <a:rPr lang="en-US" sz="1300" b="0" u="none" dirty="0">
                <a:solidFill>
                  <a:schemeClr val="tx1"/>
                </a:solidFill>
              </a:rPr>
              <a:t>Site installation &amp; Testing</a:t>
            </a:r>
          </a:p>
          <a:p>
            <a:pPr marL="285750" indent="-285750">
              <a:buFont typeface="Wingdings" panose="05000000000000000000" pitchFamily="2" charset="2"/>
              <a:buChar char="§"/>
            </a:pPr>
            <a:r>
              <a:rPr lang="en-US" sz="1300" b="0" u="none" dirty="0">
                <a:solidFill>
                  <a:schemeClr val="tx1"/>
                </a:solidFill>
              </a:rPr>
              <a:t>Training of Ops &amp; </a:t>
            </a:r>
            <a:r>
              <a:rPr lang="en-US" sz="1300" b="0" u="none" dirty="0" err="1">
                <a:solidFill>
                  <a:schemeClr val="tx1"/>
                </a:solidFill>
              </a:rPr>
              <a:t>Mtc</a:t>
            </a:r>
            <a:r>
              <a:rPr lang="en-US" sz="1300" b="0" u="none" dirty="0">
                <a:solidFill>
                  <a:schemeClr val="tx1"/>
                </a:solidFill>
              </a:rPr>
              <a:t>.</a:t>
            </a:r>
          </a:p>
          <a:p>
            <a:pPr marL="285750" indent="-285750">
              <a:buFont typeface="Wingdings" panose="05000000000000000000" pitchFamily="2" charset="2"/>
              <a:buChar char="§"/>
            </a:pPr>
            <a:r>
              <a:rPr lang="en-US" sz="1300" b="0" u="none" dirty="0">
                <a:solidFill>
                  <a:schemeClr val="tx1"/>
                </a:solidFill>
              </a:rPr>
              <a:t>Documentation handover &amp; Reliability test</a:t>
            </a:r>
          </a:p>
          <a:p>
            <a:pPr marL="285750" indent="-285750">
              <a:buFont typeface="Wingdings" panose="05000000000000000000" pitchFamily="2" charset="2"/>
              <a:buChar char="§"/>
            </a:pPr>
            <a:r>
              <a:rPr lang="en-US" sz="1300" b="0" u="none" dirty="0">
                <a:solidFill>
                  <a:schemeClr val="tx1"/>
                </a:solidFill>
              </a:rPr>
              <a:t>Vendor Demobilized</a:t>
            </a:r>
          </a:p>
          <a:p>
            <a:r>
              <a:rPr lang="en-US" sz="1300" b="0" u="none" dirty="0">
                <a:solidFill>
                  <a:schemeClr val="tx1"/>
                </a:solidFill>
              </a:rPr>
              <a:t> </a:t>
            </a:r>
          </a:p>
          <a:p>
            <a:endParaRPr lang="en-US" sz="1300" b="0" u="none" dirty="0">
              <a:solidFill>
                <a:schemeClr val="tx1"/>
              </a:solidFill>
            </a:endParaRPr>
          </a:p>
          <a:p>
            <a:endParaRPr lang="en-GB" sz="1300" b="0" u="none" dirty="0">
              <a:solidFill>
                <a:schemeClr val="tx1"/>
              </a:solidFill>
            </a:endParaRPr>
          </a:p>
        </p:txBody>
      </p:sp>
      <p:sp>
        <p:nvSpPr>
          <p:cNvPr id="22" name="Text Placeholder 2"/>
          <p:cNvSpPr txBox="1">
            <a:spLocks/>
          </p:cNvSpPr>
          <p:nvPr/>
        </p:nvSpPr>
        <p:spPr>
          <a:xfrm>
            <a:off x="9123894" y="4149080"/>
            <a:ext cx="2891367" cy="2592288"/>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b="1" dirty="0">
                <a:latin typeface="Futura Medium" panose="00000400000000000000" pitchFamily="2" charset="0"/>
              </a:rPr>
              <a:t>Project Sponsor:</a:t>
            </a:r>
            <a:r>
              <a:rPr lang="en-US" altLang="en-US" sz="1400" dirty="0">
                <a:latin typeface="Futura Medium" panose="00000400000000000000" pitchFamily="2" charset="0"/>
              </a:rPr>
              <a:t> Florence / Ikechukwu</a:t>
            </a:r>
          </a:p>
          <a:p>
            <a:pPr marL="0" lvl="1" defTabSz="914400">
              <a:spcBef>
                <a:spcPts val="300"/>
              </a:spcBef>
              <a:spcAft>
                <a:spcPct val="0"/>
              </a:spcAft>
            </a:pPr>
            <a:r>
              <a:rPr lang="en-US" altLang="en-US" sz="1400" b="1" dirty="0">
                <a:latin typeface="Futura Medium" panose="00000400000000000000" pitchFamily="2" charset="0"/>
              </a:rPr>
              <a:t>Implementation Lead</a:t>
            </a:r>
            <a:r>
              <a:rPr lang="en-US" altLang="en-US" sz="1400" dirty="0">
                <a:latin typeface="Futura Medium" panose="00000400000000000000" pitchFamily="2" charset="0"/>
              </a:rPr>
              <a:t>: Pius Adegoke</a:t>
            </a:r>
          </a:p>
          <a:p>
            <a:pPr marL="0" lvl="1" defTabSz="914400">
              <a:spcBef>
                <a:spcPts val="300"/>
              </a:spcBef>
              <a:spcAft>
                <a:spcPct val="0"/>
              </a:spcAft>
            </a:pPr>
            <a:r>
              <a:rPr lang="en-US" altLang="en-US" sz="1400" dirty="0">
                <a:latin typeface="Futura Medium" panose="00000400000000000000" pitchFamily="2" charset="0"/>
              </a:rPr>
              <a:t>Project Team: </a:t>
            </a:r>
          </a:p>
          <a:p>
            <a:pPr marL="0" lvl="1" defTabSz="914400">
              <a:spcBef>
                <a:spcPts val="300"/>
              </a:spcBef>
              <a:spcAft>
                <a:spcPct val="0"/>
              </a:spcAft>
            </a:pPr>
            <a:r>
              <a:rPr lang="en-US" altLang="en-US" sz="1200" dirty="0">
                <a:latin typeface="Futura Medium" panose="00000400000000000000" pitchFamily="2" charset="0"/>
              </a:rPr>
              <a:t>Dijana Adegor</a:t>
            </a:r>
          </a:p>
          <a:p>
            <a:pPr marL="0" lvl="1" defTabSz="914400">
              <a:spcBef>
                <a:spcPts val="300"/>
              </a:spcBef>
              <a:spcAft>
                <a:spcPct val="0"/>
              </a:spcAft>
            </a:pPr>
            <a:r>
              <a:rPr lang="en-US" altLang="en-US" sz="1200" dirty="0" err="1">
                <a:latin typeface="Futura Medium" panose="00000400000000000000" pitchFamily="2" charset="0"/>
              </a:rPr>
              <a:t>Dozie</a:t>
            </a:r>
            <a:r>
              <a:rPr lang="en-US" altLang="en-US" sz="1200" dirty="0">
                <a:latin typeface="Futura Medium" panose="00000400000000000000" pitchFamily="2" charset="0"/>
              </a:rPr>
              <a:t> </a:t>
            </a:r>
            <a:r>
              <a:rPr lang="en-US" altLang="en-US" sz="1200" dirty="0" err="1">
                <a:latin typeface="Futura Medium" panose="00000400000000000000" pitchFamily="2" charset="0"/>
              </a:rPr>
              <a:t>Emeana</a:t>
            </a:r>
            <a:endParaRPr lang="en-US" altLang="en-US" sz="1200" dirty="0">
              <a:latin typeface="Futura Medium" panose="00000400000000000000" pitchFamily="2" charset="0"/>
            </a:endParaRPr>
          </a:p>
          <a:p>
            <a:pPr marL="0" lvl="1" defTabSz="914400">
              <a:spcBef>
                <a:spcPts val="300"/>
              </a:spcBef>
              <a:spcAft>
                <a:spcPct val="0"/>
              </a:spcAft>
            </a:pPr>
            <a:r>
              <a:rPr lang="en-US" altLang="en-US" sz="1200" dirty="0">
                <a:latin typeface="Futura Medium" panose="00000400000000000000" pitchFamily="2" charset="0"/>
              </a:rPr>
              <a:t>Efuribe Chinagozi</a:t>
            </a:r>
          </a:p>
          <a:p>
            <a:pPr marL="0" lvl="1" defTabSz="914400">
              <a:spcBef>
                <a:spcPts val="300"/>
              </a:spcBef>
              <a:spcAft>
                <a:spcPct val="0"/>
              </a:spcAft>
            </a:pPr>
            <a:r>
              <a:rPr lang="en-US" altLang="en-US" sz="1200" dirty="0">
                <a:latin typeface="Futura Medium" panose="00000400000000000000" pitchFamily="2" charset="0"/>
              </a:rPr>
              <a:t>Chioma Onwuteaka</a:t>
            </a:r>
          </a:p>
          <a:p>
            <a:pPr marL="0" lvl="1" defTabSz="914400">
              <a:spcBef>
                <a:spcPts val="300"/>
              </a:spcBef>
              <a:spcAft>
                <a:spcPct val="0"/>
              </a:spcAft>
            </a:pPr>
            <a:endParaRPr lang="en-US" altLang="en-US" sz="1200" dirty="0">
              <a:latin typeface="Futura Medium" panose="00000400000000000000" pitchFamily="2" charset="0"/>
            </a:endParaRPr>
          </a:p>
          <a:p>
            <a:pPr marL="0" lvl="1" defTabSz="914400">
              <a:spcBef>
                <a:spcPts val="300"/>
              </a:spcBef>
              <a:spcAft>
                <a:spcPct val="0"/>
              </a:spcAft>
            </a:pPr>
            <a:endParaRPr lang="en-US" altLang="en-US" sz="1400" dirty="0">
              <a:latin typeface="Futura Medium" panose="00000400000000000000" pitchFamily="2" charset="0"/>
            </a:endParaRPr>
          </a:p>
          <a:p>
            <a:pPr marL="0" lvl="1" defTabSz="914400">
              <a:spcBef>
                <a:spcPts val="300"/>
              </a:spcBef>
              <a:spcAft>
                <a:spcPct val="0"/>
              </a:spcAft>
            </a:pPr>
            <a:endParaRPr lang="en-US" altLang="en-US" sz="1400" dirty="0">
              <a:latin typeface="Futura Medium" panose="00000400000000000000" pitchFamily="2" charset="0"/>
            </a:endParaRPr>
          </a:p>
          <a:p>
            <a:pPr marL="0" lvl="1" defTabSz="914400">
              <a:spcBef>
                <a:spcPts val="300"/>
              </a:spcBef>
              <a:spcAft>
                <a:spcPct val="0"/>
              </a:spcAft>
            </a:pPr>
            <a:endParaRPr lang="en-US" altLang="en-US" sz="1400" dirty="0">
              <a:latin typeface="Futura Medium" panose="00000400000000000000" pitchFamily="2" charset="0"/>
            </a:endParaRPr>
          </a:p>
          <a:p>
            <a:pPr marL="171450" indent="-171450" defTabSz="914400">
              <a:defRPr/>
            </a:pPr>
            <a:endParaRPr lang="en-GB" sz="1200" b="1" dirty="0">
              <a:latin typeface="Futura Medium" panose="00000400000000000000" pitchFamily="2" charset="0"/>
            </a:endParaRPr>
          </a:p>
          <a:p>
            <a:pPr defTabSz="914400">
              <a:defRPr/>
            </a:pPr>
            <a:endParaRPr lang="en-US" sz="1800" dirty="0">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latin typeface="Futura Medium" panose="00000400000000000000" pitchFamily="2" charset="0"/>
            </a:endParaRPr>
          </a:p>
        </p:txBody>
      </p:sp>
      <p:sp>
        <p:nvSpPr>
          <p:cNvPr id="10" name="Text Placeholder 2"/>
          <p:cNvSpPr txBox="1">
            <a:spLocks/>
          </p:cNvSpPr>
          <p:nvPr/>
        </p:nvSpPr>
        <p:spPr>
          <a:xfrm>
            <a:off x="129118" y="4965245"/>
            <a:ext cx="3956049" cy="1848131"/>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300" b="1" u="sng" dirty="0">
                <a:latin typeface="Futura Medium" panose="00000400000000000000" pitchFamily="2" charset="0"/>
              </a:rPr>
              <a:t>High-level Timeline:</a:t>
            </a:r>
            <a:endParaRPr lang="en-GB" sz="1300" dirty="0">
              <a:latin typeface="Futura Medium" panose="00000400000000000000" pitchFamily="2" charset="0"/>
            </a:endParaRPr>
          </a:p>
          <a:p>
            <a:pPr marL="171450" indent="-171450" defTabSz="914400">
              <a:buFont typeface="Wingdings" pitchFamily="2" charset="2"/>
              <a:buChar char="§"/>
              <a:defRPr/>
            </a:pPr>
            <a:r>
              <a:rPr lang="en-GB" sz="1300" dirty="0">
                <a:latin typeface="Futura Medium" panose="00000400000000000000" pitchFamily="2" charset="0"/>
              </a:rPr>
              <a:t>L0-L1: May 2018</a:t>
            </a:r>
          </a:p>
          <a:p>
            <a:pPr marL="171450" indent="-171450" defTabSz="914400">
              <a:spcBef>
                <a:spcPts val="300"/>
              </a:spcBef>
              <a:buFont typeface="Wingdings" pitchFamily="2" charset="2"/>
              <a:buChar char="§"/>
              <a:defRPr/>
            </a:pPr>
            <a:r>
              <a:rPr lang="en-GB" sz="1300" dirty="0">
                <a:latin typeface="Futura Medium" panose="00000400000000000000" pitchFamily="2" charset="0"/>
              </a:rPr>
              <a:t>L2: May 2018</a:t>
            </a:r>
          </a:p>
          <a:p>
            <a:pPr marL="171450" indent="-171450" defTabSz="914400">
              <a:spcBef>
                <a:spcPts val="300"/>
              </a:spcBef>
              <a:buFont typeface="Wingdings" pitchFamily="2" charset="2"/>
              <a:buChar char="§"/>
              <a:defRPr/>
            </a:pPr>
            <a:r>
              <a:rPr lang="en-GB" sz="1300" dirty="0">
                <a:latin typeface="Futura Medium" panose="00000400000000000000" pitchFamily="2" charset="0"/>
              </a:rPr>
              <a:t>L3: Aug. 2018</a:t>
            </a:r>
          </a:p>
          <a:p>
            <a:pPr marL="171450" indent="-171450" defTabSz="914400">
              <a:spcBef>
                <a:spcPts val="300"/>
              </a:spcBef>
              <a:buFont typeface="Wingdings" pitchFamily="2" charset="2"/>
              <a:buChar char="§"/>
              <a:defRPr/>
            </a:pPr>
            <a:r>
              <a:rPr lang="en-GB" sz="1300" dirty="0">
                <a:latin typeface="Futura Medium" panose="00000400000000000000" pitchFamily="2" charset="0"/>
              </a:rPr>
              <a:t>L4: Aug. 2018</a:t>
            </a:r>
          </a:p>
          <a:p>
            <a:pPr marL="171450" indent="-171450" defTabSz="914400">
              <a:spcBef>
                <a:spcPts val="300"/>
              </a:spcBef>
              <a:buFont typeface="Wingdings" pitchFamily="2" charset="2"/>
              <a:buChar char="§"/>
              <a:defRPr/>
            </a:pPr>
            <a:r>
              <a:rPr lang="en-US" sz="1300" dirty="0">
                <a:latin typeface="Futura Medium" panose="00000400000000000000" pitchFamily="2" charset="0"/>
              </a:rPr>
              <a:t>L5: 30 Oct. 2018</a:t>
            </a:r>
          </a:p>
          <a:p>
            <a:pPr marL="171450" indent="-171450" defTabSz="914400">
              <a:spcBef>
                <a:spcPts val="300"/>
              </a:spcBef>
              <a:buFont typeface="Wingdings" pitchFamily="2" charset="2"/>
              <a:buChar char="§"/>
              <a:defRPr/>
            </a:pPr>
            <a:r>
              <a:rPr lang="en-US" sz="1300" dirty="0">
                <a:latin typeface="Futura Medium" panose="00000400000000000000" pitchFamily="2" charset="0"/>
              </a:rPr>
              <a:t>Initiative End (30 Oct. 2018)</a:t>
            </a:r>
            <a:endParaRPr lang="en-GB" sz="1300" dirty="0">
              <a:latin typeface="Futura Medium" panose="00000400000000000000" pitchFamily="2" charset="0"/>
            </a:endParaRPr>
          </a:p>
        </p:txBody>
      </p:sp>
      <p:sp>
        <p:nvSpPr>
          <p:cNvPr id="11" name="Text Placeholder 2"/>
          <p:cNvSpPr txBox="1">
            <a:spLocks/>
          </p:cNvSpPr>
          <p:nvPr/>
        </p:nvSpPr>
        <p:spPr>
          <a:xfrm>
            <a:off x="9097257" y="2423620"/>
            <a:ext cx="2906183" cy="1584175"/>
          </a:xfrm>
          <a:prstGeom prst="rect">
            <a:avLst/>
          </a:prstGeom>
          <a:solidFill>
            <a:schemeClr val="bg1"/>
          </a:solidFill>
          <a:ln>
            <a:solidFill>
              <a:schemeClr val="tx1">
                <a:lumMod val="75000"/>
              </a:schemeClr>
            </a:solidFill>
          </a:ln>
        </p:spPr>
        <p:txBody>
          <a:bodyPr/>
          <a:lstStyle>
            <a:defPPr>
              <a:defRPr lang="en-US"/>
            </a:defPPr>
            <a:lvl1pPr algn="just" defTabSz="914400">
              <a:spcAft>
                <a:spcPts val="500"/>
              </a:spcAft>
              <a:defRPr sz="1400" b="1" u="sng">
                <a:solidFill>
                  <a:srgbClr val="EEECE1">
                    <a:lumMod val="50000"/>
                  </a:srgbClr>
                </a:solidFill>
                <a:latin typeface="Futura Medium" panose="00000400000000000000" pitchFamily="2" charset="0"/>
              </a:defRPr>
            </a:lvl1pPr>
          </a:lstStyle>
          <a:p>
            <a:pPr algn="l"/>
            <a:r>
              <a:rPr lang="en-US" dirty="0">
                <a:solidFill>
                  <a:schemeClr val="tx1"/>
                </a:solidFill>
              </a:rPr>
              <a:t>Critical Success Factors:</a:t>
            </a:r>
            <a:endParaRPr lang="en-GB" dirty="0">
              <a:solidFill>
                <a:schemeClr val="tx1"/>
              </a:solidFill>
            </a:endParaRPr>
          </a:p>
          <a:p>
            <a:pPr marL="285750" indent="-285750" algn="l">
              <a:buFont typeface="Wingdings" panose="05000000000000000000" pitchFamily="2" charset="2"/>
              <a:buChar char="§"/>
            </a:pPr>
            <a:r>
              <a:rPr lang="en-US" b="0" u="none" dirty="0">
                <a:solidFill>
                  <a:schemeClr val="tx1"/>
                </a:solidFill>
              </a:rPr>
              <a:t>Asset Leadership/Stakeholder Support</a:t>
            </a:r>
          </a:p>
          <a:p>
            <a:pPr marL="285750" indent="-285750" algn="l">
              <a:buFont typeface="Wingdings" panose="05000000000000000000" pitchFamily="2" charset="2"/>
              <a:buChar char="§"/>
            </a:pPr>
            <a:endParaRPr lang="en-GB" b="0" u="none" dirty="0">
              <a:solidFill>
                <a:schemeClr val="tx1"/>
              </a:solidFill>
            </a:endParaRPr>
          </a:p>
          <a:p>
            <a:pPr algn="l"/>
            <a:endParaRPr lang="en-GB" b="0" u="none" dirty="0">
              <a:solidFill>
                <a:schemeClr val="tx1"/>
              </a:solidFill>
            </a:endParaRPr>
          </a:p>
          <a:p>
            <a:pPr algn="l"/>
            <a:endParaRPr lang="en-US" b="0" u="none" dirty="0">
              <a:solidFill>
                <a:schemeClr val="tx1"/>
              </a:solidFill>
            </a:endParaRPr>
          </a:p>
        </p:txBody>
      </p:sp>
      <p:sp>
        <p:nvSpPr>
          <p:cNvPr id="12" name="Text Placeholder 2"/>
          <p:cNvSpPr txBox="1">
            <a:spLocks/>
          </p:cNvSpPr>
          <p:nvPr/>
        </p:nvSpPr>
        <p:spPr>
          <a:xfrm>
            <a:off x="129118" y="2420888"/>
            <a:ext cx="3956049" cy="23283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300" b="1" u="sng" dirty="0">
                <a:latin typeface="Futura Medium" panose="00000400000000000000" pitchFamily="2" charset="0"/>
              </a:rPr>
              <a:t>Potential Benefits &amp; Measurement:</a:t>
            </a:r>
            <a:endParaRPr lang="en-GB" sz="1300" dirty="0">
              <a:latin typeface="Futura Medium" panose="00000400000000000000" pitchFamily="2" charset="0"/>
            </a:endParaRPr>
          </a:p>
          <a:p>
            <a:pPr marL="171450" indent="-171450" defTabSz="914400">
              <a:buFont typeface="Wingdings" pitchFamily="2" charset="2"/>
              <a:buChar char="§"/>
              <a:defRPr/>
            </a:pPr>
            <a:r>
              <a:rPr lang="en-GB" sz="1300" dirty="0">
                <a:latin typeface="Futura Medium" panose="00000400000000000000" pitchFamily="2" charset="0"/>
              </a:rPr>
              <a:t>Improve security surveillance at Okoloma Gas Plant and Afam Remote Manifold.</a:t>
            </a:r>
          </a:p>
          <a:p>
            <a:pPr marL="171450" indent="-171450" defTabSz="914400">
              <a:buFont typeface="Wingdings" pitchFamily="2" charset="2"/>
              <a:buChar char="§"/>
              <a:defRPr/>
            </a:pPr>
            <a:r>
              <a:rPr lang="en-GB" sz="1300" dirty="0">
                <a:latin typeface="Futura Medium" panose="00000400000000000000" pitchFamily="2" charset="0"/>
              </a:rPr>
              <a:t>Improved response time to theft / vandalism scenarios.</a:t>
            </a:r>
          </a:p>
          <a:p>
            <a:pPr marL="171450" indent="-171450" defTabSz="914400">
              <a:buFont typeface="Wingdings" pitchFamily="2" charset="2"/>
              <a:buChar char="§"/>
              <a:defRPr/>
            </a:pPr>
            <a:r>
              <a:rPr lang="en-GB" sz="1300" dirty="0">
                <a:latin typeface="Futura Medium" panose="00000400000000000000" pitchFamily="2" charset="0"/>
              </a:rPr>
              <a:t>Deterrent to prospective vandals and thieves.</a:t>
            </a:r>
          </a:p>
          <a:p>
            <a:pPr marL="171450" indent="-171450" defTabSz="914400">
              <a:buFont typeface="Wingdings" pitchFamily="2" charset="2"/>
              <a:buChar char="§"/>
              <a:defRPr/>
            </a:pPr>
            <a:r>
              <a:rPr lang="en-GB" sz="1300" dirty="0">
                <a:latin typeface="Futura Medium" panose="00000400000000000000" pitchFamily="2" charset="0"/>
              </a:rPr>
              <a:t>Enhance security breach investigation experience </a:t>
            </a:r>
          </a:p>
          <a:p>
            <a:pPr marL="171450" indent="-171450" defTabSz="914400">
              <a:buFont typeface="Wingdings" pitchFamily="2" charset="2"/>
              <a:buChar char="§"/>
              <a:defRPr/>
            </a:pPr>
            <a:r>
              <a:rPr lang="en-GB" sz="1300" dirty="0">
                <a:latin typeface="Futura Medium" panose="00000400000000000000" pitchFamily="2" charset="0"/>
              </a:rPr>
              <a:t>Optimise patrol resource around Gas Plant perimeter</a:t>
            </a:r>
          </a:p>
          <a:p>
            <a:pPr marL="171450" indent="-171450" defTabSz="914400">
              <a:buFont typeface="Wingdings" pitchFamily="2" charset="2"/>
              <a:buChar char="§"/>
              <a:defRPr/>
            </a:pPr>
            <a:r>
              <a:rPr lang="en-GB" sz="1300" dirty="0">
                <a:latin typeface="Futura Medium" panose="00000400000000000000" pitchFamily="2" charset="0"/>
              </a:rPr>
              <a:t>Improve Control Room Operator Response to process issues.</a:t>
            </a: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Shell Document Base</p:Name>
  <p:Description/>
  <p:Statement/>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AFFAA0624-1326894789-73294</_dlc_DocId>
    <_dlc_DocIdUrl xmlns="94fa94db-9f68-4db9-8aad-b353dd6cd207">
      <Url>https://nga001-sp.shell.com/sites/AFFAA0624/_layouts/15/DocIdRedir.aspx?ID=AFFAA0624-1326894789-73294</Url>
      <Description>AFFAA0624-1326894789-73294</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64612922-DC3B-4233-98D5-325946902152}">
  <ds:schemaRefs>
    <ds:schemaRef ds:uri="office.server.policy"/>
  </ds:schemaRefs>
</ds:datastoreItem>
</file>

<file path=customXml/itemProps2.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3.xml><?xml version="1.0" encoding="utf-8"?>
<ds:datastoreItem xmlns:ds="http://schemas.openxmlformats.org/officeDocument/2006/customXml" ds:itemID="{5CE597B9-F879-40F4-9968-CD98FBF742AC}">
  <ds:schemaRefs>
    <ds:schemaRef ds:uri="http://schemas.microsoft.com/sharepoint/v4"/>
    <ds:schemaRef ds:uri="http://purl.org/dc/terms/"/>
    <ds:schemaRef ds:uri="d37dc61e-6134-4f77-a092-981fcd794f3a"/>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infopath/2007/PartnerControls"/>
    <ds:schemaRef ds:uri="http://purl.org/dc/dcmitype/"/>
    <ds:schemaRef ds:uri="94fa94db-9f68-4db9-8aad-b353dd6cd207"/>
    <ds:schemaRef ds:uri="http://schemas.microsoft.com/sharepoint/v3"/>
    <ds:schemaRef ds:uri="http://schemas.microsoft.com/office/2006/metadata/properties"/>
  </ds:schemaRefs>
</ds:datastoreItem>
</file>

<file path=customXml/itemProps4.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711D8B8E-3ECA-410F-8007-9B409056E61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15781</TotalTime>
  <Words>289</Words>
  <Application>Microsoft Office PowerPoint</Application>
  <PresentationFormat>Widescreen</PresentationFormat>
  <Paragraphs>53</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Futura Medium</vt:lpstr>
      <vt:lpstr>Calibri</vt:lpstr>
      <vt:lpstr>Arial</vt:lpstr>
      <vt:lpstr>Wingdings</vt:lpstr>
      <vt:lpstr>Office Theme</vt:lpstr>
      <vt:lpstr>Project Title: Plant &amp; Security Surveillance Improvement - Okoloma CCTV Revamp </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New Charter format</dc:title>
  <dc:creator>Akadiri, Olabisi SPDC-FUP/OG</dc:creator>
  <cp:lastModifiedBy>Adegoke, Pius T SPDC-UPO/G/PLK</cp:lastModifiedBy>
  <cp:revision>391</cp:revision>
  <cp:lastPrinted>2018-03-04T13:06:56Z</cp:lastPrinted>
  <dcterms:created xsi:type="dcterms:W3CDTF">2016-08-29T09:50:08Z</dcterms:created>
  <dcterms:modified xsi:type="dcterms:W3CDTF">2018-05-24T09:26:46Z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c7769902-8627-4293-b18f-8aa117760902</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