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5"/>
  </p:sldMasterIdLst>
  <p:sldIdLst>
    <p:sldId id="262" r:id="rId6"/>
    <p:sldId id="263" r:id="rId7"/>
    <p:sldId id="264"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59" d="100"/>
          <a:sy n="59" d="100"/>
        </p:scale>
        <p:origin x="142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p:cNvGrpSpPr/>
          <p:nvPr userDrawn="1"/>
        </p:nvGrpSpPr>
        <p:grpSpPr>
          <a:xfrm>
            <a:off x="468313" y="226142"/>
            <a:ext cx="8208961" cy="6167226"/>
            <a:chOff x="468313" y="226142"/>
            <a:chExt cx="8208961" cy="6167226"/>
          </a:xfrm>
        </p:grpSpPr>
        <p:sp>
          <p:nvSpPr>
            <p:cNvPr id="15"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r>
                <a:rPr lang="en-GB">
                  <a:solidFill>
                    <a:srgbClr val="595959"/>
                  </a:solidFill>
                </a:rPr>
                <a:t> </a:t>
              </a:r>
              <a:endParaRPr lang="en-GB" dirty="0">
                <a:solidFill>
                  <a:srgbClr val="595959"/>
                </a:solidFill>
              </a:endParaRPr>
            </a:p>
          </p:txBody>
        </p:sp>
        <p:sp>
          <p:nvSpPr>
            <p:cNvPr id="16" name="Rectangle 4"/>
            <p:cNvSpPr>
              <a:spLocks noChangeArrowheads="1"/>
            </p:cNvSpPr>
            <p:nvPr/>
          </p:nvSpPr>
          <p:spPr bwMode="auto">
            <a:xfrm flipH="1">
              <a:off x="1548071" y="226142"/>
              <a:ext cx="7129203" cy="5040000"/>
            </a:xfrm>
            <a:prstGeom prst="rect">
              <a:avLst/>
            </a:prstGeom>
            <a:solidFill>
              <a:schemeClr val="accent1">
                <a:lumMod val="60000"/>
                <a:lumOff val="40000"/>
              </a:schemeClr>
            </a:solidFill>
            <a:ln w="9525">
              <a:noFill/>
              <a:miter lim="800000"/>
              <a:headEnd/>
              <a:tailEnd/>
            </a:ln>
            <a:effectLst/>
          </p:spPr>
          <p:txBody>
            <a:bodyPr wrap="none" anchor="ctr"/>
            <a:lstStyle/>
            <a:p>
              <a:endParaRPr lang="en-GB">
                <a:solidFill>
                  <a:srgbClr val="595959"/>
                </a:solidFill>
              </a:endParaRPr>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endParaRPr lang="en-GB">
                <a:solidFill>
                  <a:srgbClr val="595959"/>
                </a:solidFill>
              </a:endParaRPr>
            </a:p>
          </p:txBody>
        </p:sp>
        <p:pic>
          <p:nvPicPr>
            <p:cNvPr id="23" name="Picture 22" descr="Shell-2010-Pecten-RGBpc.wmf"/>
            <p:cNvPicPr>
              <a:picLocks noChangeAspect="1"/>
            </p:cNvPicPr>
            <p:nvPr/>
          </p:nvPicPr>
          <p:blipFill>
            <a:blip r:embed="rId2" cstate="print"/>
            <a:stretch>
              <a:fillRect/>
            </a:stretch>
          </p:blipFill>
          <p:spPr>
            <a:xfrm flipH="1">
              <a:off x="468313" y="290934"/>
              <a:ext cx="720000" cy="667868"/>
            </a:xfrm>
            <a:prstGeom prst="rect">
              <a:avLst/>
            </a:prstGeom>
            <a:noFill/>
          </p:spPr>
        </p:pic>
      </p:grpSp>
      <p:sp>
        <p:nvSpPr>
          <p:cNvPr id="28" name="Rectangle 2"/>
          <p:cNvSpPr>
            <a:spLocks noGrp="1" noChangeArrowheads="1"/>
          </p:cNvSpPr>
          <p:nvPr userDrawn="1">
            <p:ph type="ctrTitle"/>
          </p:nvPr>
        </p:nvSpPr>
        <p:spPr>
          <a:xfrm>
            <a:off x="1697782" y="1400847"/>
            <a:ext cx="5694536" cy="1206000"/>
          </a:xfrm>
          <a:noFill/>
        </p:spPr>
        <p:txBody>
          <a:bodyPr lIns="0" tIns="0" rIns="0"/>
          <a:lstStyle>
            <a:lvl1pPr>
              <a:defRPr kern="1200" cap="all" spc="0" baseline="0">
                <a:solidFill>
                  <a:schemeClr val="accent2"/>
                </a:solidFill>
                <a:latin typeface="+mj-lt"/>
                <a:cs typeface="Arial" pitchFamily="34" charset="0"/>
              </a:defRPr>
            </a:lvl1pPr>
          </a:lstStyle>
          <a:p>
            <a:r>
              <a:rPr lang="en-GB" dirty="0"/>
              <a:t>Click to edit Master title style</a:t>
            </a:r>
          </a:p>
        </p:txBody>
      </p:sp>
      <p:sp>
        <p:nvSpPr>
          <p:cNvPr id="29" name="Rectangle 3"/>
          <p:cNvSpPr>
            <a:spLocks noGrp="1" noChangeArrowheads="1"/>
          </p:cNvSpPr>
          <p:nvPr userDrawn="1">
            <p:ph type="subTitle" idx="1"/>
          </p:nvPr>
        </p:nvSpPr>
        <p:spPr>
          <a:xfrm>
            <a:off x="1697782" y="2851200"/>
            <a:ext cx="27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1578064" y="5402511"/>
            <a:ext cx="5857896" cy="196455"/>
          </a:xfrm>
        </p:spPr>
        <p:txBody>
          <a:bodyPr anchor="t" anchorCtr="0"/>
          <a:lstStyle>
            <a:lvl1pPr>
              <a:buNone/>
              <a:defRPr sz="1200">
                <a:latin typeface="+mn-lt"/>
              </a:defRPr>
            </a:lvl1pPr>
          </a:lstStyle>
          <a:p>
            <a:pPr lvl="0"/>
            <a:r>
              <a:rPr lang="en-GB"/>
              <a:t>Click to insert Author’s Name</a:t>
            </a:r>
            <a:endParaRPr lang="en-GB" dirty="0"/>
          </a:p>
        </p:txBody>
      </p:sp>
      <p:sp>
        <p:nvSpPr>
          <p:cNvPr id="33" name="Text Placeholder 31"/>
          <p:cNvSpPr>
            <a:spLocks noGrp="1"/>
          </p:cNvSpPr>
          <p:nvPr userDrawn="1">
            <p:ph type="body" sz="quarter" idx="11" hasCustomPrompt="1"/>
          </p:nvPr>
        </p:nvSpPr>
        <p:spPr>
          <a:xfrm>
            <a:off x="1578064" y="5627540"/>
            <a:ext cx="5857896" cy="196455"/>
          </a:xfrm>
        </p:spPr>
        <p:txBody>
          <a:bodyPr anchor="t" anchorCtr="0"/>
          <a:lstStyle>
            <a:lvl1pPr>
              <a:buNone/>
              <a:defRPr sz="1200">
                <a:latin typeface="+mn-lt"/>
              </a:defRPr>
            </a:lvl1pPr>
          </a:lstStyle>
          <a:p>
            <a:pPr lvl="0"/>
            <a:r>
              <a:rPr lang="en-GB"/>
              <a:t>Click to insert Role in Organisation</a:t>
            </a:r>
            <a:endParaRPr lang="en-GB" dirty="0"/>
          </a:p>
        </p:txBody>
      </p:sp>
      <p:sp>
        <p:nvSpPr>
          <p:cNvPr id="24" name="Text Box 11" descr="Text Box 11"/>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a:solidFill>
                  <a:srgbClr val="595959"/>
                </a:solidFill>
                <a:cs typeface="Arial" pitchFamily="34" charset="0"/>
              </a:rPr>
              <a:t>Copyright of COMPANY NAME</a:t>
            </a:r>
            <a:endParaRPr lang="en-GB" sz="800" dirty="0">
              <a:solidFill>
                <a:srgbClr val="595959"/>
              </a:solidFill>
              <a:cs typeface="Arial" pitchFamily="34" charset="0"/>
            </a:endParaRPr>
          </a:p>
        </p:txBody>
      </p:sp>
      <p:sp>
        <p:nvSpPr>
          <p:cNvPr id="25"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26" name="Rectangle 4" descr="Rectangle 4"/>
          <p:cNvSpPr>
            <a:spLocks noGrp="1" noChangeArrowheads="1"/>
          </p:cNvSpPr>
          <p:nvPr>
            <p:ph type="dt" sz="half" idx="2"/>
          </p:nvPr>
        </p:nvSpPr>
        <p:spPr bwMode="auto">
          <a:xfrm>
            <a:off x="7120799"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a:solidFill>
                  <a:srgbClr val="595959"/>
                </a:solidFill>
              </a:rPr>
              <a:t>augustus 2014</a:t>
            </a:r>
            <a:endParaRPr lang="en-GB" dirty="0">
              <a:solidFill>
                <a:srgbClr val="595959"/>
              </a:solidFill>
            </a:endParaRPr>
          </a:p>
        </p:txBody>
      </p:sp>
      <p:sp>
        <p:nvSpPr>
          <p:cNvPr id="27" name="Rectangle 5"/>
          <p:cNvSpPr>
            <a:spLocks noGrp="1" noChangeArrowheads="1"/>
          </p:cNvSpPr>
          <p:nvPr>
            <p:ph type="ftr" sz="quarter" idx="3"/>
          </p:nvPr>
        </p:nvSpPr>
        <p:spPr bwMode="auto">
          <a:xfrm>
            <a:off x="31644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a:solidFill>
                  <a:srgbClr val="595959"/>
                </a:solidFill>
              </a:rPr>
              <a:t> </a:t>
            </a:r>
            <a:endParaRPr lang="en-GB" dirty="0">
              <a:solidFill>
                <a:srgbClr val="595959"/>
              </a:solidFill>
            </a:endParaRPr>
          </a:p>
        </p:txBody>
      </p:sp>
      <p:sp>
        <p:nvSpPr>
          <p:cNvPr id="18" name="Text Box 11" descr="CONFIDENTIAL_TAG_0xFFEE"/>
          <p:cNvSpPr txBox="1">
            <a:spLocks noChangeArrowheads="1"/>
          </p:cNvSpPr>
          <p:nvPr userDrawn="1"/>
        </p:nvSpPr>
        <p:spPr bwMode="auto">
          <a:xfrm>
            <a:off x="5862638"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sz="800">
              <a:solidFill>
                <a:srgbClr val="D42E12"/>
              </a:solidFill>
              <a:latin typeface="Futura Medium" pitchFamily="2" charset="0"/>
            </a:endParaRPr>
          </a:p>
        </p:txBody>
      </p:sp>
    </p:spTree>
    <p:extLst>
      <p:ext uri="{BB962C8B-B14F-4D97-AF65-F5344CB8AC3E}">
        <p14:creationId xmlns:p14="http://schemas.microsoft.com/office/powerpoint/2010/main" val="241260871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GB" sz="2400" b="1" dirty="0">
              <a:solidFill>
                <a:srgbClr val="999999"/>
              </a:solidFill>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a:t>Click to edit Master title style</a:t>
            </a:r>
            <a:endParaRPr lang="en-GB" dirty="0"/>
          </a:p>
        </p:txBody>
      </p:sp>
      <p:sp>
        <p:nvSpPr>
          <p:cNvPr id="8" name="Text Box 11" descr="Text Box 11"/>
          <p:cNvSpPr txBox="1">
            <a:spLocks noChangeArrowheads="1"/>
          </p:cNvSpPr>
          <p:nvPr userDrawn="1"/>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a:solidFill>
                  <a:srgbClr val="595959"/>
                </a:solidFill>
                <a:cs typeface="Arial" pitchFamily="34" charset="0"/>
              </a:rPr>
              <a:t>Copyright of COMPANY NAME</a:t>
            </a:r>
            <a:endParaRPr lang="en-GB" sz="800" dirty="0">
              <a:solidFill>
                <a:srgbClr val="595959"/>
              </a:solidFill>
              <a:cs typeface="Arial" pitchFamily="34" charset="0"/>
            </a:endParaRPr>
          </a:p>
        </p:txBody>
      </p:sp>
      <p:sp>
        <p:nvSpPr>
          <p:cNvPr id="9"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2"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a:solidFill>
                  <a:srgbClr val="595959"/>
                </a:solidFill>
              </a:rPr>
              <a:t>augustus 2014</a:t>
            </a:r>
            <a:endParaRPr lang="en-GB" dirty="0">
              <a:solidFill>
                <a:srgbClr val="595959"/>
              </a:solidFill>
            </a:endParaRPr>
          </a:p>
        </p:txBody>
      </p:sp>
      <p:sp>
        <p:nvSpPr>
          <p:cNvPr id="15"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a:solidFill>
                  <a:srgbClr val="595959"/>
                </a:solidFill>
              </a:rPr>
              <a:t> </a:t>
            </a:r>
            <a:endParaRPr lang="en-GB" dirty="0">
              <a:solidFill>
                <a:srgbClr val="595959"/>
              </a:solidFill>
            </a:endParaRPr>
          </a:p>
        </p:txBody>
      </p:sp>
      <p:sp>
        <p:nvSpPr>
          <p:cNvPr id="10"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sz="800">
              <a:solidFill>
                <a:srgbClr val="D42E12"/>
              </a:solidFill>
              <a:latin typeface="Futura Medium" pitchFamily="2" charset="0"/>
            </a:endParaRPr>
          </a:p>
        </p:txBody>
      </p:sp>
    </p:spTree>
    <p:extLst>
      <p:ext uri="{BB962C8B-B14F-4D97-AF65-F5344CB8AC3E}">
        <p14:creationId xmlns:p14="http://schemas.microsoft.com/office/powerpoint/2010/main" val="18921571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9" name="Rectangle 4"/>
          <p:cNvSpPr>
            <a:spLocks noChangeArrowheads="1"/>
          </p:cNvSpPr>
          <p:nvPr userDrawn="1"/>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GB"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a:t>Click to edit Master title style</a:t>
            </a:r>
            <a:endParaRPr lang="en-GB" dirty="0"/>
          </a:p>
        </p:txBody>
      </p:sp>
      <p:sp>
        <p:nvSpPr>
          <p:cNvPr id="11" name="Text Box 11" descr="Text Box 11"/>
          <p:cNvSpPr txBox="1">
            <a:spLocks noChangeArrowheads="1"/>
          </p:cNvSpPr>
          <p:nvPr userDrawn="1"/>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a:solidFill>
                  <a:srgbClr val="595959"/>
                </a:solidFill>
                <a:cs typeface="Arial" pitchFamily="34" charset="0"/>
              </a:rPr>
              <a:t>Copyright of COMPANY NAME</a:t>
            </a:r>
            <a:endParaRPr lang="en-GB" sz="800" dirty="0">
              <a:solidFill>
                <a:srgbClr val="595959"/>
              </a:solidFill>
              <a:cs typeface="Arial" pitchFamily="34" charset="0"/>
            </a:endParaRP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a:solidFill>
                  <a:srgbClr val="595959"/>
                </a:solidFill>
              </a:rPr>
              <a:t>augustus 2014</a:t>
            </a:r>
            <a:endParaRPr lang="en-GB" dirty="0">
              <a:solidFill>
                <a:srgbClr val="595959"/>
              </a:solidFill>
            </a:endParaRPr>
          </a:p>
        </p:txBody>
      </p:sp>
      <p:sp>
        <p:nvSpPr>
          <p:cNvPr id="15"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a:solidFill>
                  <a:srgbClr val="595959"/>
                </a:solidFill>
              </a:rPr>
              <a:t> </a:t>
            </a:r>
            <a:endParaRPr lang="en-GB" dirty="0">
              <a:solidFill>
                <a:srgbClr val="595959"/>
              </a:solidFill>
            </a:endParaRPr>
          </a:p>
        </p:txBody>
      </p:sp>
      <p:sp>
        <p:nvSpPr>
          <p:cNvPr id="8"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sz="800">
              <a:solidFill>
                <a:srgbClr val="D42E12"/>
              </a:solidFill>
              <a:latin typeface="Futura Medium" pitchFamily="2" charset="0"/>
            </a:endParaRPr>
          </a:p>
        </p:txBody>
      </p:sp>
    </p:spTree>
    <p:extLst>
      <p:ext uri="{BB962C8B-B14F-4D97-AF65-F5344CB8AC3E}">
        <p14:creationId xmlns:p14="http://schemas.microsoft.com/office/powerpoint/2010/main" val="125952103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1" name="Group 10"/>
          <p:cNvGrpSpPr/>
          <p:nvPr userDrawn="1"/>
        </p:nvGrpSpPr>
        <p:grpSpPr>
          <a:xfrm>
            <a:off x="900000" y="648000"/>
            <a:ext cx="7380000" cy="5633999"/>
            <a:chOff x="900000" y="648000"/>
            <a:chExt cx="7380000" cy="5633999"/>
          </a:xfrm>
        </p:grpSpPr>
        <p:sp>
          <p:nvSpPr>
            <p:cNvPr id="12" name="Rectangle 4"/>
            <p:cNvSpPr>
              <a:spLocks noChangeArrowheads="1"/>
            </p:cNvSpPr>
            <p:nvPr userDrawn="1"/>
          </p:nvSpPr>
          <p:spPr bwMode="auto">
            <a:xfrm flipH="1">
              <a:off x="900000" y="1367999"/>
              <a:ext cx="6661152" cy="4914000"/>
            </a:xfrm>
            <a:prstGeom prst="rect">
              <a:avLst/>
            </a:prstGeom>
            <a:solidFill>
              <a:srgbClr val="FCEC8B"/>
            </a:solidFill>
            <a:ln w="9525">
              <a:noFill/>
              <a:miter lim="800000"/>
              <a:headEnd/>
              <a:tailEnd/>
            </a:ln>
            <a:effectLst/>
          </p:spPr>
          <p:txBody>
            <a:bodyPr wrap="none" anchor="ctr"/>
            <a:lstStyle/>
            <a:p>
              <a:endParaRPr lang="en-GB">
                <a:solidFill>
                  <a:srgbClr val="595959"/>
                </a:solidFill>
              </a:endParaRPr>
            </a:p>
          </p:txBody>
        </p:sp>
        <p:sp>
          <p:nvSpPr>
            <p:cNvPr id="16" name="Rectangle 4"/>
            <p:cNvSpPr>
              <a:spLocks noChangeArrowheads="1"/>
            </p:cNvSpPr>
            <p:nvPr userDrawn="1"/>
          </p:nvSpPr>
          <p:spPr bwMode="auto">
            <a:xfrm flipH="1">
              <a:off x="1620000" y="648000"/>
              <a:ext cx="6660000" cy="4914000"/>
            </a:xfrm>
            <a:prstGeom prst="rect">
              <a:avLst/>
            </a:prstGeom>
            <a:solidFill>
              <a:srgbClr val="FAE374"/>
            </a:solidFill>
            <a:ln w="9525">
              <a:noFill/>
              <a:miter lim="800000"/>
              <a:headEnd/>
              <a:tailEnd/>
            </a:ln>
            <a:effectLst/>
          </p:spPr>
          <p:txBody>
            <a:bodyPr wrap="none" anchor="ctr"/>
            <a:lstStyle/>
            <a:p>
              <a:endParaRPr lang="en-GB">
                <a:solidFill>
                  <a:srgbClr val="595959"/>
                </a:solidFill>
              </a:endParaRPr>
            </a:p>
          </p:txBody>
        </p:sp>
        <p:sp>
          <p:nvSpPr>
            <p:cNvPr id="18"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endParaRPr lang="en-GB">
                <a:solidFill>
                  <a:srgbClr val="595959"/>
                </a:solidFill>
              </a:endParaRPr>
            </a:p>
          </p:txBody>
        </p:sp>
      </p:gr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a:t>Q &amp; A</a:t>
            </a:r>
          </a:p>
        </p:txBody>
      </p:sp>
      <p:sp>
        <p:nvSpPr>
          <p:cNvPr id="10" name="Text Box 11" descr="Text Box 11"/>
          <p:cNvSpPr txBox="1">
            <a:spLocks noChangeArrowheads="1"/>
          </p:cNvSpPr>
          <p:nvPr userDrawn="1"/>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a:solidFill>
                  <a:srgbClr val="595959"/>
                </a:solidFill>
                <a:cs typeface="Arial" pitchFamily="34" charset="0"/>
              </a:rPr>
              <a:t>Copyright of COMPANY NAME</a:t>
            </a:r>
            <a:endParaRPr lang="en-GB" sz="800" dirty="0">
              <a:solidFill>
                <a:srgbClr val="595959"/>
              </a:solidFill>
              <a:cs typeface="Arial" pitchFamily="34" charset="0"/>
            </a:endParaRP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a:solidFill>
                  <a:srgbClr val="595959"/>
                </a:solidFill>
              </a:rPr>
              <a:t>augustus 2014</a:t>
            </a:r>
            <a:endParaRPr lang="en-GB" dirty="0">
              <a:solidFill>
                <a:srgbClr val="595959"/>
              </a:solidFill>
            </a:endParaRPr>
          </a:p>
        </p:txBody>
      </p:sp>
      <p:sp>
        <p:nvSpPr>
          <p:cNvPr id="1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a:solidFill>
                  <a:srgbClr val="595959"/>
                </a:solidFill>
              </a:rPr>
              <a:t> </a:t>
            </a:r>
            <a:endParaRPr lang="en-GB" dirty="0">
              <a:solidFill>
                <a:srgbClr val="595959"/>
              </a:solidFill>
            </a:endParaRPr>
          </a:p>
        </p:txBody>
      </p:sp>
      <p:sp>
        <p:nvSpPr>
          <p:cNvPr id="13"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sz="800">
              <a:solidFill>
                <a:srgbClr val="D42E12"/>
              </a:solidFill>
              <a:latin typeface="Futura Medium" pitchFamily="2" charset="0"/>
            </a:endParaRPr>
          </a:p>
        </p:txBody>
      </p:sp>
    </p:spTree>
    <p:extLst>
      <p:ext uri="{BB962C8B-B14F-4D97-AF65-F5344CB8AC3E}">
        <p14:creationId xmlns:p14="http://schemas.microsoft.com/office/powerpoint/2010/main" val="10777993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Box 11" descr="Text Box 11"/>
          <p:cNvSpPr txBox="1">
            <a:spLocks noChangeArrowheads="1"/>
          </p:cNvSpPr>
          <p:nvPr userDrawn="1"/>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a:solidFill>
                  <a:srgbClr val="595959"/>
                </a:solidFill>
                <a:cs typeface="Arial" pitchFamily="34" charset="0"/>
              </a:rPr>
              <a:t>Copyright of COMPANY NAME</a:t>
            </a:r>
            <a:endParaRPr lang="en-GB" sz="800" dirty="0">
              <a:solidFill>
                <a:srgbClr val="595959"/>
              </a:solidFill>
              <a:cs typeface="Arial" pitchFamily="34" charset="0"/>
            </a:endParaRPr>
          </a:p>
        </p:txBody>
      </p:sp>
      <p:sp>
        <p:nvSpPr>
          <p:cNvPr id="10"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1"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a:solidFill>
                  <a:srgbClr val="595959"/>
                </a:solidFill>
              </a:rPr>
              <a:t>augustus 2014</a:t>
            </a:r>
            <a:endParaRPr lang="en-GB" dirty="0">
              <a:solidFill>
                <a:srgbClr val="595959"/>
              </a:solidFill>
            </a:endParaRPr>
          </a:p>
        </p:txBody>
      </p:sp>
      <p:sp>
        <p:nvSpPr>
          <p:cNvPr id="12"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a:solidFill>
                  <a:srgbClr val="595959"/>
                </a:solidFill>
              </a:rPr>
              <a:t> </a:t>
            </a:r>
            <a:endParaRPr lang="en-GB" dirty="0">
              <a:solidFill>
                <a:srgbClr val="595959"/>
              </a:solidFill>
            </a:endParaRPr>
          </a:p>
        </p:txBody>
      </p:sp>
      <p:sp>
        <p:nvSpPr>
          <p:cNvPr id="6"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sz="800">
              <a:solidFill>
                <a:srgbClr val="D42E12"/>
              </a:solidFill>
              <a:latin typeface="Futura Medium" pitchFamily="2" charset="0"/>
            </a:endParaRPr>
          </a:p>
        </p:txBody>
      </p:sp>
    </p:spTree>
    <p:extLst>
      <p:ext uri="{BB962C8B-B14F-4D97-AF65-F5344CB8AC3E}">
        <p14:creationId xmlns:p14="http://schemas.microsoft.com/office/powerpoint/2010/main" val="176212215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 (Mandatory)">
    <p:spTree>
      <p:nvGrpSpPr>
        <p:cNvPr id="1" name=""/>
        <p:cNvGrpSpPr/>
        <p:nvPr/>
      </p:nvGrpSpPr>
      <p:grpSpPr>
        <a:xfrm>
          <a:off x="0" y="0"/>
          <a:ext cx="0" cy="0"/>
          <a:chOff x="0" y="0"/>
          <a:chExt cx="0" cy="0"/>
        </a:xfrm>
      </p:grpSpPr>
      <p:grpSp>
        <p:nvGrpSpPr>
          <p:cNvPr id="4" name="Group 3"/>
          <p:cNvGrpSpPr/>
          <p:nvPr userDrawn="1"/>
        </p:nvGrpSpPr>
        <p:grpSpPr>
          <a:xfrm>
            <a:off x="0" y="0"/>
            <a:ext cx="9144000" cy="6858000"/>
            <a:chOff x="0" y="0"/>
            <a:chExt cx="9144000"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pic>
          <p:nvPicPr>
            <p:cNvPr id="3" name="Picture 2" descr="Shell-2010-Pecten-RGBpc.wmf"/>
            <p:cNvPicPr>
              <a:picLocks noChangeAspect="1"/>
            </p:cNvPicPr>
            <p:nvPr userDrawn="1"/>
          </p:nvPicPr>
          <p:blipFill>
            <a:blip r:embed="rId2" cstate="print"/>
            <a:stretch>
              <a:fillRect/>
            </a:stretch>
          </p:blipFill>
          <p:spPr>
            <a:xfrm>
              <a:off x="3418626" y="2285524"/>
              <a:ext cx="2340000" cy="2170570"/>
            </a:xfrm>
            <a:prstGeom prst="rect">
              <a:avLst/>
            </a:prstGeom>
          </p:spPr>
        </p:pic>
      </p:grpSp>
    </p:spTree>
    <p:extLst>
      <p:ext uri="{BB962C8B-B14F-4D97-AF65-F5344CB8AC3E}">
        <p14:creationId xmlns:p14="http://schemas.microsoft.com/office/powerpoint/2010/main" val="401222140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Content - 1 Line Heading and Bullets">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latin typeface="Futura"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904875" y="1310400"/>
            <a:ext cx="7772400" cy="5071350"/>
          </a:xfrm>
          <a:prstGeom prst="rect">
            <a:avLst/>
          </a:prstGeo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Rectangle 4"/>
          <p:cNvSpPr>
            <a:spLocks noChangeArrowheads="1"/>
          </p:cNvSpPr>
          <p:nvPr userDrawn="1"/>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latin typeface="Futura" pitchFamily="18" charset="0"/>
            </a:endParaRPr>
          </a:p>
        </p:txBody>
      </p:sp>
    </p:spTree>
    <p:extLst>
      <p:ext uri="{BB962C8B-B14F-4D97-AF65-F5344CB8AC3E}">
        <p14:creationId xmlns:p14="http://schemas.microsoft.com/office/powerpoint/2010/main" val="36194631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GB" sz="2400" b="1" dirty="0">
              <a:solidFill>
                <a:srgbClr val="999999"/>
              </a:solidFill>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noProof="0" dirty="0"/>
              <a:t>Click to edit Master title style</a:t>
            </a:r>
          </a:p>
        </p:txBody>
      </p:sp>
      <p:sp>
        <p:nvSpPr>
          <p:cNvPr id="10" name="Content Placeholder 9"/>
          <p:cNvSpPr>
            <a:spLocks noGrp="1"/>
          </p:cNvSpPr>
          <p:nvPr>
            <p:ph sz="quarter" idx="11"/>
          </p:nvPr>
        </p:nvSpPr>
        <p:spPr>
          <a:xfrm>
            <a:off x="906511" y="1312201"/>
            <a:ext cx="7770763" cy="5071137"/>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a:p>
            <a:pPr lvl="0"/>
            <a:endParaRPr lang="en-GB" dirty="0"/>
          </a:p>
        </p:txBody>
      </p:sp>
      <p:sp>
        <p:nvSpPr>
          <p:cNvPr id="9" name="Text Box 11" descr="Text Box 11"/>
          <p:cNvSpPr txBox="1">
            <a:spLocks noChangeArrowheads="1"/>
          </p:cNvSpPr>
          <p:nvPr userDrawn="1"/>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a:solidFill>
                  <a:srgbClr val="595959"/>
                </a:solidFill>
                <a:cs typeface="Arial" pitchFamily="34" charset="0"/>
              </a:rPr>
              <a:t>Copyright of COMPANY NAME</a:t>
            </a:r>
            <a:endParaRPr lang="en-GB" sz="800" dirty="0">
              <a:solidFill>
                <a:srgbClr val="595959"/>
              </a:solidFill>
              <a:cs typeface="Arial" pitchFamily="34" charset="0"/>
            </a:endParaRPr>
          </a:p>
        </p:txBody>
      </p:sp>
      <p:sp>
        <p:nvSpPr>
          <p:cNvPr id="11"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a:solidFill>
                  <a:srgbClr val="595959"/>
                </a:solidFill>
              </a:rPr>
              <a:t>augustus 2014</a:t>
            </a:r>
            <a:endParaRPr lang="en-GB" dirty="0">
              <a:solidFill>
                <a:srgbClr val="595959"/>
              </a:solidFill>
            </a:endParaRPr>
          </a:p>
        </p:txBody>
      </p:sp>
      <p:sp>
        <p:nvSpPr>
          <p:cNvPr id="16"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a:solidFill>
                  <a:srgbClr val="595959"/>
                </a:solidFill>
              </a:rPr>
              <a:t> </a:t>
            </a:r>
            <a:endParaRPr lang="en-GB" dirty="0">
              <a:solidFill>
                <a:srgbClr val="595959"/>
              </a:solidFill>
            </a:endParaRPr>
          </a:p>
        </p:txBody>
      </p:sp>
      <p:sp>
        <p:nvSpPr>
          <p:cNvPr id="12"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sz="800">
              <a:solidFill>
                <a:srgbClr val="D42E12"/>
              </a:solidFill>
              <a:latin typeface="Futura Medium" pitchFamily="2" charset="0"/>
            </a:endParaRPr>
          </a:p>
        </p:txBody>
      </p:sp>
    </p:spTree>
    <p:extLst>
      <p:ext uri="{BB962C8B-B14F-4D97-AF65-F5344CB8AC3E}">
        <p14:creationId xmlns:p14="http://schemas.microsoft.com/office/powerpoint/2010/main" val="114489227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10" name="Rectangle 4"/>
          <p:cNvSpPr>
            <a:spLocks noChangeArrowheads="1"/>
          </p:cNvSpPr>
          <p:nvPr userDrawn="1"/>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GB"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noProof="0" dirty="0"/>
              <a:t>Click to edit Master title style</a:t>
            </a:r>
          </a:p>
        </p:txBody>
      </p:sp>
      <p:sp>
        <p:nvSpPr>
          <p:cNvPr id="11" name="Content Placeholder 9"/>
          <p:cNvSpPr>
            <a:spLocks noGrp="1"/>
          </p:cNvSpPr>
          <p:nvPr>
            <p:ph sz="quarter" idx="11"/>
          </p:nvPr>
        </p:nvSpPr>
        <p:spPr>
          <a:xfrm>
            <a:off x="906512" y="1312202"/>
            <a:ext cx="7766050" cy="5071136"/>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a:p>
            <a:pPr lvl="0"/>
            <a:endParaRPr lang="en-GB" dirty="0"/>
          </a:p>
        </p:txBody>
      </p:sp>
      <p:sp>
        <p:nvSpPr>
          <p:cNvPr id="9" name="Text Box 11" descr="Text Box 11"/>
          <p:cNvSpPr txBox="1">
            <a:spLocks noChangeArrowheads="1"/>
          </p:cNvSpPr>
          <p:nvPr userDrawn="1"/>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a:solidFill>
                  <a:srgbClr val="595959"/>
                </a:solidFill>
                <a:cs typeface="Arial" pitchFamily="34" charset="0"/>
              </a:rPr>
              <a:t>Copyright of COMPANY NAME</a:t>
            </a:r>
            <a:endParaRPr lang="en-GB" sz="800" dirty="0">
              <a:solidFill>
                <a:srgbClr val="595959"/>
              </a:solidFill>
              <a:cs typeface="Arial" pitchFamily="34" charset="0"/>
            </a:endParaRP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a:solidFill>
                  <a:srgbClr val="595959"/>
                </a:solidFill>
              </a:rPr>
              <a:t>augustus 2014</a:t>
            </a:r>
            <a:endParaRPr lang="en-GB" dirty="0">
              <a:solidFill>
                <a:srgbClr val="595959"/>
              </a:solidFill>
            </a:endParaRPr>
          </a:p>
        </p:txBody>
      </p:sp>
      <p:sp>
        <p:nvSpPr>
          <p:cNvPr id="14"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a:solidFill>
                  <a:srgbClr val="595959"/>
                </a:solidFill>
              </a:rPr>
              <a:t> </a:t>
            </a:r>
            <a:endParaRPr lang="en-GB" dirty="0">
              <a:solidFill>
                <a:srgbClr val="595959"/>
              </a:solidFill>
            </a:endParaRPr>
          </a:p>
        </p:txBody>
      </p:sp>
      <p:sp>
        <p:nvSpPr>
          <p:cNvPr id="15"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sz="800">
              <a:solidFill>
                <a:srgbClr val="D42E12"/>
              </a:solidFill>
              <a:latin typeface="Futura Medium" pitchFamily="2" charset="0"/>
            </a:endParaRPr>
          </a:p>
        </p:txBody>
      </p:sp>
    </p:spTree>
    <p:extLst>
      <p:ext uri="{BB962C8B-B14F-4D97-AF65-F5344CB8AC3E}">
        <p14:creationId xmlns:p14="http://schemas.microsoft.com/office/powerpoint/2010/main" val="6452828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10" name="Rectangle 4"/>
          <p:cNvSpPr>
            <a:spLocks noChangeArrowheads="1"/>
          </p:cNvSpPr>
          <p:nvPr userDrawn="1"/>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GB"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noProof="0" dirty="0"/>
              <a:t>Click to edit Master title style</a:t>
            </a:r>
          </a:p>
        </p:txBody>
      </p:sp>
      <p:sp>
        <p:nvSpPr>
          <p:cNvPr id="11" name="Content Placeholder 9"/>
          <p:cNvSpPr>
            <a:spLocks noGrp="1"/>
          </p:cNvSpPr>
          <p:nvPr>
            <p:ph sz="quarter" idx="11"/>
          </p:nvPr>
        </p:nvSpPr>
        <p:spPr>
          <a:xfrm>
            <a:off x="906512" y="1312202"/>
            <a:ext cx="7766050" cy="5071136"/>
          </a:xfrm>
        </p:spPr>
        <p:txBody>
          <a:bodyPr/>
          <a:lstStyle>
            <a:lvl1pPr marL="0" indent="0" defTabSz="268288">
              <a:lnSpc>
                <a:spcPct val="120000"/>
              </a:lnSpc>
              <a:spcBef>
                <a:spcPts val="0"/>
              </a:spcBef>
              <a:defRPr sz="1600"/>
            </a:lvl1pPr>
            <a:lvl2pPr marL="271463" indent="-271463" defTabSz="268288">
              <a:lnSpc>
                <a:spcPct val="120000"/>
              </a:lnSpc>
              <a:spcBef>
                <a:spcPts val="0"/>
              </a:spcBef>
              <a:defRPr sz="1600"/>
            </a:lvl2pPr>
            <a:lvl3pPr marL="450850" indent="-180975" defTabSz="268288">
              <a:lnSpc>
                <a:spcPct val="120000"/>
              </a:lnSpc>
              <a:spcBef>
                <a:spcPts val="0"/>
              </a:spcBef>
              <a:buClr>
                <a:schemeClr val="tx1"/>
              </a:buClr>
              <a:buSzPct val="75000"/>
              <a:buFont typeface="Wingdings" pitchFamily="2" charset="2"/>
              <a:buChar char=""/>
              <a:defRPr sz="1600"/>
            </a:lvl3pPr>
            <a:lvl4pPr defTabSz="268288">
              <a:lnSpc>
                <a:spcPct val="120000"/>
              </a:lnSpc>
              <a:spcBef>
                <a:spcPts val="0"/>
              </a:spcBef>
              <a:buClr>
                <a:schemeClr val="tx1"/>
              </a:buClr>
              <a:buSzPct val="75000"/>
              <a:buFont typeface="Wingdings" pitchFamily="2" charset="2"/>
              <a:buChar char=""/>
              <a:defRPr sz="14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sz="12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a:p>
            <a:pPr lvl="0"/>
            <a:endParaRPr lang="en-GB" dirty="0"/>
          </a:p>
        </p:txBody>
      </p:sp>
      <p:sp>
        <p:nvSpPr>
          <p:cNvPr id="9" name="Text Box 11" descr="Text Box 11"/>
          <p:cNvSpPr txBox="1">
            <a:spLocks noChangeArrowheads="1"/>
          </p:cNvSpPr>
          <p:nvPr userDrawn="1"/>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a:solidFill>
                  <a:srgbClr val="595959"/>
                </a:solidFill>
                <a:cs typeface="Arial" pitchFamily="34" charset="0"/>
              </a:rPr>
              <a:t>Copyright of COMPANY NAME</a:t>
            </a:r>
            <a:endParaRPr lang="en-GB" sz="800" dirty="0">
              <a:solidFill>
                <a:srgbClr val="595959"/>
              </a:solidFill>
              <a:cs typeface="Arial" pitchFamily="34" charset="0"/>
            </a:endParaRP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a:solidFill>
                  <a:srgbClr val="595959"/>
                </a:solidFill>
              </a:rPr>
              <a:t>augustus 2014</a:t>
            </a:r>
            <a:endParaRPr lang="en-GB" dirty="0">
              <a:solidFill>
                <a:srgbClr val="595959"/>
              </a:solidFill>
            </a:endParaRPr>
          </a:p>
        </p:txBody>
      </p:sp>
      <p:sp>
        <p:nvSpPr>
          <p:cNvPr id="18"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a:solidFill>
                  <a:srgbClr val="595959"/>
                </a:solidFill>
              </a:rPr>
              <a:t> </a:t>
            </a:r>
            <a:endParaRPr lang="en-GB" dirty="0">
              <a:solidFill>
                <a:srgbClr val="595959"/>
              </a:solidFill>
            </a:endParaRPr>
          </a:p>
        </p:txBody>
      </p:sp>
      <p:sp>
        <p:nvSpPr>
          <p:cNvPr id="14"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sz="800">
              <a:solidFill>
                <a:srgbClr val="D42E12"/>
              </a:solidFill>
              <a:latin typeface="Futura Medium" pitchFamily="2" charset="0"/>
            </a:endParaRPr>
          </a:p>
        </p:txBody>
      </p:sp>
    </p:spTree>
    <p:extLst>
      <p:ext uri="{BB962C8B-B14F-4D97-AF65-F5344CB8AC3E}">
        <p14:creationId xmlns:p14="http://schemas.microsoft.com/office/powerpoint/2010/main" val="334201899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4"/>
          <p:cNvSpPr>
            <a:spLocks noChangeArrowheads="1"/>
          </p:cNvSpPr>
          <p:nvPr userDrawn="1"/>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GB" sz="2400" b="1" dirty="0">
              <a:solidFill>
                <a:srgbClr val="999999"/>
              </a:solidFill>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4945062" y="1310400"/>
            <a:ext cx="3732213" cy="5072400"/>
          </a:xfrm>
        </p:spPr>
        <p:txBody>
          <a:bodyPr/>
          <a:lstStyle>
            <a:lvl1pPr marL="0" indent="0">
              <a:spcAft>
                <a:spcPts val="600"/>
              </a:spcAft>
              <a:buClr>
                <a:schemeClr val="accent2"/>
              </a:buClr>
              <a:buSzPct val="85000"/>
              <a:buFont typeface="Wingdings" pitchFamily="2" charset="2"/>
              <a:buNone/>
              <a:defRPr/>
            </a:lvl1pPr>
            <a:lvl2pPr marL="269875" indent="-269875">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
              <a:defRPr sz="2000"/>
            </a:lvl3pPr>
            <a:lvl4pPr marL="635000" indent="-17462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n"/>
              <a:defRPr sz="12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a:p>
            <a:pPr lvl="0"/>
            <a:endParaRPr lang="en-GB" dirty="0"/>
          </a:p>
        </p:txBody>
      </p:sp>
      <p:sp>
        <p:nvSpPr>
          <p:cNvPr id="12" name="Text Placeholder 43"/>
          <p:cNvSpPr>
            <a:spLocks noGrp="1"/>
          </p:cNvSpPr>
          <p:nvPr>
            <p:ph type="body" sz="quarter" idx="11"/>
          </p:nvPr>
        </p:nvSpPr>
        <p:spPr>
          <a:xfrm>
            <a:off x="900592" y="1310400"/>
            <a:ext cx="3738563"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7675" indent="-171450">
              <a:spcAft>
                <a:spcPts val="600"/>
              </a:spcAft>
              <a:buClr>
                <a:schemeClr val="tx1"/>
              </a:buClr>
              <a:buFont typeface="Wingdings" pitchFamily="2" charset="2"/>
              <a:buChar char=""/>
              <a:defRPr sz="2000"/>
            </a:lvl3pPr>
            <a:lvl4pPr marL="635000" indent="-18097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
              <a:defRPr sz="12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p:txBody>
      </p:sp>
      <p:sp>
        <p:nvSpPr>
          <p:cNvPr id="13" name="Text Box 11" descr="Text Box 11"/>
          <p:cNvSpPr txBox="1">
            <a:spLocks noChangeArrowheads="1"/>
          </p:cNvSpPr>
          <p:nvPr userDrawn="1"/>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a:solidFill>
                  <a:srgbClr val="595959"/>
                </a:solidFill>
                <a:cs typeface="Arial" pitchFamily="34" charset="0"/>
              </a:rPr>
              <a:t>Copyright of COMPANY NAME</a:t>
            </a:r>
            <a:endParaRPr lang="en-GB" sz="800" dirty="0">
              <a:solidFill>
                <a:srgbClr val="595959"/>
              </a:solidFill>
              <a:cs typeface="Arial" pitchFamily="34" charset="0"/>
            </a:endParaRP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a:solidFill>
                  <a:srgbClr val="595959"/>
                </a:solidFill>
              </a:rPr>
              <a:t>augustus 2014</a:t>
            </a:r>
            <a:endParaRPr lang="en-GB" dirty="0">
              <a:solidFill>
                <a:srgbClr val="595959"/>
              </a:solidFill>
            </a:endParaRPr>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a:solidFill>
                  <a:srgbClr val="595959"/>
                </a:solidFill>
              </a:rPr>
              <a:t> </a:t>
            </a:r>
            <a:endParaRPr lang="en-GB" dirty="0">
              <a:solidFill>
                <a:srgbClr val="595959"/>
              </a:solidFill>
            </a:endParaRPr>
          </a:p>
        </p:txBody>
      </p:sp>
      <p:sp>
        <p:nvSpPr>
          <p:cNvPr id="16"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sz="800">
              <a:solidFill>
                <a:srgbClr val="D42E12"/>
              </a:solidFill>
              <a:latin typeface="Futura Medium" pitchFamily="2" charset="0"/>
            </a:endParaRPr>
          </a:p>
        </p:txBody>
      </p:sp>
    </p:spTree>
    <p:extLst>
      <p:ext uri="{BB962C8B-B14F-4D97-AF65-F5344CB8AC3E}">
        <p14:creationId xmlns:p14="http://schemas.microsoft.com/office/powerpoint/2010/main" val="350799347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14" name="Rectangle 4"/>
          <p:cNvSpPr>
            <a:spLocks noChangeArrowheads="1"/>
          </p:cNvSpPr>
          <p:nvPr userDrawn="1"/>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GB"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4945062" y="1310400"/>
            <a:ext cx="3732213" cy="5072400"/>
          </a:xfrm>
        </p:spPr>
        <p:txBody>
          <a:bodyPr/>
          <a:lstStyle>
            <a:lvl1pPr marL="0" indent="0">
              <a:spcAft>
                <a:spcPts val="600"/>
              </a:spcAft>
              <a:buClr>
                <a:schemeClr val="accent2"/>
              </a:buClr>
              <a:buSzPct val="85000"/>
              <a:buFont typeface="Wingdings" pitchFamily="2" charset="2"/>
              <a:buNone/>
              <a:defRPr/>
            </a:lvl1pPr>
            <a:lvl2pPr marL="269875" indent="-269875">
              <a:spcBef>
                <a:spcPts val="0"/>
              </a:spcBef>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n"/>
              <a:defRPr sz="2000"/>
            </a:lvl3pPr>
            <a:lvl4pPr marL="635000" indent="-180975">
              <a:spcBef>
                <a:spcPts val="0"/>
              </a:spcBef>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6950" indent="-185738">
              <a:spcBef>
                <a:spcPts val="0"/>
              </a:spcBef>
              <a:spcAft>
                <a:spcPts val="600"/>
              </a:spcAft>
              <a:buClr>
                <a:schemeClr val="tx1"/>
              </a:buClr>
              <a:buFont typeface="Wingdings" pitchFamily="2" charset="2"/>
              <a:buChar char="n"/>
              <a:tabLst/>
              <a:defRPr sz="12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p:txBody>
      </p:sp>
      <p:sp>
        <p:nvSpPr>
          <p:cNvPr id="12" name="Text Placeholder 43"/>
          <p:cNvSpPr>
            <a:spLocks noGrp="1"/>
          </p:cNvSpPr>
          <p:nvPr>
            <p:ph type="body" sz="quarter" idx="11"/>
          </p:nvPr>
        </p:nvSpPr>
        <p:spPr>
          <a:xfrm>
            <a:off x="900592" y="1310400"/>
            <a:ext cx="3738563"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9263" indent="-173038">
              <a:spcAft>
                <a:spcPts val="600"/>
              </a:spcAft>
              <a:buClr>
                <a:schemeClr val="tx1"/>
              </a:buClr>
              <a:buFont typeface="Wingdings" pitchFamily="2" charset="2"/>
              <a:buChar char="n"/>
              <a:defRPr sz="2000"/>
            </a:lvl3pPr>
            <a:lvl4pPr marL="635000" indent="-180975">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2188" indent="-180975">
              <a:spcBef>
                <a:spcPts val="0"/>
              </a:spcBef>
              <a:spcAft>
                <a:spcPts val="600"/>
              </a:spcAft>
              <a:buClr>
                <a:schemeClr val="tx1"/>
              </a:buClr>
              <a:buFont typeface="Wingdings" pitchFamily="2" charset="2"/>
              <a:buChar char="n"/>
              <a:defRPr sz="12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p:txBody>
      </p:sp>
      <p:sp>
        <p:nvSpPr>
          <p:cNvPr id="11" name="Text Box 11" descr="Text Box 11"/>
          <p:cNvSpPr txBox="1">
            <a:spLocks noChangeArrowheads="1"/>
          </p:cNvSpPr>
          <p:nvPr userDrawn="1"/>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a:solidFill>
                  <a:srgbClr val="595959"/>
                </a:solidFill>
                <a:cs typeface="Arial" pitchFamily="34" charset="0"/>
              </a:rPr>
              <a:t>Copyright of COMPANY NAME</a:t>
            </a:r>
            <a:endParaRPr lang="en-GB" sz="800" dirty="0">
              <a:solidFill>
                <a:srgbClr val="595959"/>
              </a:solidFill>
              <a:cs typeface="Arial" pitchFamily="34" charset="0"/>
            </a:endParaRP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a:solidFill>
                  <a:srgbClr val="595959"/>
                </a:solidFill>
              </a:rPr>
              <a:t>augustus 2014</a:t>
            </a:r>
            <a:endParaRPr lang="en-GB" dirty="0">
              <a:solidFill>
                <a:srgbClr val="595959"/>
              </a:solidFill>
            </a:endParaRPr>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a:solidFill>
                  <a:srgbClr val="595959"/>
                </a:solidFill>
              </a:rPr>
              <a:t> </a:t>
            </a:r>
            <a:endParaRPr lang="en-GB" dirty="0">
              <a:solidFill>
                <a:srgbClr val="595959"/>
              </a:solidFill>
            </a:endParaRPr>
          </a:p>
        </p:txBody>
      </p:sp>
      <p:sp>
        <p:nvSpPr>
          <p:cNvPr id="16"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sz="800">
              <a:solidFill>
                <a:srgbClr val="D42E12"/>
              </a:solidFill>
              <a:latin typeface="Futura Medium" pitchFamily="2" charset="0"/>
            </a:endParaRPr>
          </a:p>
        </p:txBody>
      </p:sp>
    </p:spTree>
    <p:extLst>
      <p:ext uri="{BB962C8B-B14F-4D97-AF65-F5344CB8AC3E}">
        <p14:creationId xmlns:p14="http://schemas.microsoft.com/office/powerpoint/2010/main" val="346262483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14" name="Rectangle 4"/>
          <p:cNvSpPr>
            <a:spLocks noChangeArrowheads="1"/>
          </p:cNvSpPr>
          <p:nvPr userDrawn="1"/>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GB"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4945062" y="1310400"/>
            <a:ext cx="3732213" cy="5072400"/>
          </a:xfrm>
        </p:spPr>
        <p:txBody>
          <a:bodyPr/>
          <a:lstStyle>
            <a:lvl1pPr marL="0" indent="0">
              <a:lnSpc>
                <a:spcPct val="120000"/>
              </a:lnSpc>
              <a:spcAft>
                <a:spcPts val="600"/>
              </a:spcAft>
              <a:buClr>
                <a:schemeClr val="accent2"/>
              </a:buClr>
              <a:buSzPct val="85000"/>
              <a:buFont typeface="Wingdings" pitchFamily="2" charset="2"/>
              <a:buNone/>
              <a:defRPr sz="1600"/>
            </a:lvl1pPr>
            <a:lvl2pPr marL="269875" indent="-269875">
              <a:lnSpc>
                <a:spcPct val="120000"/>
              </a:lnSpc>
              <a:spcBef>
                <a:spcPts val="0"/>
              </a:spcBef>
              <a:spcAft>
                <a:spcPts val="600"/>
              </a:spcAft>
              <a:buClr>
                <a:schemeClr val="accent2"/>
              </a:buClr>
              <a:buSzPct val="85000"/>
              <a:buFont typeface="Wingdings" pitchFamily="2" charset="2"/>
              <a:buChar char="n"/>
              <a:defRPr sz="1600"/>
            </a:lvl2pPr>
            <a:lvl3pPr marL="454025" indent="-184150">
              <a:lnSpc>
                <a:spcPct val="120000"/>
              </a:lnSpc>
              <a:spcBef>
                <a:spcPts val="0"/>
              </a:spcBef>
              <a:spcAft>
                <a:spcPts val="600"/>
              </a:spcAft>
              <a:buClr>
                <a:schemeClr val="tx1"/>
              </a:buClr>
              <a:buFont typeface="Wingdings" pitchFamily="2" charset="2"/>
              <a:buChar char="n"/>
              <a:defRPr sz="1600"/>
            </a:lvl3pPr>
            <a:lvl4pPr marL="635000" indent="-180975">
              <a:lnSpc>
                <a:spcPct val="120000"/>
              </a:lnSpc>
              <a:spcBef>
                <a:spcPts val="0"/>
              </a:spcBef>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Xx</a:t>
            </a:r>
          </a:p>
          <a:p>
            <a:pPr lvl="5"/>
            <a:r>
              <a:rPr lang="en-GB"/>
              <a:t>xx</a:t>
            </a:r>
            <a:endParaRPr lang="en-GB" dirty="0"/>
          </a:p>
        </p:txBody>
      </p:sp>
      <p:sp>
        <p:nvSpPr>
          <p:cNvPr id="12" name="Text Placeholder 43"/>
          <p:cNvSpPr>
            <a:spLocks noGrp="1"/>
          </p:cNvSpPr>
          <p:nvPr>
            <p:ph type="body" sz="quarter" idx="11"/>
          </p:nvPr>
        </p:nvSpPr>
        <p:spPr>
          <a:xfrm>
            <a:off x="900592" y="1310400"/>
            <a:ext cx="3738563" cy="5073312"/>
          </a:xfrm>
        </p:spPr>
        <p:txBody>
          <a:bodyPr/>
          <a:lstStyle>
            <a:lvl1pPr marL="0" indent="0">
              <a:lnSpc>
                <a:spcPct val="120000"/>
              </a:lnSpc>
              <a:spcAft>
                <a:spcPts val="600"/>
              </a:spcAft>
              <a:buClr>
                <a:schemeClr val="accent2"/>
              </a:buClr>
              <a:buSzPct val="85000"/>
              <a:buFont typeface="Wingdings" pitchFamily="2" charset="2"/>
              <a:buNone/>
              <a:defRPr sz="1600"/>
            </a:lvl1pPr>
            <a:lvl2pPr marL="276225" indent="-276225">
              <a:lnSpc>
                <a:spcPct val="120000"/>
              </a:lnSpc>
              <a:spcAft>
                <a:spcPts val="600"/>
              </a:spcAft>
              <a:buClr>
                <a:schemeClr val="accent2"/>
              </a:buClr>
              <a:buSzPct val="85000"/>
              <a:buFont typeface="Wingdings" pitchFamily="2" charset="2"/>
              <a:buChar char="n"/>
              <a:defRPr sz="1600"/>
            </a:lvl2pPr>
            <a:lvl3pPr marL="447675" indent="-171450">
              <a:lnSpc>
                <a:spcPct val="120000"/>
              </a:lnSpc>
              <a:spcAft>
                <a:spcPts val="600"/>
              </a:spcAft>
              <a:buClr>
                <a:schemeClr val="tx1"/>
              </a:buClr>
              <a:buFont typeface="Wingdings" pitchFamily="2" charset="2"/>
              <a:buChar char=""/>
              <a:defRPr sz="1600"/>
            </a:lvl3pPr>
            <a:lvl4pPr marL="635000" indent="-174625">
              <a:lnSpc>
                <a:spcPct val="120000"/>
              </a:lnSpc>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p:txBody>
      </p:sp>
      <p:sp>
        <p:nvSpPr>
          <p:cNvPr id="11" name="Text Box 11" descr="Text Box 11"/>
          <p:cNvSpPr txBox="1">
            <a:spLocks noChangeArrowheads="1"/>
          </p:cNvSpPr>
          <p:nvPr userDrawn="1"/>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a:solidFill>
                  <a:srgbClr val="595959"/>
                </a:solidFill>
                <a:cs typeface="Arial" pitchFamily="34" charset="0"/>
              </a:rPr>
              <a:t>Copyright of COMPANY NAME</a:t>
            </a:r>
            <a:endParaRPr lang="en-GB" sz="800" dirty="0">
              <a:solidFill>
                <a:srgbClr val="595959"/>
              </a:solidFill>
              <a:cs typeface="Arial" pitchFamily="34" charset="0"/>
            </a:endParaRP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a:solidFill>
                  <a:srgbClr val="595959"/>
                </a:solidFill>
              </a:rPr>
              <a:t>augustus 2014</a:t>
            </a:r>
            <a:endParaRPr lang="en-GB" dirty="0">
              <a:solidFill>
                <a:srgbClr val="595959"/>
              </a:solidFill>
            </a:endParaRPr>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a:solidFill>
                  <a:srgbClr val="595959"/>
                </a:solidFill>
              </a:rPr>
              <a:t> </a:t>
            </a:r>
            <a:endParaRPr lang="en-GB" dirty="0">
              <a:solidFill>
                <a:srgbClr val="595959"/>
              </a:solidFill>
            </a:endParaRPr>
          </a:p>
        </p:txBody>
      </p:sp>
      <p:sp>
        <p:nvSpPr>
          <p:cNvPr id="16"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sz="800" dirty="0">
              <a:solidFill>
                <a:srgbClr val="D42E12"/>
              </a:solidFill>
              <a:latin typeface="Futura Medium" pitchFamily="2" charset="0"/>
            </a:endParaRPr>
          </a:p>
        </p:txBody>
      </p:sp>
    </p:spTree>
    <p:extLst>
      <p:ext uri="{BB962C8B-B14F-4D97-AF65-F5344CB8AC3E}">
        <p14:creationId xmlns:p14="http://schemas.microsoft.com/office/powerpoint/2010/main" val="144865635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904072" y="6267688"/>
            <a:ext cx="3747304" cy="99509"/>
          </a:xfrm>
        </p:spPr>
        <p:txBody>
          <a:bodyPr wrap="square">
            <a:noAutofit/>
          </a:bodyPr>
          <a:lstStyle>
            <a:lvl1pPr>
              <a:defRPr sz="700">
                <a:solidFill>
                  <a:schemeClr val="tx1"/>
                </a:solidFill>
                <a:latin typeface="+mn-lt"/>
              </a:defRPr>
            </a:lvl1pPr>
          </a:lstStyle>
          <a:p>
            <a:pPr lvl="0"/>
            <a:r>
              <a:rPr lang="en-GB"/>
              <a:t>CLICK TO EDIT SOURCE</a:t>
            </a:r>
            <a:endParaRPr lang="en-GB" dirty="0"/>
          </a:p>
        </p:txBody>
      </p:sp>
      <p:sp>
        <p:nvSpPr>
          <p:cNvPr id="31" name="Rectangle 4"/>
          <p:cNvSpPr>
            <a:spLocks noChangeArrowheads="1"/>
          </p:cNvSpPr>
          <p:nvPr userDrawn="1"/>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GB" sz="2400" b="1" dirty="0">
              <a:solidFill>
                <a:srgbClr val="999999"/>
              </a:solidFill>
            </a:endParaRPr>
          </a:p>
        </p:txBody>
      </p:sp>
      <p:sp>
        <p:nvSpPr>
          <p:cNvPr id="32"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noProof="0" dirty="0"/>
              <a:t>Click to edit Master title style</a:t>
            </a:r>
          </a:p>
        </p:txBody>
      </p:sp>
      <p:sp>
        <p:nvSpPr>
          <p:cNvPr id="39" name="Content Placeholder 51"/>
          <p:cNvSpPr>
            <a:spLocks noGrp="1"/>
          </p:cNvSpPr>
          <p:nvPr>
            <p:ph sz="quarter" idx="45" hasCustomPrompt="1"/>
          </p:nvPr>
        </p:nvSpPr>
        <p:spPr>
          <a:xfrm>
            <a:off x="911225" y="4179607"/>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endParaRPr lang="en-GB" dirty="0"/>
          </a:p>
        </p:txBody>
      </p:sp>
      <p:sp>
        <p:nvSpPr>
          <p:cNvPr id="40" name="Content Placeholder 51"/>
          <p:cNvSpPr>
            <a:spLocks noGrp="1"/>
          </p:cNvSpPr>
          <p:nvPr>
            <p:ph sz="quarter" idx="46" hasCustomPrompt="1"/>
          </p:nvPr>
        </p:nvSpPr>
        <p:spPr>
          <a:xfrm>
            <a:off x="911225" y="3844644"/>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endParaRPr lang="en-GB" dirty="0"/>
          </a:p>
        </p:txBody>
      </p:sp>
      <p:cxnSp>
        <p:nvCxnSpPr>
          <p:cNvPr id="41" name="Straight Connector 40"/>
          <p:cNvCxnSpPr/>
          <p:nvPr userDrawn="1"/>
        </p:nvCxnSpPr>
        <p:spPr>
          <a:xfrm flipV="1">
            <a:off x="911225" y="4122457"/>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911225" y="4436262"/>
            <a:ext cx="3697200" cy="1703279"/>
          </a:xfrm>
        </p:spPr>
        <p:txBody>
          <a:bodyPr>
            <a:normAutofit/>
          </a:bodyPr>
          <a:lstStyle>
            <a:lvl1pPr>
              <a:defRPr sz="1200">
                <a:solidFill>
                  <a:schemeClr val="tx1"/>
                </a:solidFill>
                <a:latin typeface="+mn-lt"/>
              </a:defRPr>
            </a:lvl1pPr>
          </a:lstStyle>
          <a:p>
            <a:endParaRPr lang="nl-NL" dirty="0"/>
          </a:p>
        </p:txBody>
      </p:sp>
      <p:cxnSp>
        <p:nvCxnSpPr>
          <p:cNvPr id="43" name="Straight Connector 42"/>
          <p:cNvCxnSpPr/>
          <p:nvPr userDrawn="1"/>
        </p:nvCxnSpPr>
        <p:spPr>
          <a:xfrm>
            <a:off x="904071" y="5944860"/>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911225" y="1654176"/>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endParaRPr lang="en-GB" dirty="0"/>
          </a:p>
        </p:txBody>
      </p:sp>
      <p:sp>
        <p:nvSpPr>
          <p:cNvPr id="100" name="Content Placeholder 51"/>
          <p:cNvSpPr>
            <a:spLocks noGrp="1"/>
          </p:cNvSpPr>
          <p:nvPr>
            <p:ph sz="quarter" idx="55" hasCustomPrompt="1"/>
          </p:nvPr>
        </p:nvSpPr>
        <p:spPr>
          <a:xfrm>
            <a:off x="911225" y="1319213"/>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endParaRPr lang="en-GB" dirty="0"/>
          </a:p>
        </p:txBody>
      </p:sp>
      <p:cxnSp>
        <p:nvCxnSpPr>
          <p:cNvPr id="101" name="Straight Connector 100"/>
          <p:cNvCxnSpPr/>
          <p:nvPr userDrawn="1"/>
        </p:nvCxnSpPr>
        <p:spPr>
          <a:xfrm flipV="1">
            <a:off x="911225" y="1597026"/>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911225" y="1910831"/>
            <a:ext cx="3697200" cy="1703279"/>
          </a:xfrm>
        </p:spPr>
        <p:txBody>
          <a:bodyPr>
            <a:normAutofit/>
          </a:bodyPr>
          <a:lstStyle>
            <a:lvl1pPr>
              <a:defRPr sz="1200">
                <a:solidFill>
                  <a:schemeClr val="tx1"/>
                </a:solidFill>
                <a:latin typeface="+mn-lt"/>
              </a:defRPr>
            </a:lvl1pPr>
          </a:lstStyle>
          <a:p>
            <a:endParaRPr lang="nl-NL" dirty="0"/>
          </a:p>
        </p:txBody>
      </p:sp>
      <p:cxnSp>
        <p:nvCxnSpPr>
          <p:cNvPr id="103" name="Straight Connector 102"/>
          <p:cNvCxnSpPr/>
          <p:nvPr userDrawn="1"/>
        </p:nvCxnSpPr>
        <p:spPr>
          <a:xfrm>
            <a:off x="904071" y="3419429"/>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965700" y="4179607"/>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endParaRPr lang="en-GB" dirty="0"/>
          </a:p>
        </p:txBody>
      </p:sp>
      <p:sp>
        <p:nvSpPr>
          <p:cNvPr id="105" name="Content Placeholder 51"/>
          <p:cNvSpPr>
            <a:spLocks noGrp="1"/>
          </p:cNvSpPr>
          <p:nvPr>
            <p:ph sz="quarter" idx="58" hasCustomPrompt="1"/>
          </p:nvPr>
        </p:nvSpPr>
        <p:spPr>
          <a:xfrm>
            <a:off x="4965700" y="3844644"/>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endParaRPr lang="en-GB" dirty="0"/>
          </a:p>
        </p:txBody>
      </p:sp>
      <p:cxnSp>
        <p:nvCxnSpPr>
          <p:cNvPr id="106" name="Straight Connector 105"/>
          <p:cNvCxnSpPr/>
          <p:nvPr userDrawn="1"/>
        </p:nvCxnSpPr>
        <p:spPr>
          <a:xfrm flipV="1">
            <a:off x="4965700" y="4122457"/>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965700" y="4436262"/>
            <a:ext cx="3697200" cy="1703279"/>
          </a:xfrm>
        </p:spPr>
        <p:txBody>
          <a:bodyPr>
            <a:normAutofit/>
          </a:bodyPr>
          <a:lstStyle>
            <a:lvl1pPr>
              <a:defRPr sz="1200">
                <a:solidFill>
                  <a:schemeClr val="tx1"/>
                </a:solidFill>
                <a:latin typeface="+mn-lt"/>
              </a:defRPr>
            </a:lvl1pPr>
          </a:lstStyle>
          <a:p>
            <a:endParaRPr lang="nl-NL" dirty="0"/>
          </a:p>
        </p:txBody>
      </p:sp>
      <p:cxnSp>
        <p:nvCxnSpPr>
          <p:cNvPr id="108" name="Straight Connector 107"/>
          <p:cNvCxnSpPr/>
          <p:nvPr userDrawn="1"/>
        </p:nvCxnSpPr>
        <p:spPr>
          <a:xfrm>
            <a:off x="4958546" y="5944860"/>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965700" y="1654176"/>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endParaRPr lang="en-GB" dirty="0"/>
          </a:p>
        </p:txBody>
      </p:sp>
      <p:sp>
        <p:nvSpPr>
          <p:cNvPr id="110" name="Content Placeholder 51"/>
          <p:cNvSpPr>
            <a:spLocks noGrp="1"/>
          </p:cNvSpPr>
          <p:nvPr>
            <p:ph sz="quarter" idx="61" hasCustomPrompt="1"/>
          </p:nvPr>
        </p:nvSpPr>
        <p:spPr>
          <a:xfrm>
            <a:off x="4965700" y="1319213"/>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endParaRPr lang="en-GB" dirty="0"/>
          </a:p>
        </p:txBody>
      </p:sp>
      <p:cxnSp>
        <p:nvCxnSpPr>
          <p:cNvPr id="111" name="Straight Connector 110"/>
          <p:cNvCxnSpPr/>
          <p:nvPr userDrawn="1"/>
        </p:nvCxnSpPr>
        <p:spPr>
          <a:xfrm flipV="1">
            <a:off x="4965700" y="1597026"/>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965700" y="1910831"/>
            <a:ext cx="3697200" cy="1703279"/>
          </a:xfrm>
        </p:spPr>
        <p:txBody>
          <a:bodyPr>
            <a:normAutofit/>
          </a:bodyPr>
          <a:lstStyle>
            <a:lvl1pPr>
              <a:defRPr sz="1200">
                <a:solidFill>
                  <a:schemeClr val="tx1"/>
                </a:solidFill>
                <a:latin typeface="+mn-lt"/>
              </a:defRPr>
            </a:lvl1pPr>
          </a:lstStyle>
          <a:p>
            <a:endParaRPr lang="nl-NL" dirty="0"/>
          </a:p>
        </p:txBody>
      </p:sp>
      <p:cxnSp>
        <p:nvCxnSpPr>
          <p:cNvPr id="113" name="Straight Connector 112"/>
          <p:cNvCxnSpPr/>
          <p:nvPr userDrawn="1"/>
        </p:nvCxnSpPr>
        <p:spPr>
          <a:xfrm>
            <a:off x="4958546" y="3419429"/>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Box 11" descr="Text Box 11"/>
          <p:cNvSpPr txBox="1">
            <a:spLocks noChangeArrowheads="1"/>
          </p:cNvSpPr>
          <p:nvPr userDrawn="1"/>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a:solidFill>
                  <a:srgbClr val="595959"/>
                </a:solidFill>
                <a:cs typeface="Arial" pitchFamily="34" charset="0"/>
              </a:rPr>
              <a:t>Copyright of COMPANY NAME</a:t>
            </a:r>
            <a:endParaRPr lang="en-GB" sz="800" dirty="0">
              <a:solidFill>
                <a:srgbClr val="595959"/>
              </a:solidFill>
              <a:cs typeface="Arial" pitchFamily="34" charset="0"/>
            </a:endParaRPr>
          </a:p>
        </p:txBody>
      </p:sp>
      <p:sp>
        <p:nvSpPr>
          <p:cNvPr id="3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3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a:solidFill>
                  <a:srgbClr val="595959"/>
                </a:solidFill>
              </a:rPr>
              <a:t>augustus 2014</a:t>
            </a:r>
            <a:endParaRPr lang="en-GB" dirty="0">
              <a:solidFill>
                <a:srgbClr val="595959"/>
              </a:solidFill>
            </a:endParaRPr>
          </a:p>
        </p:txBody>
      </p:sp>
      <p:sp>
        <p:nvSpPr>
          <p:cNvPr id="3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a:solidFill>
                  <a:srgbClr val="595959"/>
                </a:solidFill>
              </a:rPr>
              <a:t> </a:t>
            </a:r>
            <a:endParaRPr lang="en-GB" dirty="0">
              <a:solidFill>
                <a:srgbClr val="595959"/>
              </a:solidFill>
            </a:endParaRPr>
          </a:p>
        </p:txBody>
      </p:sp>
      <p:sp>
        <p:nvSpPr>
          <p:cNvPr id="29"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sz="800" dirty="0">
              <a:solidFill>
                <a:srgbClr val="D42E12"/>
              </a:solidFill>
              <a:latin typeface="Futura Medium" pitchFamily="2" charset="0"/>
            </a:endParaRPr>
          </a:p>
        </p:txBody>
      </p:sp>
    </p:spTree>
    <p:extLst>
      <p:ext uri="{BB962C8B-B14F-4D97-AF65-F5344CB8AC3E}">
        <p14:creationId xmlns:p14="http://schemas.microsoft.com/office/powerpoint/2010/main" val="90764975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p:cNvGrpSpPr/>
          <p:nvPr userDrawn="1"/>
        </p:nvGrpSpPr>
        <p:grpSpPr>
          <a:xfrm>
            <a:off x="900000" y="648000"/>
            <a:ext cx="7380000" cy="5633999"/>
            <a:chOff x="900000" y="648000"/>
            <a:chExt cx="7380000" cy="5633999"/>
          </a:xfrm>
        </p:grpSpPr>
        <p:sp>
          <p:nvSpPr>
            <p:cNvPr id="15" name="Rectangle 4"/>
            <p:cNvSpPr>
              <a:spLocks noChangeArrowheads="1"/>
            </p:cNvSpPr>
            <p:nvPr userDrawn="1"/>
          </p:nvSpPr>
          <p:spPr bwMode="auto">
            <a:xfrm flipH="1">
              <a:off x="900000" y="1367999"/>
              <a:ext cx="6661152" cy="4914000"/>
            </a:xfrm>
            <a:prstGeom prst="rect">
              <a:avLst/>
            </a:prstGeom>
            <a:solidFill>
              <a:schemeClr val="accent1">
                <a:lumMod val="40000"/>
                <a:lumOff val="60000"/>
              </a:schemeClr>
            </a:solidFill>
            <a:ln w="9525">
              <a:noFill/>
              <a:miter lim="800000"/>
              <a:headEnd/>
              <a:tailEnd/>
            </a:ln>
            <a:effectLst/>
          </p:spPr>
          <p:txBody>
            <a:bodyPr wrap="none" anchor="ctr"/>
            <a:lstStyle/>
            <a:p>
              <a:endParaRPr lang="en-GB">
                <a:solidFill>
                  <a:srgbClr val="595959"/>
                </a:solidFill>
              </a:endParaRPr>
            </a:p>
          </p:txBody>
        </p:sp>
        <p:sp>
          <p:nvSpPr>
            <p:cNvPr id="21" name="Rectangle 4"/>
            <p:cNvSpPr>
              <a:spLocks noChangeArrowheads="1"/>
            </p:cNvSpPr>
            <p:nvPr userDrawn="1"/>
          </p:nvSpPr>
          <p:spPr bwMode="auto">
            <a:xfrm flipH="1">
              <a:off x="1620000" y="648000"/>
              <a:ext cx="6660000" cy="4914000"/>
            </a:xfrm>
            <a:prstGeom prst="rect">
              <a:avLst/>
            </a:prstGeom>
            <a:solidFill>
              <a:schemeClr val="accent1">
                <a:lumMod val="60000"/>
                <a:lumOff val="40000"/>
              </a:schemeClr>
            </a:solidFill>
            <a:ln w="9525">
              <a:noFill/>
              <a:miter lim="800000"/>
              <a:headEnd/>
              <a:tailEnd/>
            </a:ln>
            <a:effectLst/>
          </p:spPr>
          <p:txBody>
            <a:bodyPr wrap="none" anchor="ctr"/>
            <a:lstStyle/>
            <a:p>
              <a:endParaRPr lang="en-GB">
                <a:solidFill>
                  <a:srgbClr val="595959"/>
                </a:solidFill>
              </a:endParaRPr>
            </a:p>
          </p:txBody>
        </p:sp>
        <p:sp>
          <p:nvSpPr>
            <p:cNvPr id="22"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endParaRPr lang="en-GB">
                <a:solidFill>
                  <a:srgbClr val="595959"/>
                </a:solidFill>
              </a:endParaRPr>
            </a:p>
          </p:txBody>
        </p:sp>
      </p:grpSp>
      <p:sp>
        <p:nvSpPr>
          <p:cNvPr id="18" name="Title 1"/>
          <p:cNvSpPr>
            <a:spLocks noGrp="1"/>
          </p:cNvSpPr>
          <p:nvPr>
            <p:ph type="title"/>
          </p:nvPr>
        </p:nvSpPr>
        <p:spPr>
          <a:xfrm>
            <a:off x="1782070" y="3198783"/>
            <a:ext cx="5603468" cy="1362075"/>
          </a:xfrm>
          <a:prstGeom prst="rect">
            <a:avLst/>
          </a:prstGeom>
        </p:spPr>
        <p:txBody>
          <a:bodyPr lIns="0" tIns="0" rIns="0" bIns="0"/>
          <a:lstStyle>
            <a:lvl1pPr algn="l">
              <a:defRPr sz="1600" b="0" cap="none" baseline="0">
                <a:solidFill>
                  <a:schemeClr val="tx1"/>
                </a:solidFill>
                <a:latin typeface="+mn-lt"/>
              </a:defRPr>
            </a:lvl1pPr>
          </a:lstStyle>
          <a:p>
            <a:r>
              <a:rPr lang="en-GB"/>
              <a:t>Click to edit Master title style</a:t>
            </a:r>
            <a:endParaRPr lang="en-GB" dirty="0"/>
          </a:p>
        </p:txBody>
      </p:sp>
      <p:sp>
        <p:nvSpPr>
          <p:cNvPr id="25" name="Text Placeholder 2"/>
          <p:cNvSpPr>
            <a:spLocks noGrp="1"/>
          </p:cNvSpPr>
          <p:nvPr>
            <p:ph type="body" idx="1"/>
          </p:nvPr>
        </p:nvSpPr>
        <p:spPr>
          <a:xfrm>
            <a:off x="1782070" y="2379407"/>
            <a:ext cx="5603468" cy="741600"/>
          </a:xfrm>
          <a:prstGeom prst="rect">
            <a:avLst/>
          </a:prstGeom>
        </p:spPr>
        <p:txBody>
          <a:bodyPr lIns="0" tIns="0" rIns="0" bIns="0" anchor="t" anchorCtr="0"/>
          <a:lstStyle>
            <a:lvl1pPr marL="0" indent="0">
              <a:buNone/>
              <a:defRPr sz="2400" b="1" cap="all" baseline="0">
                <a:solidFill>
                  <a:schemeClr val="accent2"/>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endParaRPr lang="en-GB" dirty="0"/>
          </a:p>
        </p:txBody>
      </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a:t>0.0</a:t>
            </a:r>
          </a:p>
        </p:txBody>
      </p:sp>
      <p:sp>
        <p:nvSpPr>
          <p:cNvPr id="12" name="Text Box 11" descr="Text Box 11"/>
          <p:cNvSpPr txBox="1">
            <a:spLocks noChangeArrowheads="1"/>
          </p:cNvSpPr>
          <p:nvPr userDrawn="1"/>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a:solidFill>
                  <a:srgbClr val="595959"/>
                </a:solidFill>
                <a:cs typeface="Arial" pitchFamily="34" charset="0"/>
              </a:rPr>
              <a:t>Copyright of COMPANY NAME</a:t>
            </a:r>
            <a:endParaRPr lang="en-GB" sz="800" dirty="0">
              <a:solidFill>
                <a:srgbClr val="595959"/>
              </a:solidFill>
              <a:cs typeface="Arial" pitchFamily="34" charset="0"/>
            </a:endParaRPr>
          </a:p>
        </p:txBody>
      </p:sp>
      <p:sp>
        <p:nvSpPr>
          <p:cNvPr id="16"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7"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a:solidFill>
                  <a:srgbClr val="595959"/>
                </a:solidFill>
              </a:rPr>
              <a:t>augustus 2014</a:t>
            </a:r>
            <a:endParaRPr lang="en-GB" dirty="0">
              <a:solidFill>
                <a:srgbClr val="595959"/>
              </a:solidFill>
            </a:endParaRPr>
          </a:p>
        </p:txBody>
      </p:sp>
      <p:sp>
        <p:nvSpPr>
          <p:cNvPr id="20"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a:solidFill>
                  <a:srgbClr val="595959"/>
                </a:solidFill>
              </a:rPr>
              <a:t> </a:t>
            </a:r>
            <a:endParaRPr lang="en-GB" dirty="0">
              <a:solidFill>
                <a:srgbClr val="595959"/>
              </a:solidFill>
            </a:endParaRPr>
          </a:p>
        </p:txBody>
      </p:sp>
      <p:sp>
        <p:nvSpPr>
          <p:cNvPr id="13"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sz="800">
              <a:solidFill>
                <a:srgbClr val="D42E12"/>
              </a:solidFill>
              <a:latin typeface="Futura Medium" pitchFamily="2" charset="0"/>
            </a:endParaRPr>
          </a:p>
        </p:txBody>
      </p:sp>
    </p:spTree>
    <p:extLst>
      <p:ext uri="{BB962C8B-B14F-4D97-AF65-F5344CB8AC3E}">
        <p14:creationId xmlns:p14="http://schemas.microsoft.com/office/powerpoint/2010/main" val="13691769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909704" y="1310400"/>
            <a:ext cx="7747176" cy="50713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p:txBody>
      </p:sp>
      <p:sp>
        <p:nvSpPr>
          <p:cNvPr id="16" name="Rectangle 2"/>
          <p:cNvSpPr>
            <a:spLocks noGrp="1" noChangeArrowheads="1"/>
          </p:cNvSpPr>
          <p:nvPr>
            <p:ph type="title"/>
          </p:nvPr>
        </p:nvSpPr>
        <p:spPr bwMode="auto">
          <a:xfrm>
            <a:off x="900112" y="295253"/>
            <a:ext cx="7700963" cy="41910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Tree>
    <p:extLst>
      <p:ext uri="{BB962C8B-B14F-4D97-AF65-F5344CB8AC3E}">
        <p14:creationId xmlns:p14="http://schemas.microsoft.com/office/powerpoint/2010/main" val="7007960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ransition>
    <p:fade/>
  </p:transition>
  <p:hf hdr="0"/>
  <p:txStyles>
    <p:titleStyle>
      <a:lvl1pPr algn="l" defTabSz="914400" rtl="0" eaLnBrk="1" latinLnBrk="0" hangingPunct="1">
        <a:spcBef>
          <a:spcPct val="0"/>
        </a:spcBef>
        <a:buNone/>
        <a:defRPr sz="2400" b="1" kern="1200" cap="none" baseline="0">
          <a:solidFill>
            <a:schemeClr val="accent2"/>
          </a:solidFill>
          <a:latin typeface="+mj-lt"/>
          <a:ea typeface="+mj-ea"/>
          <a:cs typeface="+mj-cs"/>
        </a:defRPr>
      </a:lvl1pPr>
    </p:titleStyle>
    <p:bodyStyle>
      <a:lvl1pPr marL="0" indent="0" algn="l" defTabSz="268288" rtl="0" eaLnBrk="1" latinLnBrk="0" hangingPunct="1">
        <a:lnSpc>
          <a:spcPct val="120000"/>
        </a:lnSpc>
        <a:spcBef>
          <a:spcPts val="0"/>
        </a:spcBef>
        <a:spcAft>
          <a:spcPts val="600"/>
        </a:spcAft>
        <a:buClr>
          <a:schemeClr val="accent2"/>
        </a:buClr>
        <a:buSzPct val="85000"/>
        <a:buFont typeface="Wingdings" pitchFamily="2" charset="2"/>
        <a:buNone/>
        <a:defRPr sz="2000" kern="1200" baseline="0">
          <a:solidFill>
            <a:schemeClr val="tx1"/>
          </a:solidFill>
          <a:latin typeface="+mn-lt"/>
          <a:ea typeface="+mn-ea"/>
          <a:cs typeface="+mn-cs"/>
        </a:defRPr>
      </a:lvl1pPr>
      <a:lvl2pPr marL="269875" indent="-269875" algn="l" defTabSz="268288" rtl="0" eaLnBrk="1" latinLnBrk="0" hangingPunct="1">
        <a:lnSpc>
          <a:spcPct val="120000"/>
        </a:lnSpc>
        <a:spcBef>
          <a:spcPts val="0"/>
        </a:spcBef>
        <a:spcAft>
          <a:spcPts val="600"/>
        </a:spcAft>
        <a:buClr>
          <a:schemeClr val="accent2"/>
        </a:buClr>
        <a:buSzPct val="85000"/>
        <a:buFont typeface="Wingdings" pitchFamily="2" charset="2"/>
        <a:buChar char="n"/>
        <a:defRPr sz="2000" b="0" kern="1200">
          <a:solidFill>
            <a:schemeClr val="tx1"/>
          </a:solidFill>
          <a:latin typeface="+mn-lt"/>
          <a:ea typeface="+mn-ea"/>
          <a:cs typeface="+mn-cs"/>
        </a:defRPr>
      </a:lvl2pPr>
      <a:lvl3pPr marL="454025" indent="-184150" algn="l" defTabSz="268288" rtl="0" eaLnBrk="1" latinLnBrk="0" hangingPunct="1">
        <a:lnSpc>
          <a:spcPct val="120000"/>
        </a:lnSpc>
        <a:spcBef>
          <a:spcPts val="0"/>
        </a:spcBef>
        <a:spcAft>
          <a:spcPts val="600"/>
        </a:spcAft>
        <a:buClr>
          <a:schemeClr val="tx1"/>
        </a:buClr>
        <a:buSzPct val="75000"/>
        <a:buFont typeface="Wingdings" pitchFamily="2" charset="2"/>
        <a:buChar char=""/>
        <a:defRPr sz="2000" b="0" kern="1200">
          <a:solidFill>
            <a:schemeClr val="tx1"/>
          </a:solidFill>
          <a:latin typeface="+mn-lt"/>
          <a:ea typeface="+mn-ea"/>
          <a:cs typeface="+mn-cs"/>
        </a:defRPr>
      </a:lvl3pPr>
      <a:lvl4pPr marL="631825"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600" b="0" kern="1200" baseline="0">
          <a:solidFill>
            <a:schemeClr val="tx1"/>
          </a:solidFill>
          <a:latin typeface="+mn-lt"/>
          <a:ea typeface="+mn-ea"/>
          <a:cs typeface="+mn-cs"/>
        </a:defRPr>
      </a:lvl4pPr>
      <a:lvl5pPr marL="811213" indent="-173038" algn="l" defTabSz="268288" rtl="0" eaLnBrk="1" latinLnBrk="0" hangingPunct="1">
        <a:lnSpc>
          <a:spcPct val="120000"/>
        </a:lnSpc>
        <a:spcBef>
          <a:spcPts val="0"/>
        </a:spcBef>
        <a:spcAft>
          <a:spcPts val="600"/>
        </a:spcAft>
        <a:buClr>
          <a:schemeClr val="tx1"/>
        </a:buClr>
        <a:buSzPct val="75000"/>
        <a:buFont typeface="Wingdings" pitchFamily="2" charset="2"/>
        <a:buChar char=""/>
        <a:defRPr sz="1400" kern="1200">
          <a:solidFill>
            <a:schemeClr val="tx1"/>
          </a:solidFill>
          <a:latin typeface="+mn-lt"/>
          <a:ea typeface="+mn-ea"/>
          <a:cs typeface="+mn-cs"/>
        </a:defRPr>
      </a:lvl5pPr>
      <a:lvl6pPr marL="989013"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95200"/>
            <a:ext cx="7697211" cy="419156"/>
          </a:xfrm>
        </p:spPr>
        <p:txBody>
          <a:bodyPr/>
          <a:lstStyle/>
          <a:p>
            <a:r>
              <a:rPr lang="en-US" dirty="0"/>
              <a:t>  Emergency gen set restoration</a:t>
            </a:r>
          </a:p>
        </p:txBody>
      </p:sp>
      <p:grpSp>
        <p:nvGrpSpPr>
          <p:cNvPr id="8" name="Group 7"/>
          <p:cNvGrpSpPr/>
          <p:nvPr/>
        </p:nvGrpSpPr>
        <p:grpSpPr>
          <a:xfrm>
            <a:off x="7759178" y="0"/>
            <a:ext cx="1349326" cy="1318609"/>
            <a:chOff x="1558344" y="1466353"/>
            <a:chExt cx="1578203" cy="1511789"/>
          </a:xfrm>
        </p:grpSpPr>
        <p:sp>
          <p:nvSpPr>
            <p:cNvPr id="9" name="Hexagon 8"/>
            <p:cNvSpPr/>
            <p:nvPr/>
          </p:nvSpPr>
          <p:spPr>
            <a:xfrm rot="5400000">
              <a:off x="1591551" y="1433146"/>
              <a:ext cx="1511789" cy="1578203"/>
            </a:xfrm>
            <a:prstGeom prst="hexagon">
              <a:avLst>
                <a:gd name="adj" fmla="val 25000"/>
                <a:gd name="vf" fmla="val 115470"/>
              </a:avLst>
            </a:prstGeom>
          </p:spPr>
          <p:style>
            <a:lnRef idx="2">
              <a:schemeClr val="lt1">
                <a:hueOff val="0"/>
                <a:satOff val="0"/>
                <a:lumOff val="0"/>
                <a:alphaOff val="0"/>
              </a:schemeClr>
            </a:lnRef>
            <a:fillRef idx="1">
              <a:schemeClr val="accent2">
                <a:hueOff val="4931851"/>
                <a:satOff val="6262"/>
                <a:lumOff val="-7843"/>
                <a:alphaOff val="0"/>
              </a:schemeClr>
            </a:fillRef>
            <a:effectRef idx="0">
              <a:schemeClr val="accent2">
                <a:hueOff val="4931851"/>
                <a:satOff val="6262"/>
                <a:lumOff val="-7843"/>
                <a:alphaOff val="0"/>
              </a:schemeClr>
            </a:effectRef>
            <a:fontRef idx="minor">
              <a:schemeClr val="lt1"/>
            </a:fontRef>
          </p:style>
        </p:sp>
        <p:sp>
          <p:nvSpPr>
            <p:cNvPr id="10" name="Hexagon 4"/>
            <p:cNvSpPr/>
            <p:nvPr/>
          </p:nvSpPr>
          <p:spPr>
            <a:xfrm>
              <a:off x="1684463" y="1718318"/>
              <a:ext cx="1437180" cy="10078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GB" sz="1800" b="1" i="0" u="none" strike="noStrike" kern="1200" cap="none" spc="0" normalizeH="0" baseline="0" noProof="0" dirty="0">
                  <a:ln>
                    <a:noFill/>
                  </a:ln>
                  <a:solidFill>
                    <a:srgbClr val="FFFFFF"/>
                  </a:solidFill>
                  <a:effectLst/>
                  <a:uLnTx/>
                  <a:uFillTx/>
                  <a:latin typeface="Futura Medium"/>
                  <a:ea typeface="+mn-ea"/>
                  <a:cs typeface="+mn-cs"/>
                </a:rPr>
                <a:t>Cost Reduction</a:t>
              </a:r>
            </a:p>
          </p:txBody>
        </p:sp>
      </p:grpSp>
      <p:sp>
        <p:nvSpPr>
          <p:cNvPr id="11" name="Rectangle 6"/>
          <p:cNvSpPr>
            <a:spLocks noChangeArrowheads="1"/>
          </p:cNvSpPr>
          <p:nvPr/>
        </p:nvSpPr>
        <p:spPr bwMode="auto">
          <a:xfrm>
            <a:off x="328668" y="769582"/>
            <a:ext cx="5942014" cy="350803"/>
          </a:xfrm>
          <a:prstGeom prst="rect">
            <a:avLst/>
          </a:prstGeom>
          <a:solidFill>
            <a:schemeClr val="accent1">
              <a:lumMod val="60000"/>
              <a:lumOff val="40000"/>
            </a:schemeClr>
          </a:solidFill>
          <a:ln>
            <a:noFill/>
          </a:ln>
        </p:spPr>
        <p:txBody>
          <a:bodyPr wrap="none" lIns="83237" tIns="41619" rIns="83237" bIns="41619"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600" b="1" i="0" u="none" strike="noStrike" kern="1200" cap="none" spc="0" normalizeH="0" baseline="0" noProof="0" dirty="0">
                <a:ln>
                  <a:noFill/>
                </a:ln>
                <a:solidFill>
                  <a:srgbClr val="595959">
                    <a:lumMod val="50000"/>
                  </a:srgbClr>
                </a:solidFill>
                <a:effectLst/>
                <a:uLnTx/>
                <a:uFillTx/>
                <a:latin typeface="Futura Medium" pitchFamily="2" charset="0"/>
                <a:ea typeface="+mn-ea"/>
                <a:cs typeface="Arial" charset="0"/>
              </a:rPr>
              <a:t>Background</a:t>
            </a:r>
          </a:p>
        </p:txBody>
      </p:sp>
      <p:sp>
        <p:nvSpPr>
          <p:cNvPr id="12" name="Text Box 18"/>
          <p:cNvSpPr txBox="1">
            <a:spLocks noChangeArrowheads="1"/>
          </p:cNvSpPr>
          <p:nvPr/>
        </p:nvSpPr>
        <p:spPr bwMode="auto">
          <a:xfrm>
            <a:off x="509489" y="1111342"/>
            <a:ext cx="8498112" cy="1184940"/>
          </a:xfrm>
          <a:prstGeom prst="rect">
            <a:avLst/>
          </a:prstGeom>
          <a:noFill/>
          <a:ln>
            <a:noFill/>
          </a:ln>
          <a:extLst/>
        </p:spPr>
        <p:txBody>
          <a:bodyPr wrap="square">
            <a:spAutoFit/>
          </a:bodyPr>
          <a:lstStyle>
            <a:lvl1pPr marL="228600" indent="-2286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285750" marR="0" lvl="0" indent="-285750" algn="l" defTabSz="914400" rtl="0" eaLnBrk="1" fontAlgn="auto" latinLnBrk="0" hangingPunct="1">
              <a:lnSpc>
                <a:spcPct val="100000"/>
              </a:lnSpc>
              <a:spcBef>
                <a:spcPts val="0"/>
              </a:spcBef>
              <a:spcAft>
                <a:spcPts val="600"/>
              </a:spcAft>
              <a:buClr>
                <a:srgbClr val="FF0000"/>
              </a:buClr>
              <a:buSzPct val="120000"/>
              <a:buFont typeface="Wingdings" panose="05000000000000000000" pitchFamily="2" charset="2"/>
              <a:buChar char="§"/>
              <a:tabLst/>
              <a:defRPr/>
            </a:pPr>
            <a:r>
              <a:rPr lang="en-US" altLang="en-US" sz="1400" dirty="0">
                <a:solidFill>
                  <a:schemeClr val="bg2">
                    <a:lumMod val="10000"/>
                  </a:schemeClr>
                </a:solidFill>
                <a:latin typeface="Futura Medium" pitchFamily="2" charset="0"/>
              </a:rPr>
              <a:t>Power trip that caused APP to high land, Emergency gen set could not come up</a:t>
            </a:r>
            <a:endParaRPr kumimoji="0" lang="en-US" altLang="en-US" sz="1400" b="0" i="0" u="none" strike="noStrike" kern="1200" cap="none" spc="0" normalizeH="0" baseline="0" noProof="0" dirty="0">
              <a:ln>
                <a:noFill/>
              </a:ln>
              <a:solidFill>
                <a:schemeClr val="bg2">
                  <a:lumMod val="10000"/>
                </a:schemeClr>
              </a:solidFill>
              <a:effectLst/>
              <a:uLnTx/>
              <a:uFillTx/>
              <a:latin typeface="Futura Medium" pitchFamily="2" charset="0"/>
            </a:endParaRPr>
          </a:p>
          <a:p>
            <a:pPr marL="285750" marR="0" lvl="0" indent="-285750" algn="l" defTabSz="914400" rtl="0" eaLnBrk="1" fontAlgn="auto" latinLnBrk="0" hangingPunct="1">
              <a:lnSpc>
                <a:spcPct val="100000"/>
              </a:lnSpc>
              <a:spcBef>
                <a:spcPts val="0"/>
              </a:spcBef>
              <a:spcAft>
                <a:spcPts val="600"/>
              </a:spcAft>
              <a:buClr>
                <a:srgbClr val="FF0000"/>
              </a:buClr>
              <a:buSzPct val="120000"/>
              <a:buFont typeface="Wingdings" panose="05000000000000000000" pitchFamily="2" charset="2"/>
              <a:buChar char="§"/>
              <a:tabLst/>
              <a:defRPr/>
            </a:pPr>
            <a:r>
              <a:rPr lang="en-US" altLang="en-US" sz="1400" dirty="0">
                <a:solidFill>
                  <a:schemeClr val="bg2">
                    <a:lumMod val="10000"/>
                  </a:schemeClr>
                </a:solidFill>
                <a:latin typeface="Futura Medium" pitchFamily="2" charset="0"/>
              </a:rPr>
              <a:t>Workshop team was invited to support, cost of repair was advised</a:t>
            </a:r>
            <a:endParaRPr kumimoji="0" lang="en-US" altLang="en-US" sz="1400" b="0" i="0" u="none" strike="noStrike" kern="1200" cap="none" spc="0" normalizeH="0" baseline="0" noProof="0" dirty="0">
              <a:ln>
                <a:noFill/>
              </a:ln>
              <a:solidFill>
                <a:schemeClr val="bg2">
                  <a:lumMod val="10000"/>
                </a:schemeClr>
              </a:solidFill>
              <a:effectLst/>
              <a:uLnTx/>
              <a:uFillTx/>
              <a:latin typeface="Futura Medium" pitchFamily="2" charset="0"/>
            </a:endParaRPr>
          </a:p>
          <a:p>
            <a:pPr marL="285750" marR="0" lvl="0" indent="-285750" algn="l" defTabSz="914400" rtl="0" eaLnBrk="1" fontAlgn="auto" latinLnBrk="0" hangingPunct="1">
              <a:lnSpc>
                <a:spcPct val="100000"/>
              </a:lnSpc>
              <a:spcBef>
                <a:spcPts val="0"/>
              </a:spcBef>
              <a:spcAft>
                <a:spcPts val="600"/>
              </a:spcAft>
              <a:buClr>
                <a:srgbClr val="FF0000"/>
              </a:buClr>
              <a:buSzPct val="120000"/>
              <a:buFont typeface="Wingdings" panose="05000000000000000000" pitchFamily="2" charset="2"/>
              <a:buChar char="§"/>
              <a:tabLst/>
              <a:defRPr/>
            </a:pPr>
            <a:endParaRPr kumimoji="0" lang="en-US" altLang="en-US" sz="1400" b="0" i="0" u="none" strike="noStrike" kern="1200" cap="none" spc="0" normalizeH="0" baseline="0" noProof="0" dirty="0">
              <a:ln>
                <a:noFill/>
              </a:ln>
              <a:solidFill>
                <a:schemeClr val="bg2">
                  <a:lumMod val="10000"/>
                </a:schemeClr>
              </a:solidFill>
              <a:effectLst/>
              <a:uLnTx/>
              <a:uFillTx/>
              <a:latin typeface="Futura Medium" pitchFamily="2" charset="0"/>
              <a:ea typeface="+mn-ea"/>
              <a:cs typeface="Arial" charset="0"/>
            </a:endParaRPr>
          </a:p>
          <a:p>
            <a:pPr marL="0" marR="0" lvl="0" indent="0" algn="l" defTabSz="914400" rtl="0" eaLnBrk="1" fontAlgn="auto" latinLnBrk="0" hangingPunct="1">
              <a:lnSpc>
                <a:spcPct val="100000"/>
              </a:lnSpc>
              <a:spcBef>
                <a:spcPts val="0"/>
              </a:spcBef>
              <a:spcAft>
                <a:spcPts val="600"/>
              </a:spcAft>
              <a:buClr>
                <a:srgbClr val="FF0000"/>
              </a:buClr>
              <a:buSzPct val="120000"/>
              <a:buFontTx/>
              <a:buNone/>
              <a:tabLst/>
              <a:defRPr/>
            </a:pPr>
            <a:endParaRPr kumimoji="0" lang="en-US" altLang="en-US" sz="1400" b="0" i="0" u="none" strike="noStrike" kern="1200" cap="none" spc="0" normalizeH="0" baseline="0" noProof="0" dirty="0">
              <a:ln>
                <a:noFill/>
              </a:ln>
              <a:solidFill>
                <a:srgbClr val="595959"/>
              </a:solidFill>
              <a:effectLst/>
              <a:uLnTx/>
              <a:uFillTx/>
              <a:latin typeface="Futura Medium" pitchFamily="2" charset="0"/>
              <a:ea typeface="+mn-ea"/>
              <a:cs typeface="Arial" charset="0"/>
            </a:endParaRPr>
          </a:p>
        </p:txBody>
      </p:sp>
      <p:sp>
        <p:nvSpPr>
          <p:cNvPr id="13" name="Rectangle 25"/>
          <p:cNvSpPr>
            <a:spLocks noChangeArrowheads="1"/>
          </p:cNvSpPr>
          <p:nvPr/>
        </p:nvSpPr>
        <p:spPr bwMode="auto">
          <a:xfrm>
            <a:off x="255564" y="2174615"/>
            <a:ext cx="8204868" cy="1673087"/>
          </a:xfrm>
          <a:prstGeom prst="rect">
            <a:avLst/>
          </a:prstGeom>
          <a:noFill/>
          <a:ln>
            <a:noFill/>
          </a:ln>
          <a:extLst/>
        </p:spPr>
        <p:txBody>
          <a:bodyPr wrap="square">
            <a:spAutoFit/>
          </a:bodyPr>
          <a:lstStyle>
            <a:lvl1pPr marL="228600" indent="-2286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285750" indent="-285750" eaLnBrk="1" hangingPunct="1">
              <a:lnSpc>
                <a:spcPct val="150000"/>
              </a:lnSpc>
              <a:spcAft>
                <a:spcPts val="600"/>
              </a:spcAft>
              <a:buClr>
                <a:srgbClr val="FF0000"/>
              </a:buClr>
              <a:buSzPct val="120000"/>
              <a:buFont typeface="Wingdings" panose="05000000000000000000" pitchFamily="2" charset="2"/>
              <a:buChar char="§"/>
              <a:defRPr/>
            </a:pPr>
            <a:r>
              <a:rPr lang="en-US" sz="1400" dirty="0">
                <a:solidFill>
                  <a:schemeClr val="bg2">
                    <a:lumMod val="10000"/>
                  </a:schemeClr>
                </a:solidFill>
                <a:latin typeface="+mn-lt"/>
              </a:rPr>
              <a:t>Okoloma Electrical team successful restored the Emergency Generator after three days unsuccessful attempt to resolve the hard start fault. With effective collaboration, the team, went back to basis troubleshot through all </a:t>
            </a:r>
            <a:r>
              <a:rPr lang="en-US" sz="1400" dirty="0">
                <a:solidFill>
                  <a:schemeClr val="bg2">
                    <a:lumMod val="10000"/>
                  </a:schemeClr>
                </a:solidFill>
                <a:latin typeface="Futura Medium" panose="00000400000000000000" pitchFamily="2" charset="0"/>
              </a:rPr>
              <a:t>terminations</a:t>
            </a:r>
            <a:r>
              <a:rPr lang="en-US" sz="1400" dirty="0">
                <a:solidFill>
                  <a:schemeClr val="bg2">
                    <a:lumMod val="10000"/>
                  </a:schemeClr>
                </a:solidFill>
                <a:latin typeface="+mn-lt"/>
              </a:rPr>
              <a:t>, contacts and the gen set controls and was able to start the emergency gen saving cost of over N3,300,000 - cost which was advised by the workshop team as the cost of repair. </a:t>
            </a:r>
            <a:endParaRPr lang="en-US" sz="1400" dirty="0">
              <a:solidFill>
                <a:schemeClr val="bg2">
                  <a:lumMod val="10000"/>
                </a:schemeClr>
              </a:solidFill>
              <a:latin typeface="+mn-lt"/>
              <a:ea typeface="Calibri" panose="020F0502020204030204" pitchFamily="34" charset="0"/>
            </a:endParaRPr>
          </a:p>
        </p:txBody>
      </p:sp>
      <p:sp>
        <p:nvSpPr>
          <p:cNvPr id="14" name="Rectangle 5"/>
          <p:cNvSpPr>
            <a:spLocks noChangeArrowheads="1"/>
          </p:cNvSpPr>
          <p:nvPr/>
        </p:nvSpPr>
        <p:spPr bwMode="auto">
          <a:xfrm>
            <a:off x="351744" y="4077072"/>
            <a:ext cx="5977094" cy="488191"/>
          </a:xfrm>
          <a:prstGeom prst="rect">
            <a:avLst/>
          </a:prstGeom>
          <a:solidFill>
            <a:schemeClr val="accent1">
              <a:lumMod val="60000"/>
              <a:lumOff val="40000"/>
            </a:schemeClr>
          </a:solidFill>
          <a:ln>
            <a:noFill/>
          </a:ln>
        </p:spPr>
        <p:txBody>
          <a:bodyPr wrap="none" lIns="83237" tIns="41619" rIns="83237" bIns="41619"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dirty="0">
                <a:ln>
                  <a:noFill/>
                </a:ln>
                <a:solidFill>
                  <a:srgbClr val="595959">
                    <a:lumMod val="50000"/>
                  </a:srgbClr>
                </a:solidFill>
                <a:effectLst/>
                <a:uLnTx/>
                <a:uFillTx/>
                <a:latin typeface="Futura Medium" pitchFamily="2" charset="0"/>
                <a:ea typeface="+mn-ea"/>
                <a:cs typeface="Arial" charset="0"/>
              </a:rPr>
              <a:t>Cost Savings </a:t>
            </a:r>
          </a:p>
        </p:txBody>
      </p:sp>
      <p:sp>
        <p:nvSpPr>
          <p:cNvPr id="15" name="TextBox 44"/>
          <p:cNvSpPr txBox="1">
            <a:spLocks noChangeArrowheads="1"/>
          </p:cNvSpPr>
          <p:nvPr/>
        </p:nvSpPr>
        <p:spPr bwMode="auto">
          <a:xfrm>
            <a:off x="250352" y="4671980"/>
            <a:ext cx="8366174" cy="62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285750" marR="0" lvl="0" indent="-285750" algn="l" defTabSz="914400" rtl="0" eaLnBrk="1" fontAlgn="auto" latinLnBrk="0" hangingPunct="1">
              <a:lnSpc>
                <a:spcPct val="100000"/>
              </a:lnSpc>
              <a:spcBef>
                <a:spcPts val="0"/>
              </a:spcBef>
              <a:spcAft>
                <a:spcPts val="600"/>
              </a:spcAft>
              <a:buClr>
                <a:srgbClr val="FF0000"/>
              </a:buClr>
              <a:buSzPct val="120000"/>
              <a:buFont typeface="Wingdings" panose="05000000000000000000" pitchFamily="2" charset="2"/>
              <a:buChar char="§"/>
              <a:tabLst/>
              <a:defRPr/>
            </a:pPr>
            <a:r>
              <a:rPr kumimoji="0" lang="en-US" altLang="en-US" sz="1400" b="0" i="0" u="none" strike="noStrike" kern="1200" cap="none" spc="0" normalizeH="0" baseline="0" noProof="0" dirty="0">
                <a:ln>
                  <a:noFill/>
                </a:ln>
                <a:solidFill>
                  <a:schemeClr val="bg2">
                    <a:lumMod val="10000"/>
                  </a:schemeClr>
                </a:solidFill>
                <a:effectLst/>
                <a:uLnTx/>
                <a:uFillTx/>
                <a:latin typeface="Futura Medium" pitchFamily="2" charset="0"/>
              </a:rPr>
              <a:t>Cost of spares and workshop intervention</a:t>
            </a:r>
          </a:p>
          <a:p>
            <a:pPr marR="0" lvl="0" algn="l" defTabSz="914400" rtl="0" eaLnBrk="1" fontAlgn="auto" latinLnBrk="0" hangingPunct="1">
              <a:lnSpc>
                <a:spcPct val="100000"/>
              </a:lnSpc>
              <a:spcBef>
                <a:spcPts val="0"/>
              </a:spcBef>
              <a:spcAft>
                <a:spcPts val="600"/>
              </a:spcAft>
              <a:buClr>
                <a:srgbClr val="FF0000"/>
              </a:buClr>
              <a:buSzPct val="120000"/>
              <a:tabLst/>
              <a:defRPr/>
            </a:pPr>
            <a:r>
              <a:rPr lang="en-US" altLang="en-US" sz="1400" dirty="0">
                <a:solidFill>
                  <a:schemeClr val="bg2">
                    <a:lumMod val="10000"/>
                  </a:schemeClr>
                </a:solidFill>
                <a:latin typeface="Futura Medium" pitchFamily="2" charset="0"/>
              </a:rPr>
              <a:t>FCF: $2,097</a:t>
            </a:r>
          </a:p>
          <a:p>
            <a:pPr marL="285750" marR="0" lvl="0" indent="-285750" algn="l" defTabSz="914400" rtl="0" eaLnBrk="1" fontAlgn="auto" latinLnBrk="0" hangingPunct="1">
              <a:lnSpc>
                <a:spcPct val="100000"/>
              </a:lnSpc>
              <a:spcBef>
                <a:spcPts val="0"/>
              </a:spcBef>
              <a:spcAft>
                <a:spcPts val="600"/>
              </a:spcAft>
              <a:buClr>
                <a:srgbClr val="FF0000"/>
              </a:buClr>
              <a:buSzPct val="120000"/>
              <a:buFont typeface="Wingdings" panose="05000000000000000000" pitchFamily="2" charset="2"/>
              <a:buChar char="§"/>
              <a:tabLst/>
              <a:defRPr/>
            </a:pPr>
            <a:endParaRPr kumimoji="0" lang="en-US" altLang="en-US" sz="1400" b="0" i="0" u="none" strike="noStrike" kern="1200" cap="none" spc="0" normalizeH="0" baseline="0" noProof="0" dirty="0">
              <a:ln>
                <a:noFill/>
              </a:ln>
              <a:solidFill>
                <a:srgbClr val="FF0000"/>
              </a:solidFill>
              <a:effectLst/>
              <a:uLnTx/>
              <a:uFillTx/>
              <a:latin typeface="Futura Medium" pitchFamily="2" charset="0"/>
              <a:ea typeface="+mn-ea"/>
              <a:cs typeface="Arial" charset="0"/>
            </a:endParaRPr>
          </a:p>
        </p:txBody>
      </p:sp>
      <p:sp>
        <p:nvSpPr>
          <p:cNvPr id="16" name="Rectangle 12"/>
          <p:cNvSpPr>
            <a:spLocks noChangeArrowheads="1"/>
          </p:cNvSpPr>
          <p:nvPr/>
        </p:nvSpPr>
        <p:spPr bwMode="auto">
          <a:xfrm>
            <a:off x="325280" y="1704002"/>
            <a:ext cx="5977094" cy="343102"/>
          </a:xfrm>
          <a:prstGeom prst="rect">
            <a:avLst/>
          </a:prstGeom>
          <a:solidFill>
            <a:schemeClr val="accent1">
              <a:lumMod val="60000"/>
              <a:lumOff val="40000"/>
            </a:schemeClr>
          </a:solidFill>
          <a:ln w="9525">
            <a:noFill/>
            <a:miter lim="800000"/>
            <a:headEnd/>
            <a:tailEnd/>
          </a:ln>
        </p:spPr>
        <p:txBody>
          <a:bodyPr wrap="none" lIns="83237" tIns="41619" rIns="83237" bIns="41619"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dirty="0">
                <a:ln>
                  <a:noFill/>
                </a:ln>
                <a:solidFill>
                  <a:srgbClr val="595959">
                    <a:lumMod val="50000"/>
                  </a:srgbClr>
                </a:solidFill>
                <a:effectLst/>
                <a:uLnTx/>
                <a:uFillTx/>
                <a:latin typeface="Futura Medium" pitchFamily="2" charset="0"/>
                <a:ea typeface="+mn-ea"/>
                <a:cs typeface="Arial" charset="0"/>
              </a:rPr>
              <a:t>What the Team  did</a:t>
            </a:r>
          </a:p>
        </p:txBody>
      </p:sp>
      <p:sp>
        <p:nvSpPr>
          <p:cNvPr id="17" name="Rectangle 5">
            <a:extLst>
              <a:ext uri="{FF2B5EF4-FFF2-40B4-BE49-F238E27FC236}">
                <a16:creationId xmlns:a16="http://schemas.microsoft.com/office/drawing/2014/main" id="{3E3CFF01-50E6-46C5-9B31-158AB5D617D6}"/>
              </a:ext>
            </a:extLst>
          </p:cNvPr>
          <p:cNvSpPr>
            <a:spLocks noChangeArrowheads="1"/>
          </p:cNvSpPr>
          <p:nvPr/>
        </p:nvSpPr>
        <p:spPr bwMode="auto">
          <a:xfrm>
            <a:off x="353282" y="5349042"/>
            <a:ext cx="5977094" cy="549813"/>
          </a:xfrm>
          <a:prstGeom prst="rect">
            <a:avLst/>
          </a:prstGeom>
          <a:solidFill>
            <a:schemeClr val="accent1">
              <a:lumMod val="60000"/>
              <a:lumOff val="40000"/>
            </a:schemeClr>
          </a:solidFill>
          <a:ln>
            <a:noFill/>
          </a:ln>
        </p:spPr>
        <p:txBody>
          <a:bodyPr wrap="none" lIns="83237" tIns="41619" rIns="83237" bIns="41619"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dirty="0">
                <a:ln>
                  <a:noFill/>
                </a:ln>
                <a:solidFill>
                  <a:srgbClr val="595959">
                    <a:lumMod val="50000"/>
                  </a:srgbClr>
                </a:solidFill>
                <a:effectLst/>
                <a:uLnTx/>
                <a:uFillTx/>
                <a:latin typeface="Futura Medium" pitchFamily="2" charset="0"/>
                <a:ea typeface="+mn-ea"/>
                <a:cs typeface="Arial" charset="0"/>
              </a:rPr>
              <a:t>Team</a:t>
            </a:r>
          </a:p>
        </p:txBody>
      </p:sp>
      <p:sp>
        <p:nvSpPr>
          <p:cNvPr id="18" name="TextBox 44">
            <a:extLst>
              <a:ext uri="{FF2B5EF4-FFF2-40B4-BE49-F238E27FC236}">
                <a16:creationId xmlns:a16="http://schemas.microsoft.com/office/drawing/2014/main" id="{3A515B4D-DC14-4CD3-A6E1-7551FB850DA3}"/>
              </a:ext>
            </a:extLst>
          </p:cNvPr>
          <p:cNvSpPr txBox="1">
            <a:spLocks noChangeArrowheads="1"/>
          </p:cNvSpPr>
          <p:nvPr/>
        </p:nvSpPr>
        <p:spPr bwMode="auto">
          <a:xfrm>
            <a:off x="228464" y="6012253"/>
            <a:ext cx="8664015" cy="62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285750" marR="0" lvl="0" indent="-285750" algn="l" defTabSz="914400" rtl="0" eaLnBrk="1" fontAlgn="auto" latinLnBrk="0" hangingPunct="1">
              <a:lnSpc>
                <a:spcPct val="100000"/>
              </a:lnSpc>
              <a:spcBef>
                <a:spcPts val="0"/>
              </a:spcBef>
              <a:spcAft>
                <a:spcPts val="600"/>
              </a:spcAft>
              <a:buClr>
                <a:srgbClr val="FF0000"/>
              </a:buClr>
              <a:buSzPct val="120000"/>
              <a:buFont typeface="Wingdings" panose="05000000000000000000" pitchFamily="2" charset="2"/>
              <a:buChar char="§"/>
              <a:tabLst/>
              <a:defRPr/>
            </a:pPr>
            <a:r>
              <a:rPr kumimoji="0" lang="en-US" altLang="en-US" sz="1400" b="0" i="0" u="none" strike="noStrike" kern="1200" cap="none" spc="0" normalizeH="0" baseline="0" noProof="0" dirty="0">
                <a:ln>
                  <a:noFill/>
                </a:ln>
                <a:solidFill>
                  <a:schemeClr val="bg2">
                    <a:lumMod val="10000"/>
                  </a:schemeClr>
                </a:solidFill>
                <a:effectLst/>
                <a:uLnTx/>
                <a:uFillTx/>
                <a:latin typeface="Futura Medium" pitchFamily="2" charset="0"/>
                <a:ea typeface="+mn-ea"/>
                <a:cs typeface="Arial" charset="0"/>
              </a:rPr>
              <a:t>Uju Anthony, Onyenagbagha Tochukwu, Agindotan Mohammed, Thomas Harrison</a:t>
            </a:r>
          </a:p>
        </p:txBody>
      </p:sp>
    </p:spTree>
    <p:extLst>
      <p:ext uri="{BB962C8B-B14F-4D97-AF65-F5344CB8AC3E}">
        <p14:creationId xmlns:p14="http://schemas.microsoft.com/office/powerpoint/2010/main" val="20526982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8" y="240148"/>
            <a:ext cx="7508826" cy="419156"/>
          </a:xfrm>
        </p:spPr>
        <p:txBody>
          <a:bodyPr/>
          <a:lstStyle/>
          <a:p>
            <a:r>
              <a:rPr lang="en-US" dirty="0"/>
              <a:t>    DIY project to install an auto drain.</a:t>
            </a:r>
          </a:p>
        </p:txBody>
      </p:sp>
      <p:grpSp>
        <p:nvGrpSpPr>
          <p:cNvPr id="8" name="Group 7"/>
          <p:cNvGrpSpPr/>
          <p:nvPr/>
        </p:nvGrpSpPr>
        <p:grpSpPr>
          <a:xfrm>
            <a:off x="7759178" y="0"/>
            <a:ext cx="1349326" cy="1318609"/>
            <a:chOff x="1558344" y="1466353"/>
            <a:chExt cx="1578203" cy="1511789"/>
          </a:xfrm>
        </p:grpSpPr>
        <p:sp>
          <p:nvSpPr>
            <p:cNvPr id="9" name="Hexagon 8"/>
            <p:cNvSpPr/>
            <p:nvPr/>
          </p:nvSpPr>
          <p:spPr>
            <a:xfrm rot="5400000">
              <a:off x="1591551" y="1433146"/>
              <a:ext cx="1511789" cy="1578203"/>
            </a:xfrm>
            <a:prstGeom prst="hexagon">
              <a:avLst>
                <a:gd name="adj" fmla="val 25000"/>
                <a:gd name="vf" fmla="val 115470"/>
              </a:avLst>
            </a:prstGeom>
          </p:spPr>
          <p:style>
            <a:lnRef idx="2">
              <a:schemeClr val="lt1">
                <a:hueOff val="0"/>
                <a:satOff val="0"/>
                <a:lumOff val="0"/>
                <a:alphaOff val="0"/>
              </a:schemeClr>
            </a:lnRef>
            <a:fillRef idx="1">
              <a:schemeClr val="accent2">
                <a:hueOff val="4931851"/>
                <a:satOff val="6262"/>
                <a:lumOff val="-7843"/>
                <a:alphaOff val="0"/>
              </a:schemeClr>
            </a:fillRef>
            <a:effectRef idx="0">
              <a:schemeClr val="accent2">
                <a:hueOff val="4931851"/>
                <a:satOff val="6262"/>
                <a:lumOff val="-7843"/>
                <a:alphaOff val="0"/>
              </a:schemeClr>
            </a:effectRef>
            <a:fontRef idx="minor">
              <a:schemeClr val="lt1"/>
            </a:fontRef>
          </p:style>
        </p:sp>
        <p:sp>
          <p:nvSpPr>
            <p:cNvPr id="10" name="Hexagon 4"/>
            <p:cNvSpPr/>
            <p:nvPr/>
          </p:nvSpPr>
          <p:spPr>
            <a:xfrm>
              <a:off x="1684463" y="1718318"/>
              <a:ext cx="1437180" cy="10078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algn="ctr" defTabSz="666750">
                <a:lnSpc>
                  <a:spcPct val="90000"/>
                </a:lnSpc>
                <a:spcBef>
                  <a:spcPct val="0"/>
                </a:spcBef>
                <a:spcAft>
                  <a:spcPct val="35000"/>
                </a:spcAft>
              </a:pPr>
              <a:r>
                <a:rPr lang="en-GB" b="1" dirty="0">
                  <a:solidFill>
                    <a:srgbClr val="FFFFFF"/>
                  </a:solidFill>
                </a:rPr>
                <a:t>Cost Reduction</a:t>
              </a:r>
            </a:p>
          </p:txBody>
        </p:sp>
      </p:grpSp>
      <p:sp>
        <p:nvSpPr>
          <p:cNvPr id="11" name="Rectangle 6"/>
          <p:cNvSpPr>
            <a:spLocks noChangeArrowheads="1"/>
          </p:cNvSpPr>
          <p:nvPr/>
        </p:nvSpPr>
        <p:spPr bwMode="auto">
          <a:xfrm>
            <a:off x="328668" y="769582"/>
            <a:ext cx="5942014" cy="350803"/>
          </a:xfrm>
          <a:prstGeom prst="rect">
            <a:avLst/>
          </a:prstGeom>
          <a:solidFill>
            <a:schemeClr val="accent1">
              <a:lumMod val="60000"/>
              <a:lumOff val="40000"/>
            </a:schemeClr>
          </a:solidFill>
          <a:ln>
            <a:noFill/>
          </a:ln>
        </p:spPr>
        <p:txBody>
          <a:bodyPr wrap="none" lIns="83237" tIns="41619" rIns="83237" bIns="41619"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1600" b="1" dirty="0">
                <a:solidFill>
                  <a:srgbClr val="595959">
                    <a:lumMod val="50000"/>
                  </a:srgbClr>
                </a:solidFill>
                <a:latin typeface="Futura Medium" pitchFamily="2" charset="0"/>
              </a:rPr>
              <a:t>Background</a:t>
            </a:r>
          </a:p>
        </p:txBody>
      </p:sp>
      <p:sp>
        <p:nvSpPr>
          <p:cNvPr id="12" name="Text Box 18"/>
          <p:cNvSpPr txBox="1">
            <a:spLocks noChangeArrowheads="1"/>
          </p:cNvSpPr>
          <p:nvPr/>
        </p:nvSpPr>
        <p:spPr bwMode="auto">
          <a:xfrm>
            <a:off x="250352" y="1120385"/>
            <a:ext cx="8473995" cy="584775"/>
          </a:xfrm>
          <a:prstGeom prst="rect">
            <a:avLst/>
          </a:prstGeom>
          <a:noFill/>
          <a:ln>
            <a:noFill/>
          </a:ln>
          <a:extLst/>
        </p:spPr>
        <p:txBody>
          <a:bodyPr wrap="square">
            <a:spAutoFit/>
          </a:bodyPr>
          <a:lstStyle>
            <a:lvl1pPr marL="228600" indent="-2286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285750" indent="-285750" eaLnBrk="1" hangingPunct="1">
              <a:spcAft>
                <a:spcPts val="600"/>
              </a:spcAft>
              <a:buClr>
                <a:srgbClr val="FF0000"/>
              </a:buClr>
              <a:buSzPct val="120000"/>
              <a:buFont typeface="Wingdings" panose="05000000000000000000" pitchFamily="2" charset="2"/>
              <a:buChar char="§"/>
            </a:pPr>
            <a:r>
              <a:rPr lang="en-US" sz="1600" dirty="0">
                <a:solidFill>
                  <a:schemeClr val="bg2">
                    <a:lumMod val="10000"/>
                  </a:schemeClr>
                </a:solidFill>
                <a:latin typeface="Futura Medium" panose="00000400000000000000" pitchFamily="2" charset="0"/>
              </a:rPr>
              <a:t>To further reduce moisture in the instrument air system, Gelor and team, embarked on a DIY      project to install an auto drain on the instrument air vessel</a:t>
            </a:r>
            <a:r>
              <a:rPr lang="en-US" altLang="en-US" sz="1600" dirty="0">
                <a:solidFill>
                  <a:schemeClr val="bg2">
                    <a:lumMod val="10000"/>
                  </a:schemeClr>
                </a:solidFill>
                <a:latin typeface="Futura Medium" panose="00000400000000000000" pitchFamily="2" charset="0"/>
              </a:rPr>
              <a:t>.</a:t>
            </a:r>
          </a:p>
        </p:txBody>
      </p:sp>
      <p:sp>
        <p:nvSpPr>
          <p:cNvPr id="13" name="Rectangle 25"/>
          <p:cNvSpPr>
            <a:spLocks noChangeArrowheads="1"/>
          </p:cNvSpPr>
          <p:nvPr/>
        </p:nvSpPr>
        <p:spPr bwMode="auto">
          <a:xfrm>
            <a:off x="250352" y="2685400"/>
            <a:ext cx="8197902" cy="1159100"/>
          </a:xfrm>
          <a:prstGeom prst="rect">
            <a:avLst/>
          </a:prstGeom>
          <a:noFill/>
          <a:ln>
            <a:noFill/>
          </a:ln>
          <a:extLst/>
        </p:spPr>
        <p:txBody>
          <a:bodyPr wrap="square">
            <a:spAutoFit/>
          </a:bodyPr>
          <a:lstStyle>
            <a:lvl1pPr marL="228600" indent="-2286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285750" indent="-285750" eaLnBrk="1" hangingPunct="1">
              <a:lnSpc>
                <a:spcPct val="150000"/>
              </a:lnSpc>
              <a:spcAft>
                <a:spcPts val="600"/>
              </a:spcAft>
              <a:buClr>
                <a:srgbClr val="FF0000"/>
              </a:buClr>
              <a:buSzPct val="120000"/>
              <a:buFont typeface="Wingdings" panose="05000000000000000000" pitchFamily="2" charset="2"/>
              <a:buChar char="§"/>
            </a:pPr>
            <a:r>
              <a:rPr lang="en-US" sz="1600" dirty="0">
                <a:solidFill>
                  <a:schemeClr val="bg2">
                    <a:lumMod val="10000"/>
                  </a:schemeClr>
                </a:solidFill>
                <a:latin typeface="Futura Medium" panose="00000400000000000000" pitchFamily="2" charset="0"/>
              </a:rPr>
              <a:t>Installed an auto drain system on the instrument air receiver(vessel). This is to automatically eliminate moisture ingress to the process and automation equipment. Keeping them more available by reducing frequent breakdown due to moisture</a:t>
            </a:r>
            <a:r>
              <a:rPr lang="en-US" sz="1600" dirty="0"/>
              <a:t>.</a:t>
            </a:r>
            <a:endParaRPr lang="en-US" altLang="en-US" sz="1600" dirty="0">
              <a:solidFill>
                <a:schemeClr val="bg2">
                  <a:lumMod val="10000"/>
                </a:schemeClr>
              </a:solidFill>
              <a:latin typeface="Futura Medium" pitchFamily="2" charset="0"/>
            </a:endParaRPr>
          </a:p>
        </p:txBody>
      </p:sp>
      <p:sp>
        <p:nvSpPr>
          <p:cNvPr id="14" name="Rectangle 5"/>
          <p:cNvSpPr>
            <a:spLocks noChangeArrowheads="1"/>
          </p:cNvSpPr>
          <p:nvPr/>
        </p:nvSpPr>
        <p:spPr bwMode="auto">
          <a:xfrm>
            <a:off x="358173" y="4249787"/>
            <a:ext cx="5977094" cy="310180"/>
          </a:xfrm>
          <a:prstGeom prst="rect">
            <a:avLst/>
          </a:prstGeom>
          <a:solidFill>
            <a:schemeClr val="accent1">
              <a:lumMod val="60000"/>
              <a:lumOff val="40000"/>
            </a:schemeClr>
          </a:solidFill>
          <a:ln>
            <a:noFill/>
          </a:ln>
        </p:spPr>
        <p:txBody>
          <a:bodyPr wrap="none" lIns="83237" tIns="41619" rIns="83237" bIns="41619"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600" b="1" dirty="0">
                <a:solidFill>
                  <a:srgbClr val="595959">
                    <a:lumMod val="50000"/>
                  </a:srgbClr>
                </a:solidFill>
                <a:latin typeface="Futura Medium" pitchFamily="2" charset="0"/>
              </a:rPr>
              <a:t>Cost Savings </a:t>
            </a:r>
          </a:p>
        </p:txBody>
      </p:sp>
      <p:sp>
        <p:nvSpPr>
          <p:cNvPr id="15" name="TextBox 44"/>
          <p:cNvSpPr txBox="1">
            <a:spLocks noChangeArrowheads="1"/>
          </p:cNvSpPr>
          <p:nvPr/>
        </p:nvSpPr>
        <p:spPr bwMode="auto">
          <a:xfrm>
            <a:off x="358173" y="4672030"/>
            <a:ext cx="8366174" cy="81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285750" indent="-285750" eaLnBrk="1" hangingPunct="1">
              <a:spcAft>
                <a:spcPts val="600"/>
              </a:spcAft>
              <a:buClr>
                <a:srgbClr val="FF0000"/>
              </a:buClr>
              <a:buSzPct val="120000"/>
              <a:buFont typeface="Wingdings" panose="05000000000000000000" pitchFamily="2" charset="2"/>
              <a:buChar char="§"/>
            </a:pPr>
            <a:r>
              <a:rPr lang="en-US" sz="1400" dirty="0">
                <a:solidFill>
                  <a:schemeClr val="bg2">
                    <a:lumMod val="10000"/>
                  </a:schemeClr>
                </a:solidFill>
              </a:rPr>
              <a:t>$8,013.4 being the cost of cables, BEKOMAT drain valve</a:t>
            </a:r>
          </a:p>
          <a:p>
            <a:pPr marL="285750" indent="-285750" eaLnBrk="1" hangingPunct="1">
              <a:spcAft>
                <a:spcPts val="600"/>
              </a:spcAft>
              <a:buClr>
                <a:srgbClr val="FF0000"/>
              </a:buClr>
              <a:buSzPct val="120000"/>
              <a:buFont typeface="Wingdings" panose="05000000000000000000" pitchFamily="2" charset="2"/>
              <a:buChar char="§"/>
            </a:pPr>
            <a:r>
              <a:rPr lang="en-US" altLang="en-US" sz="1400" dirty="0">
                <a:solidFill>
                  <a:schemeClr val="bg2">
                    <a:lumMod val="10000"/>
                  </a:schemeClr>
                </a:solidFill>
                <a:latin typeface="Futura Medium" pitchFamily="2" charset="0"/>
              </a:rPr>
              <a:t>Availability of Instrument Air Compressors 09 and 08.</a:t>
            </a:r>
          </a:p>
          <a:p>
            <a:pPr eaLnBrk="1" hangingPunct="1">
              <a:spcAft>
                <a:spcPts val="600"/>
              </a:spcAft>
              <a:buClr>
                <a:srgbClr val="FF0000"/>
              </a:buClr>
              <a:buSzPct val="120000"/>
            </a:pPr>
            <a:r>
              <a:rPr lang="en-US" altLang="en-US" sz="1400" dirty="0">
                <a:solidFill>
                  <a:schemeClr val="bg2">
                    <a:lumMod val="10000"/>
                  </a:schemeClr>
                </a:solidFill>
                <a:latin typeface="Futura Medium" pitchFamily="2" charset="0"/>
              </a:rPr>
              <a:t>FCF: $2, 851</a:t>
            </a:r>
          </a:p>
        </p:txBody>
      </p:sp>
      <p:sp>
        <p:nvSpPr>
          <p:cNvPr id="16" name="Rectangle 12"/>
          <p:cNvSpPr>
            <a:spLocks noChangeArrowheads="1"/>
          </p:cNvSpPr>
          <p:nvPr/>
        </p:nvSpPr>
        <p:spPr bwMode="auto">
          <a:xfrm>
            <a:off x="347532" y="2172836"/>
            <a:ext cx="5977094" cy="511936"/>
          </a:xfrm>
          <a:prstGeom prst="rect">
            <a:avLst/>
          </a:prstGeom>
          <a:solidFill>
            <a:schemeClr val="accent1">
              <a:lumMod val="60000"/>
              <a:lumOff val="40000"/>
            </a:schemeClr>
          </a:solidFill>
          <a:ln w="9525">
            <a:noFill/>
            <a:miter lim="800000"/>
            <a:headEnd/>
            <a:tailEnd/>
          </a:ln>
        </p:spPr>
        <p:txBody>
          <a:bodyPr wrap="none" lIns="83237" tIns="41619" rIns="83237" bIns="41619"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600" b="1" dirty="0">
                <a:solidFill>
                  <a:srgbClr val="595959">
                    <a:lumMod val="50000"/>
                  </a:srgbClr>
                </a:solidFill>
                <a:latin typeface="Futura Medium" pitchFamily="2" charset="0"/>
              </a:rPr>
              <a:t>What the Team did</a:t>
            </a:r>
          </a:p>
        </p:txBody>
      </p:sp>
      <p:sp>
        <p:nvSpPr>
          <p:cNvPr id="17" name="Rectangle 5">
            <a:extLst>
              <a:ext uri="{FF2B5EF4-FFF2-40B4-BE49-F238E27FC236}">
                <a16:creationId xmlns:a16="http://schemas.microsoft.com/office/drawing/2014/main" id="{3E3CFF01-50E6-46C5-9B31-158AB5D617D6}"/>
              </a:ext>
            </a:extLst>
          </p:cNvPr>
          <p:cNvSpPr>
            <a:spLocks noChangeArrowheads="1"/>
          </p:cNvSpPr>
          <p:nvPr/>
        </p:nvSpPr>
        <p:spPr bwMode="auto">
          <a:xfrm>
            <a:off x="358173" y="5474095"/>
            <a:ext cx="5977094" cy="403178"/>
          </a:xfrm>
          <a:prstGeom prst="rect">
            <a:avLst/>
          </a:prstGeom>
          <a:solidFill>
            <a:schemeClr val="accent1">
              <a:lumMod val="60000"/>
              <a:lumOff val="40000"/>
            </a:schemeClr>
          </a:solidFill>
          <a:ln>
            <a:noFill/>
          </a:ln>
        </p:spPr>
        <p:txBody>
          <a:bodyPr wrap="none" lIns="83237" tIns="41619" rIns="83237" bIns="41619"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600" b="1" dirty="0">
                <a:solidFill>
                  <a:srgbClr val="595959">
                    <a:lumMod val="50000"/>
                  </a:srgbClr>
                </a:solidFill>
                <a:latin typeface="Futura Medium" pitchFamily="2" charset="0"/>
              </a:rPr>
              <a:t>Team</a:t>
            </a:r>
          </a:p>
        </p:txBody>
      </p:sp>
      <p:sp>
        <p:nvSpPr>
          <p:cNvPr id="18" name="TextBox 44">
            <a:extLst>
              <a:ext uri="{FF2B5EF4-FFF2-40B4-BE49-F238E27FC236}">
                <a16:creationId xmlns:a16="http://schemas.microsoft.com/office/drawing/2014/main" id="{3A515B4D-DC14-4CD3-A6E1-7551FB850DA3}"/>
              </a:ext>
            </a:extLst>
          </p:cNvPr>
          <p:cNvSpPr txBox="1">
            <a:spLocks noChangeArrowheads="1"/>
          </p:cNvSpPr>
          <p:nvPr/>
        </p:nvSpPr>
        <p:spPr bwMode="auto">
          <a:xfrm>
            <a:off x="251520" y="6018447"/>
            <a:ext cx="8366174" cy="54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285750" indent="-285750" eaLnBrk="1" hangingPunct="1">
              <a:spcAft>
                <a:spcPts val="600"/>
              </a:spcAft>
              <a:buClr>
                <a:srgbClr val="FF0000"/>
              </a:buClr>
              <a:buSzPct val="120000"/>
              <a:buFont typeface="Wingdings" panose="05000000000000000000" pitchFamily="2" charset="2"/>
              <a:buChar char="§"/>
            </a:pPr>
            <a:r>
              <a:rPr lang="en-US" altLang="en-US" sz="1400" dirty="0">
                <a:solidFill>
                  <a:schemeClr val="bg2">
                    <a:lumMod val="10000"/>
                  </a:schemeClr>
                </a:solidFill>
                <a:latin typeface="Futura Medium" pitchFamily="2" charset="0"/>
              </a:rPr>
              <a:t>Gelor Agberhia, Princewill Alucho</a:t>
            </a:r>
          </a:p>
        </p:txBody>
      </p:sp>
    </p:spTree>
    <p:extLst>
      <p:ext uri="{BB962C8B-B14F-4D97-AF65-F5344CB8AC3E}">
        <p14:creationId xmlns:p14="http://schemas.microsoft.com/office/powerpoint/2010/main" val="5019984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295200"/>
            <a:ext cx="8201267" cy="419156"/>
          </a:xfrm>
        </p:spPr>
        <p:txBody>
          <a:bodyPr/>
          <a:lstStyle/>
          <a:p>
            <a:r>
              <a:rPr lang="en-US" dirty="0"/>
              <a:t>   FENWALL FIRE PANEL REPLACEMENT</a:t>
            </a:r>
          </a:p>
        </p:txBody>
      </p:sp>
      <p:grpSp>
        <p:nvGrpSpPr>
          <p:cNvPr id="8" name="Group 7"/>
          <p:cNvGrpSpPr/>
          <p:nvPr/>
        </p:nvGrpSpPr>
        <p:grpSpPr>
          <a:xfrm>
            <a:off x="7759178" y="0"/>
            <a:ext cx="1349326" cy="1318609"/>
            <a:chOff x="1558344" y="1466353"/>
            <a:chExt cx="1578203" cy="1511789"/>
          </a:xfrm>
        </p:grpSpPr>
        <p:sp>
          <p:nvSpPr>
            <p:cNvPr id="9" name="Hexagon 8"/>
            <p:cNvSpPr/>
            <p:nvPr/>
          </p:nvSpPr>
          <p:spPr>
            <a:xfrm rot="5400000">
              <a:off x="1591551" y="1433146"/>
              <a:ext cx="1511789" cy="1578203"/>
            </a:xfrm>
            <a:prstGeom prst="hexagon">
              <a:avLst>
                <a:gd name="adj" fmla="val 25000"/>
                <a:gd name="vf" fmla="val 115470"/>
              </a:avLst>
            </a:prstGeom>
          </p:spPr>
          <p:style>
            <a:lnRef idx="2">
              <a:schemeClr val="lt1">
                <a:hueOff val="0"/>
                <a:satOff val="0"/>
                <a:lumOff val="0"/>
                <a:alphaOff val="0"/>
              </a:schemeClr>
            </a:lnRef>
            <a:fillRef idx="1">
              <a:schemeClr val="accent2">
                <a:hueOff val="4931851"/>
                <a:satOff val="6262"/>
                <a:lumOff val="-7843"/>
                <a:alphaOff val="0"/>
              </a:schemeClr>
            </a:fillRef>
            <a:effectRef idx="0">
              <a:schemeClr val="accent2">
                <a:hueOff val="4931851"/>
                <a:satOff val="6262"/>
                <a:lumOff val="-7843"/>
                <a:alphaOff val="0"/>
              </a:schemeClr>
            </a:effectRef>
            <a:fontRef idx="minor">
              <a:schemeClr val="lt1"/>
            </a:fontRef>
          </p:style>
        </p:sp>
        <p:sp>
          <p:nvSpPr>
            <p:cNvPr id="10" name="Hexagon 4"/>
            <p:cNvSpPr/>
            <p:nvPr/>
          </p:nvSpPr>
          <p:spPr>
            <a:xfrm>
              <a:off x="1684463" y="1718318"/>
              <a:ext cx="1437180" cy="10078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GB" sz="1800" b="1" i="0" u="none" strike="noStrike" kern="1200" cap="none" spc="0" normalizeH="0" baseline="0" noProof="0" dirty="0">
                  <a:ln>
                    <a:noFill/>
                  </a:ln>
                  <a:solidFill>
                    <a:srgbClr val="FFFFFF"/>
                  </a:solidFill>
                  <a:effectLst/>
                  <a:uLnTx/>
                  <a:uFillTx/>
                  <a:latin typeface="Futura Medium"/>
                  <a:ea typeface="+mn-ea"/>
                  <a:cs typeface="+mn-cs"/>
                </a:rPr>
                <a:t>Cost Reduction</a:t>
              </a:r>
            </a:p>
          </p:txBody>
        </p:sp>
      </p:grpSp>
      <p:sp>
        <p:nvSpPr>
          <p:cNvPr id="11" name="Rectangle 6"/>
          <p:cNvSpPr>
            <a:spLocks noChangeArrowheads="1"/>
          </p:cNvSpPr>
          <p:nvPr/>
        </p:nvSpPr>
        <p:spPr bwMode="auto">
          <a:xfrm>
            <a:off x="328668" y="769582"/>
            <a:ext cx="5942014" cy="350803"/>
          </a:xfrm>
          <a:prstGeom prst="rect">
            <a:avLst/>
          </a:prstGeom>
          <a:solidFill>
            <a:schemeClr val="accent1">
              <a:lumMod val="60000"/>
              <a:lumOff val="40000"/>
            </a:schemeClr>
          </a:solidFill>
          <a:ln>
            <a:noFill/>
          </a:ln>
        </p:spPr>
        <p:txBody>
          <a:bodyPr wrap="none" lIns="83237" tIns="41619" rIns="83237" bIns="41619"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600" b="1" i="0" u="none" strike="noStrike" kern="1200" cap="none" spc="0" normalizeH="0" baseline="0" noProof="0" dirty="0">
                <a:ln>
                  <a:noFill/>
                </a:ln>
                <a:solidFill>
                  <a:srgbClr val="595959">
                    <a:lumMod val="50000"/>
                  </a:srgbClr>
                </a:solidFill>
                <a:effectLst/>
                <a:uLnTx/>
                <a:uFillTx/>
                <a:latin typeface="Futura Medium" pitchFamily="2" charset="0"/>
                <a:ea typeface="+mn-ea"/>
                <a:cs typeface="Arial" charset="0"/>
              </a:rPr>
              <a:t>Background</a:t>
            </a:r>
          </a:p>
        </p:txBody>
      </p:sp>
      <p:sp>
        <p:nvSpPr>
          <p:cNvPr id="12" name="Text Box 18"/>
          <p:cNvSpPr txBox="1">
            <a:spLocks noChangeArrowheads="1"/>
          </p:cNvSpPr>
          <p:nvPr/>
        </p:nvSpPr>
        <p:spPr bwMode="auto">
          <a:xfrm>
            <a:off x="250352" y="1120385"/>
            <a:ext cx="8498112" cy="892552"/>
          </a:xfrm>
          <a:prstGeom prst="rect">
            <a:avLst/>
          </a:prstGeom>
          <a:noFill/>
          <a:ln>
            <a:noFill/>
          </a:ln>
          <a:extLst/>
        </p:spPr>
        <p:txBody>
          <a:bodyPr wrap="square">
            <a:spAutoFit/>
          </a:bodyPr>
          <a:lstStyle>
            <a:lvl1pPr marL="228600" indent="-2286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285750" marR="0" lvl="0" indent="-285750" algn="l" defTabSz="914400" rtl="0" eaLnBrk="1" fontAlgn="auto" latinLnBrk="0" hangingPunct="1">
              <a:lnSpc>
                <a:spcPct val="100000"/>
              </a:lnSpc>
              <a:spcBef>
                <a:spcPts val="0"/>
              </a:spcBef>
              <a:spcAft>
                <a:spcPts val="600"/>
              </a:spcAft>
              <a:buClr>
                <a:srgbClr val="FF0000"/>
              </a:buClr>
              <a:buSzPct val="120000"/>
              <a:buFont typeface="Wingdings" panose="05000000000000000000" pitchFamily="2" charset="2"/>
              <a:buChar char="§"/>
              <a:tabLst/>
              <a:defRPr/>
            </a:pPr>
            <a:r>
              <a:rPr kumimoji="0" lang="en-US" altLang="en-US" sz="1400" b="0" i="0" u="none" strike="noStrike" kern="1200" cap="none" spc="0" normalizeH="0" baseline="0" noProof="0" dirty="0">
                <a:ln>
                  <a:noFill/>
                </a:ln>
                <a:solidFill>
                  <a:schemeClr val="bg2">
                    <a:lumMod val="10000"/>
                  </a:schemeClr>
                </a:solidFill>
                <a:effectLst/>
                <a:uLnTx/>
                <a:uFillTx/>
                <a:latin typeface="Futura Medium" pitchFamily="2" charset="0"/>
              </a:rPr>
              <a:t>Replacement of the fire panel without OEM intervention and without trip</a:t>
            </a:r>
          </a:p>
          <a:p>
            <a:pPr marL="285750" marR="0" lvl="0" indent="-285750" algn="l" defTabSz="914400" rtl="0" eaLnBrk="1" fontAlgn="auto" latinLnBrk="0" hangingPunct="1">
              <a:lnSpc>
                <a:spcPct val="100000"/>
              </a:lnSpc>
              <a:spcBef>
                <a:spcPts val="0"/>
              </a:spcBef>
              <a:spcAft>
                <a:spcPts val="600"/>
              </a:spcAft>
              <a:buClr>
                <a:srgbClr val="FF0000"/>
              </a:buClr>
              <a:buSzPct val="120000"/>
              <a:buFont typeface="Wingdings" panose="05000000000000000000" pitchFamily="2" charset="2"/>
              <a:buChar char="§"/>
              <a:tabLst/>
              <a:defRPr/>
            </a:pPr>
            <a:endParaRPr kumimoji="0" lang="en-US" altLang="en-US" sz="1400" b="0" i="0" u="none" strike="noStrike" kern="1200" cap="none" spc="0" normalizeH="0" baseline="0" noProof="0" dirty="0">
              <a:ln>
                <a:noFill/>
              </a:ln>
              <a:solidFill>
                <a:srgbClr val="595959"/>
              </a:solidFill>
              <a:effectLst/>
              <a:uLnTx/>
              <a:uFillTx/>
              <a:latin typeface="Futura Medium" pitchFamily="2" charset="0"/>
              <a:ea typeface="+mn-ea"/>
              <a:cs typeface="Arial" charset="0"/>
            </a:endParaRPr>
          </a:p>
          <a:p>
            <a:pPr marL="0" marR="0" lvl="0" indent="0" algn="l" defTabSz="914400" rtl="0" eaLnBrk="1" fontAlgn="auto" latinLnBrk="0" hangingPunct="1">
              <a:lnSpc>
                <a:spcPct val="100000"/>
              </a:lnSpc>
              <a:spcBef>
                <a:spcPts val="0"/>
              </a:spcBef>
              <a:spcAft>
                <a:spcPts val="600"/>
              </a:spcAft>
              <a:buClr>
                <a:srgbClr val="FF0000"/>
              </a:buClr>
              <a:buSzPct val="120000"/>
              <a:buFontTx/>
              <a:buNone/>
              <a:tabLst/>
              <a:defRPr/>
            </a:pPr>
            <a:endParaRPr kumimoji="0" lang="en-US" altLang="en-US" sz="1400" b="0" i="0" u="none" strike="noStrike" kern="1200" cap="none" spc="0" normalizeH="0" baseline="0" noProof="0" dirty="0">
              <a:ln>
                <a:noFill/>
              </a:ln>
              <a:solidFill>
                <a:srgbClr val="595959"/>
              </a:solidFill>
              <a:effectLst/>
              <a:uLnTx/>
              <a:uFillTx/>
              <a:latin typeface="Futura Medium" pitchFamily="2" charset="0"/>
              <a:ea typeface="+mn-ea"/>
              <a:cs typeface="Arial" charset="0"/>
            </a:endParaRPr>
          </a:p>
        </p:txBody>
      </p:sp>
      <p:sp>
        <p:nvSpPr>
          <p:cNvPr id="13" name="Rectangle 25"/>
          <p:cNvSpPr>
            <a:spLocks noChangeArrowheads="1"/>
          </p:cNvSpPr>
          <p:nvPr/>
        </p:nvSpPr>
        <p:spPr bwMode="auto">
          <a:xfrm>
            <a:off x="250352" y="2305325"/>
            <a:ext cx="8197902" cy="1898918"/>
          </a:xfrm>
          <a:prstGeom prst="rect">
            <a:avLst/>
          </a:prstGeom>
          <a:noFill/>
          <a:ln>
            <a:noFill/>
          </a:ln>
          <a:extLst/>
        </p:spPr>
        <p:txBody>
          <a:bodyPr wrap="square">
            <a:spAutoFit/>
          </a:bodyPr>
          <a:lstStyle>
            <a:lvl1pPr marL="228600" indent="-2286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285750" lvl="0" indent="-285750" eaLnBrk="1" hangingPunct="1">
              <a:lnSpc>
                <a:spcPct val="150000"/>
              </a:lnSpc>
              <a:spcAft>
                <a:spcPts val="600"/>
              </a:spcAft>
              <a:buClr>
                <a:srgbClr val="FF0000"/>
              </a:buClr>
              <a:buSzPct val="120000"/>
              <a:buFont typeface="Wingdings" panose="05000000000000000000" pitchFamily="2" charset="2"/>
              <a:buChar char="§"/>
              <a:defRPr/>
            </a:pPr>
            <a:r>
              <a:rPr lang="en-US" sz="1600" dirty="0">
                <a:solidFill>
                  <a:schemeClr val="bg2">
                    <a:lumMod val="10000"/>
                  </a:schemeClr>
                </a:solidFill>
                <a:latin typeface="Futura Medium" panose="00000400000000000000" pitchFamily="2" charset="0"/>
              </a:rPr>
              <a:t>The fire panel in the workshop building at Okoloma Gas plant failed in operation, after much troubleshooting, Gelor displayed skill and dedication to duty when he skillfully installed and tied-in the new fire panel into the safety system without trip, restoring the system back to normalcy and saving about $2000, the cost of getting the OEM rep to install and commission. </a:t>
            </a:r>
            <a:endParaRPr kumimoji="0" lang="en-US" altLang="en-US" sz="1600" b="0" i="0" u="none" strike="noStrike" kern="1200" cap="none" spc="0" normalizeH="0" baseline="0" noProof="0" dirty="0">
              <a:ln>
                <a:noFill/>
              </a:ln>
              <a:solidFill>
                <a:schemeClr val="bg2">
                  <a:lumMod val="10000"/>
                </a:schemeClr>
              </a:solidFill>
              <a:effectLst/>
              <a:uLnTx/>
              <a:uFillTx/>
              <a:latin typeface="Futura Medium" panose="00000400000000000000" pitchFamily="2" charset="0"/>
            </a:endParaRPr>
          </a:p>
        </p:txBody>
      </p:sp>
      <p:sp>
        <p:nvSpPr>
          <p:cNvPr id="14" name="Rectangle 5"/>
          <p:cNvSpPr>
            <a:spLocks noChangeArrowheads="1"/>
          </p:cNvSpPr>
          <p:nvPr/>
        </p:nvSpPr>
        <p:spPr bwMode="auto">
          <a:xfrm>
            <a:off x="351744" y="4204242"/>
            <a:ext cx="5977094" cy="339473"/>
          </a:xfrm>
          <a:prstGeom prst="rect">
            <a:avLst/>
          </a:prstGeom>
          <a:solidFill>
            <a:schemeClr val="accent1">
              <a:lumMod val="60000"/>
              <a:lumOff val="40000"/>
            </a:schemeClr>
          </a:solidFill>
          <a:ln>
            <a:noFill/>
          </a:ln>
        </p:spPr>
        <p:txBody>
          <a:bodyPr wrap="none" lIns="83237" tIns="41619" rIns="83237" bIns="41619"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dirty="0">
                <a:ln>
                  <a:noFill/>
                </a:ln>
                <a:solidFill>
                  <a:srgbClr val="595959">
                    <a:lumMod val="50000"/>
                  </a:srgbClr>
                </a:solidFill>
                <a:effectLst/>
                <a:uLnTx/>
                <a:uFillTx/>
                <a:latin typeface="Futura Medium" pitchFamily="2" charset="0"/>
                <a:ea typeface="+mn-ea"/>
                <a:cs typeface="Arial" charset="0"/>
              </a:rPr>
              <a:t>Cost Savings </a:t>
            </a:r>
          </a:p>
        </p:txBody>
      </p:sp>
      <p:sp>
        <p:nvSpPr>
          <p:cNvPr id="15" name="TextBox 44"/>
          <p:cNvSpPr txBox="1">
            <a:spLocks noChangeArrowheads="1"/>
          </p:cNvSpPr>
          <p:nvPr/>
        </p:nvSpPr>
        <p:spPr bwMode="auto">
          <a:xfrm>
            <a:off x="166216" y="4609111"/>
            <a:ext cx="8366174" cy="51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285750" marR="0" lvl="0" indent="-285750" algn="l" defTabSz="914400" rtl="0" eaLnBrk="1" fontAlgn="auto" latinLnBrk="0" hangingPunct="1">
              <a:lnSpc>
                <a:spcPct val="100000"/>
              </a:lnSpc>
              <a:spcBef>
                <a:spcPts val="0"/>
              </a:spcBef>
              <a:spcAft>
                <a:spcPts val="600"/>
              </a:spcAft>
              <a:buClr>
                <a:srgbClr val="FF0000"/>
              </a:buClr>
              <a:buSzPct val="120000"/>
              <a:buFont typeface="Wingdings" panose="05000000000000000000" pitchFamily="2" charset="2"/>
              <a:buChar char="§"/>
              <a:tabLst/>
              <a:defRPr/>
            </a:pPr>
            <a:r>
              <a:rPr kumimoji="0" lang="en-US" altLang="en-US" sz="1400" b="0" i="0" u="none" strike="noStrike" kern="1200" cap="none" spc="0" normalizeH="0" baseline="0" noProof="0" dirty="0">
                <a:ln>
                  <a:noFill/>
                </a:ln>
                <a:solidFill>
                  <a:schemeClr val="bg2">
                    <a:lumMod val="10000"/>
                  </a:schemeClr>
                </a:solidFill>
                <a:effectLst/>
                <a:uLnTx/>
                <a:uFillTx/>
                <a:latin typeface="Futura Medium" pitchFamily="2" charset="0"/>
                <a:ea typeface="+mn-ea"/>
                <a:cs typeface="Arial" charset="0"/>
              </a:rPr>
              <a:t>Cost of getting a Paco Engineer to intervene $2,000</a:t>
            </a:r>
          </a:p>
          <a:p>
            <a:pPr marR="0" lvl="0" algn="l" defTabSz="914400" rtl="0" eaLnBrk="1" fontAlgn="auto" latinLnBrk="0" hangingPunct="1">
              <a:lnSpc>
                <a:spcPct val="100000"/>
              </a:lnSpc>
              <a:spcBef>
                <a:spcPts val="0"/>
              </a:spcBef>
              <a:spcAft>
                <a:spcPts val="600"/>
              </a:spcAft>
              <a:buClr>
                <a:srgbClr val="FF0000"/>
              </a:buClr>
              <a:buSzPct val="120000"/>
              <a:tabLst/>
              <a:defRPr/>
            </a:pPr>
            <a:r>
              <a:rPr lang="en-US" altLang="en-US" sz="1400" dirty="0">
                <a:solidFill>
                  <a:schemeClr val="bg2">
                    <a:lumMod val="10000"/>
                  </a:schemeClr>
                </a:solidFill>
                <a:latin typeface="Futura Medium" pitchFamily="2" charset="0"/>
              </a:rPr>
              <a:t>FCF: $524</a:t>
            </a:r>
            <a:endParaRPr kumimoji="0" lang="en-US" altLang="en-US" sz="1400" b="0" i="0" u="none" strike="noStrike" kern="1200" cap="none" spc="0" normalizeH="0" baseline="0" noProof="0" dirty="0">
              <a:ln>
                <a:noFill/>
              </a:ln>
              <a:solidFill>
                <a:schemeClr val="bg2">
                  <a:lumMod val="10000"/>
                </a:schemeClr>
              </a:solidFill>
              <a:effectLst/>
              <a:uLnTx/>
              <a:uFillTx/>
              <a:latin typeface="Futura Medium" pitchFamily="2" charset="0"/>
              <a:ea typeface="+mn-ea"/>
              <a:cs typeface="Arial" charset="0"/>
            </a:endParaRPr>
          </a:p>
        </p:txBody>
      </p:sp>
      <p:sp>
        <p:nvSpPr>
          <p:cNvPr id="16" name="Rectangle 12"/>
          <p:cNvSpPr>
            <a:spLocks noChangeArrowheads="1"/>
          </p:cNvSpPr>
          <p:nvPr/>
        </p:nvSpPr>
        <p:spPr bwMode="auto">
          <a:xfrm>
            <a:off x="328668" y="1945119"/>
            <a:ext cx="5977094" cy="343102"/>
          </a:xfrm>
          <a:prstGeom prst="rect">
            <a:avLst/>
          </a:prstGeom>
          <a:solidFill>
            <a:schemeClr val="accent1">
              <a:lumMod val="60000"/>
              <a:lumOff val="40000"/>
            </a:schemeClr>
          </a:solidFill>
          <a:ln w="9525">
            <a:noFill/>
            <a:miter lim="800000"/>
            <a:headEnd/>
            <a:tailEnd/>
          </a:ln>
        </p:spPr>
        <p:txBody>
          <a:bodyPr wrap="none" lIns="83237" tIns="41619" rIns="83237" bIns="41619"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dirty="0">
                <a:ln>
                  <a:noFill/>
                </a:ln>
                <a:solidFill>
                  <a:srgbClr val="595959">
                    <a:lumMod val="50000"/>
                  </a:srgbClr>
                </a:solidFill>
                <a:effectLst/>
                <a:uLnTx/>
                <a:uFillTx/>
                <a:latin typeface="Futura Medium" pitchFamily="2" charset="0"/>
                <a:ea typeface="+mn-ea"/>
                <a:cs typeface="Arial" charset="0"/>
              </a:rPr>
              <a:t>What the Team  did</a:t>
            </a:r>
          </a:p>
        </p:txBody>
      </p:sp>
      <p:sp>
        <p:nvSpPr>
          <p:cNvPr id="17" name="Rectangle 5">
            <a:extLst>
              <a:ext uri="{FF2B5EF4-FFF2-40B4-BE49-F238E27FC236}">
                <a16:creationId xmlns:a16="http://schemas.microsoft.com/office/drawing/2014/main" id="{3E3CFF01-50E6-46C5-9B31-158AB5D617D6}"/>
              </a:ext>
            </a:extLst>
          </p:cNvPr>
          <p:cNvSpPr>
            <a:spLocks noChangeArrowheads="1"/>
          </p:cNvSpPr>
          <p:nvPr/>
        </p:nvSpPr>
        <p:spPr bwMode="auto">
          <a:xfrm>
            <a:off x="311128" y="5370375"/>
            <a:ext cx="5977094" cy="362881"/>
          </a:xfrm>
          <a:prstGeom prst="rect">
            <a:avLst/>
          </a:prstGeom>
          <a:solidFill>
            <a:schemeClr val="accent1">
              <a:lumMod val="60000"/>
              <a:lumOff val="40000"/>
            </a:schemeClr>
          </a:solidFill>
          <a:ln>
            <a:noFill/>
          </a:ln>
        </p:spPr>
        <p:txBody>
          <a:bodyPr wrap="none" lIns="83237" tIns="41619" rIns="83237" bIns="41619"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dirty="0">
                <a:ln>
                  <a:noFill/>
                </a:ln>
                <a:solidFill>
                  <a:srgbClr val="595959">
                    <a:lumMod val="50000"/>
                  </a:srgbClr>
                </a:solidFill>
                <a:effectLst/>
                <a:uLnTx/>
                <a:uFillTx/>
                <a:latin typeface="Futura Medium" pitchFamily="2" charset="0"/>
                <a:ea typeface="+mn-ea"/>
                <a:cs typeface="Arial" charset="0"/>
              </a:rPr>
              <a:t>Team</a:t>
            </a:r>
          </a:p>
        </p:txBody>
      </p:sp>
      <p:sp>
        <p:nvSpPr>
          <p:cNvPr id="18" name="TextBox 44">
            <a:extLst>
              <a:ext uri="{FF2B5EF4-FFF2-40B4-BE49-F238E27FC236}">
                <a16:creationId xmlns:a16="http://schemas.microsoft.com/office/drawing/2014/main" id="{3A515B4D-DC14-4CD3-A6E1-7551FB850DA3}"/>
              </a:ext>
            </a:extLst>
          </p:cNvPr>
          <p:cNvSpPr txBox="1">
            <a:spLocks noChangeArrowheads="1"/>
          </p:cNvSpPr>
          <p:nvPr/>
        </p:nvSpPr>
        <p:spPr bwMode="auto">
          <a:xfrm>
            <a:off x="250352" y="5491724"/>
            <a:ext cx="8366174" cy="42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285750" indent="-285750" eaLnBrk="1" hangingPunct="1">
              <a:spcAft>
                <a:spcPts val="600"/>
              </a:spcAft>
              <a:buClr>
                <a:srgbClr val="FF0000"/>
              </a:buClr>
              <a:buSzPct val="120000"/>
              <a:buFont typeface="Wingdings" panose="05000000000000000000" pitchFamily="2" charset="2"/>
              <a:buChar char="§"/>
              <a:defRPr/>
            </a:pPr>
            <a:endParaRPr kumimoji="0" lang="en-US" altLang="en-US" sz="1400" b="0" i="0" u="none" strike="noStrike" kern="1200" cap="none" spc="0" normalizeH="0" baseline="0" noProof="0" dirty="0">
              <a:ln>
                <a:noFill/>
              </a:ln>
              <a:solidFill>
                <a:schemeClr val="bg2">
                  <a:lumMod val="10000"/>
                </a:schemeClr>
              </a:solidFill>
              <a:effectLst/>
              <a:uLnTx/>
              <a:uFillTx/>
              <a:latin typeface="Futura Medium" pitchFamily="2" charset="0"/>
              <a:ea typeface="+mn-ea"/>
              <a:cs typeface="Arial" charset="0"/>
            </a:endParaRPr>
          </a:p>
          <a:p>
            <a:pPr marL="285750" indent="-285750" eaLnBrk="1" hangingPunct="1">
              <a:spcAft>
                <a:spcPts val="600"/>
              </a:spcAft>
              <a:buClr>
                <a:srgbClr val="FF0000"/>
              </a:buClr>
              <a:buSzPct val="120000"/>
              <a:buFont typeface="Wingdings" panose="05000000000000000000" pitchFamily="2" charset="2"/>
              <a:buChar char="§"/>
              <a:defRPr/>
            </a:pPr>
            <a:r>
              <a:rPr kumimoji="0" lang="en-US" altLang="en-US" sz="1400" b="0" i="0" u="none" strike="noStrike" kern="1200" cap="none" spc="0" normalizeH="0" baseline="0" noProof="0" dirty="0">
                <a:ln>
                  <a:noFill/>
                </a:ln>
                <a:solidFill>
                  <a:schemeClr val="bg2">
                    <a:lumMod val="10000"/>
                  </a:schemeClr>
                </a:solidFill>
                <a:effectLst/>
                <a:uLnTx/>
                <a:uFillTx/>
                <a:latin typeface="Futura Medium" pitchFamily="2" charset="0"/>
                <a:ea typeface="+mn-ea"/>
                <a:cs typeface="Arial" charset="0"/>
              </a:rPr>
              <a:t>Gelor Agberhia and Princewill Alucho</a:t>
            </a:r>
          </a:p>
        </p:txBody>
      </p:sp>
    </p:spTree>
    <p:extLst>
      <p:ext uri="{BB962C8B-B14F-4D97-AF65-F5344CB8AC3E}">
        <p14:creationId xmlns:p14="http://schemas.microsoft.com/office/powerpoint/2010/main" val="6265763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68" y="219489"/>
            <a:ext cx="7986411" cy="419156"/>
          </a:xfrm>
        </p:spPr>
        <p:txBody>
          <a:bodyPr/>
          <a:lstStyle/>
          <a:p>
            <a:r>
              <a:rPr lang="en-US" dirty="0"/>
              <a:t>DIY Diesel Gen hook-up and termination at IMOF1</a:t>
            </a:r>
          </a:p>
        </p:txBody>
      </p:sp>
      <p:grpSp>
        <p:nvGrpSpPr>
          <p:cNvPr id="8" name="Group 7"/>
          <p:cNvGrpSpPr/>
          <p:nvPr/>
        </p:nvGrpSpPr>
        <p:grpSpPr>
          <a:xfrm>
            <a:off x="7759178" y="0"/>
            <a:ext cx="1349326" cy="1318609"/>
            <a:chOff x="1558344" y="1466353"/>
            <a:chExt cx="1578203" cy="1511789"/>
          </a:xfrm>
        </p:grpSpPr>
        <p:sp>
          <p:nvSpPr>
            <p:cNvPr id="9" name="Hexagon 8"/>
            <p:cNvSpPr/>
            <p:nvPr/>
          </p:nvSpPr>
          <p:spPr>
            <a:xfrm rot="5400000">
              <a:off x="1591551" y="1433146"/>
              <a:ext cx="1511789" cy="1578203"/>
            </a:xfrm>
            <a:prstGeom prst="hexagon">
              <a:avLst>
                <a:gd name="adj" fmla="val 25000"/>
                <a:gd name="vf" fmla="val 115470"/>
              </a:avLst>
            </a:prstGeom>
          </p:spPr>
          <p:style>
            <a:lnRef idx="2">
              <a:schemeClr val="lt1">
                <a:hueOff val="0"/>
                <a:satOff val="0"/>
                <a:lumOff val="0"/>
                <a:alphaOff val="0"/>
              </a:schemeClr>
            </a:lnRef>
            <a:fillRef idx="1">
              <a:schemeClr val="accent2">
                <a:hueOff val="4931851"/>
                <a:satOff val="6262"/>
                <a:lumOff val="-7843"/>
                <a:alphaOff val="0"/>
              </a:schemeClr>
            </a:fillRef>
            <a:effectRef idx="0">
              <a:schemeClr val="accent2">
                <a:hueOff val="4931851"/>
                <a:satOff val="6262"/>
                <a:lumOff val="-7843"/>
                <a:alphaOff val="0"/>
              </a:schemeClr>
            </a:effectRef>
            <a:fontRef idx="minor">
              <a:schemeClr val="lt1"/>
            </a:fontRef>
          </p:style>
        </p:sp>
        <p:sp>
          <p:nvSpPr>
            <p:cNvPr id="10" name="Hexagon 4"/>
            <p:cNvSpPr/>
            <p:nvPr/>
          </p:nvSpPr>
          <p:spPr>
            <a:xfrm>
              <a:off x="1684463" y="1718318"/>
              <a:ext cx="1437180" cy="10078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algn="ctr" defTabSz="666750">
                <a:lnSpc>
                  <a:spcPct val="90000"/>
                </a:lnSpc>
                <a:spcBef>
                  <a:spcPct val="0"/>
                </a:spcBef>
                <a:spcAft>
                  <a:spcPct val="35000"/>
                </a:spcAft>
              </a:pPr>
              <a:r>
                <a:rPr lang="en-GB" b="1" dirty="0">
                  <a:solidFill>
                    <a:srgbClr val="FFFFFF"/>
                  </a:solidFill>
                </a:rPr>
                <a:t>Cost Reduction</a:t>
              </a:r>
            </a:p>
          </p:txBody>
        </p:sp>
      </p:grpSp>
      <p:sp>
        <p:nvSpPr>
          <p:cNvPr id="11" name="Rectangle 6"/>
          <p:cNvSpPr>
            <a:spLocks noChangeArrowheads="1"/>
          </p:cNvSpPr>
          <p:nvPr/>
        </p:nvSpPr>
        <p:spPr bwMode="auto">
          <a:xfrm>
            <a:off x="328668" y="769582"/>
            <a:ext cx="5942014" cy="350803"/>
          </a:xfrm>
          <a:prstGeom prst="rect">
            <a:avLst/>
          </a:prstGeom>
          <a:solidFill>
            <a:schemeClr val="accent1">
              <a:lumMod val="60000"/>
              <a:lumOff val="40000"/>
            </a:schemeClr>
          </a:solidFill>
          <a:ln>
            <a:noFill/>
          </a:ln>
        </p:spPr>
        <p:txBody>
          <a:bodyPr wrap="none" lIns="83237" tIns="41619" rIns="83237" bIns="41619"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1600" b="1" dirty="0">
                <a:solidFill>
                  <a:srgbClr val="595959">
                    <a:lumMod val="50000"/>
                  </a:srgbClr>
                </a:solidFill>
                <a:latin typeface="Futura Medium" pitchFamily="2" charset="0"/>
              </a:rPr>
              <a:t>Background</a:t>
            </a:r>
          </a:p>
        </p:txBody>
      </p:sp>
      <p:sp>
        <p:nvSpPr>
          <p:cNvPr id="12" name="Text Box 18"/>
          <p:cNvSpPr txBox="1">
            <a:spLocks noChangeArrowheads="1"/>
          </p:cNvSpPr>
          <p:nvPr/>
        </p:nvSpPr>
        <p:spPr bwMode="auto">
          <a:xfrm>
            <a:off x="250352" y="1120385"/>
            <a:ext cx="8498112" cy="661720"/>
          </a:xfrm>
          <a:prstGeom prst="rect">
            <a:avLst/>
          </a:prstGeom>
          <a:noFill/>
          <a:ln>
            <a:noFill/>
          </a:ln>
          <a:extLst/>
        </p:spPr>
        <p:txBody>
          <a:bodyPr wrap="square">
            <a:spAutoFit/>
          </a:bodyPr>
          <a:lstStyle>
            <a:lvl1pPr marL="228600" indent="-2286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285750" indent="-285750" eaLnBrk="1" hangingPunct="1">
              <a:spcAft>
                <a:spcPts val="600"/>
              </a:spcAft>
              <a:buClr>
                <a:srgbClr val="FF0000"/>
              </a:buClr>
              <a:buSzPct val="120000"/>
              <a:buFont typeface="Wingdings" panose="05000000000000000000" pitchFamily="2" charset="2"/>
              <a:buChar char="§"/>
            </a:pPr>
            <a:r>
              <a:rPr lang="en-US" altLang="en-US" sz="1600" dirty="0">
                <a:solidFill>
                  <a:schemeClr val="tx1">
                    <a:lumMod val="50000"/>
                  </a:schemeClr>
                </a:solidFill>
                <a:latin typeface="Futura Medium" pitchFamily="2" charset="0"/>
              </a:rPr>
              <a:t>We could not flow the 2 oil wells at Okoloma Gas plant  due to the shutdown valve </a:t>
            </a:r>
          </a:p>
          <a:p>
            <a:pPr marL="0" indent="0" eaLnBrk="1" hangingPunct="1">
              <a:spcAft>
                <a:spcPts val="600"/>
              </a:spcAft>
              <a:buClr>
                <a:srgbClr val="FF0000"/>
              </a:buClr>
              <a:buSzPct val="120000"/>
            </a:pPr>
            <a:r>
              <a:rPr lang="en-US" altLang="en-US" sz="1600" dirty="0">
                <a:solidFill>
                  <a:schemeClr val="tx1">
                    <a:lumMod val="50000"/>
                  </a:schemeClr>
                </a:solidFill>
                <a:latin typeface="Futura Medium" pitchFamily="2" charset="0"/>
              </a:rPr>
              <a:t>     which will not open.</a:t>
            </a:r>
          </a:p>
        </p:txBody>
      </p:sp>
      <p:sp>
        <p:nvSpPr>
          <p:cNvPr id="13" name="Rectangle 25"/>
          <p:cNvSpPr>
            <a:spLocks noChangeArrowheads="1"/>
          </p:cNvSpPr>
          <p:nvPr/>
        </p:nvSpPr>
        <p:spPr bwMode="auto">
          <a:xfrm>
            <a:off x="250352" y="2685400"/>
            <a:ext cx="8197902" cy="1569660"/>
          </a:xfrm>
          <a:prstGeom prst="rect">
            <a:avLst/>
          </a:prstGeom>
          <a:noFill/>
          <a:ln>
            <a:noFill/>
          </a:ln>
          <a:extLst/>
        </p:spPr>
        <p:txBody>
          <a:bodyPr wrap="square">
            <a:spAutoFit/>
          </a:bodyPr>
          <a:lstStyle>
            <a:lvl1pPr marL="228600" indent="-2286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285750" indent="-285750" eaLnBrk="1" hangingPunct="1">
              <a:spcAft>
                <a:spcPts val="600"/>
              </a:spcAft>
              <a:buClr>
                <a:srgbClr val="FF0000"/>
              </a:buClr>
              <a:buSzPct val="120000"/>
              <a:buFont typeface="Wingdings" panose="05000000000000000000" pitchFamily="2" charset="2"/>
              <a:buChar char="§"/>
            </a:pPr>
            <a:r>
              <a:rPr lang="en-US" sz="1600" dirty="0">
                <a:solidFill>
                  <a:schemeClr val="bg2">
                    <a:lumMod val="10000"/>
                  </a:schemeClr>
                </a:solidFill>
                <a:latin typeface="Futura Medium" panose="00000400000000000000" pitchFamily="2" charset="0"/>
              </a:rPr>
              <a:t>Gelor and Ukpai are recognized for their integrated effort and display of wealth of experience in resolving the issues with the oil test separator in Imo River. The fault was on the SIS Logic, which was supposed to be configured to 50LIT103 on PAS DCS1, they restored the lost value and unit reset was successfully done. Production of the oil wells has fully commenced due to this achievement </a:t>
            </a:r>
            <a:br>
              <a:rPr lang="en-US" sz="1600" dirty="0">
                <a:solidFill>
                  <a:schemeClr val="bg2">
                    <a:lumMod val="10000"/>
                  </a:schemeClr>
                </a:solidFill>
                <a:latin typeface="Futura Medium" panose="00000400000000000000" pitchFamily="2" charset="0"/>
              </a:rPr>
            </a:br>
            <a:endParaRPr lang="en-US" altLang="en-US" sz="1600" dirty="0">
              <a:solidFill>
                <a:schemeClr val="bg2">
                  <a:lumMod val="10000"/>
                </a:schemeClr>
              </a:solidFill>
              <a:latin typeface="Futura Medium" panose="00000400000000000000" pitchFamily="2" charset="0"/>
            </a:endParaRPr>
          </a:p>
        </p:txBody>
      </p:sp>
      <p:sp>
        <p:nvSpPr>
          <p:cNvPr id="14" name="Rectangle 5"/>
          <p:cNvSpPr>
            <a:spLocks noChangeArrowheads="1"/>
          </p:cNvSpPr>
          <p:nvPr/>
        </p:nvSpPr>
        <p:spPr bwMode="auto">
          <a:xfrm>
            <a:off x="358173" y="4249787"/>
            <a:ext cx="5977094" cy="310180"/>
          </a:xfrm>
          <a:prstGeom prst="rect">
            <a:avLst/>
          </a:prstGeom>
          <a:solidFill>
            <a:schemeClr val="accent1">
              <a:lumMod val="60000"/>
              <a:lumOff val="40000"/>
            </a:schemeClr>
          </a:solidFill>
          <a:ln>
            <a:noFill/>
          </a:ln>
        </p:spPr>
        <p:txBody>
          <a:bodyPr wrap="none" lIns="83237" tIns="41619" rIns="83237" bIns="41619"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600" b="1" dirty="0">
                <a:solidFill>
                  <a:srgbClr val="595959">
                    <a:lumMod val="50000"/>
                  </a:srgbClr>
                </a:solidFill>
                <a:latin typeface="Futura Medium" pitchFamily="2" charset="0"/>
              </a:rPr>
              <a:t>Cost Savings </a:t>
            </a:r>
          </a:p>
        </p:txBody>
      </p:sp>
      <p:sp>
        <p:nvSpPr>
          <p:cNvPr id="15" name="TextBox 44"/>
          <p:cNvSpPr txBox="1">
            <a:spLocks noChangeArrowheads="1"/>
          </p:cNvSpPr>
          <p:nvPr/>
        </p:nvSpPr>
        <p:spPr bwMode="auto">
          <a:xfrm>
            <a:off x="226235" y="4596663"/>
            <a:ext cx="8366174" cy="81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285750" indent="-285750" eaLnBrk="1" hangingPunct="1">
              <a:spcAft>
                <a:spcPts val="600"/>
              </a:spcAft>
              <a:buClr>
                <a:srgbClr val="FF0000"/>
              </a:buClr>
              <a:buSzPct val="120000"/>
              <a:buFont typeface="Wingdings" panose="05000000000000000000" pitchFamily="2" charset="2"/>
              <a:buChar char="§"/>
            </a:pPr>
            <a:r>
              <a:rPr lang="en-US" sz="1600" dirty="0">
                <a:solidFill>
                  <a:schemeClr val="bg2">
                    <a:lumMod val="10000"/>
                  </a:schemeClr>
                </a:solidFill>
                <a:latin typeface="Futura Medium" panose="00000400000000000000" pitchFamily="2" charset="0"/>
              </a:rPr>
              <a:t>$5000 per day was achieved</a:t>
            </a:r>
          </a:p>
          <a:p>
            <a:pPr marL="285750" indent="-285750" eaLnBrk="1" hangingPunct="1">
              <a:spcAft>
                <a:spcPts val="600"/>
              </a:spcAft>
              <a:buClr>
                <a:srgbClr val="FF0000"/>
              </a:buClr>
              <a:buSzPct val="120000"/>
              <a:buFont typeface="Wingdings" panose="05000000000000000000" pitchFamily="2" charset="2"/>
              <a:buChar char="§"/>
            </a:pPr>
            <a:r>
              <a:rPr lang="en-US" altLang="en-US" sz="1600" dirty="0">
                <a:solidFill>
                  <a:schemeClr val="bg2">
                    <a:lumMod val="10000"/>
                  </a:schemeClr>
                </a:solidFill>
                <a:latin typeface="Futura Medium" panose="00000400000000000000" pitchFamily="2" charset="0"/>
              </a:rPr>
              <a:t>Production of 2,900bbl/d available due to this intervention</a:t>
            </a:r>
          </a:p>
          <a:p>
            <a:pPr eaLnBrk="1" hangingPunct="1">
              <a:spcAft>
                <a:spcPts val="600"/>
              </a:spcAft>
              <a:buClr>
                <a:srgbClr val="FF0000"/>
              </a:buClr>
              <a:buSzPct val="120000"/>
            </a:pPr>
            <a:r>
              <a:rPr lang="en-US" altLang="en-US" sz="1600" dirty="0">
                <a:solidFill>
                  <a:schemeClr val="bg2">
                    <a:lumMod val="10000"/>
                  </a:schemeClr>
                </a:solidFill>
                <a:latin typeface="Futura Medium" panose="00000400000000000000" pitchFamily="2" charset="0"/>
              </a:rPr>
              <a:t>FCF: $3,926</a:t>
            </a:r>
          </a:p>
        </p:txBody>
      </p:sp>
      <p:sp>
        <p:nvSpPr>
          <p:cNvPr id="16" name="Rectangle 12"/>
          <p:cNvSpPr>
            <a:spLocks noChangeArrowheads="1"/>
          </p:cNvSpPr>
          <p:nvPr/>
        </p:nvSpPr>
        <p:spPr bwMode="auto">
          <a:xfrm>
            <a:off x="351744" y="2188134"/>
            <a:ext cx="5977094" cy="486615"/>
          </a:xfrm>
          <a:prstGeom prst="rect">
            <a:avLst/>
          </a:prstGeom>
          <a:solidFill>
            <a:schemeClr val="accent1">
              <a:lumMod val="60000"/>
              <a:lumOff val="40000"/>
            </a:schemeClr>
          </a:solidFill>
          <a:ln w="9525">
            <a:noFill/>
            <a:miter lim="800000"/>
            <a:headEnd/>
            <a:tailEnd/>
          </a:ln>
        </p:spPr>
        <p:txBody>
          <a:bodyPr wrap="none" lIns="83237" tIns="41619" rIns="83237" bIns="41619"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600" b="1" dirty="0">
                <a:solidFill>
                  <a:srgbClr val="595959">
                    <a:lumMod val="50000"/>
                  </a:srgbClr>
                </a:solidFill>
                <a:latin typeface="Futura Medium" pitchFamily="2" charset="0"/>
              </a:rPr>
              <a:t>What the Team did</a:t>
            </a:r>
          </a:p>
        </p:txBody>
      </p:sp>
      <p:sp>
        <p:nvSpPr>
          <p:cNvPr id="17" name="Rectangle 5">
            <a:extLst>
              <a:ext uri="{FF2B5EF4-FFF2-40B4-BE49-F238E27FC236}">
                <a16:creationId xmlns:a16="http://schemas.microsoft.com/office/drawing/2014/main" id="{3E3CFF01-50E6-46C5-9B31-158AB5D617D6}"/>
              </a:ext>
            </a:extLst>
          </p:cNvPr>
          <p:cNvSpPr>
            <a:spLocks noChangeArrowheads="1"/>
          </p:cNvSpPr>
          <p:nvPr/>
        </p:nvSpPr>
        <p:spPr bwMode="auto">
          <a:xfrm>
            <a:off x="358173" y="5604318"/>
            <a:ext cx="5977094" cy="416970"/>
          </a:xfrm>
          <a:prstGeom prst="rect">
            <a:avLst/>
          </a:prstGeom>
          <a:solidFill>
            <a:schemeClr val="accent1">
              <a:lumMod val="60000"/>
              <a:lumOff val="40000"/>
            </a:schemeClr>
          </a:solidFill>
          <a:ln>
            <a:noFill/>
          </a:ln>
        </p:spPr>
        <p:txBody>
          <a:bodyPr wrap="none" lIns="83237" tIns="41619" rIns="83237" bIns="41619"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600" b="1" dirty="0">
                <a:solidFill>
                  <a:srgbClr val="595959">
                    <a:lumMod val="50000"/>
                  </a:srgbClr>
                </a:solidFill>
                <a:latin typeface="Futura Medium" pitchFamily="2" charset="0"/>
              </a:rPr>
              <a:t>Team</a:t>
            </a:r>
          </a:p>
        </p:txBody>
      </p:sp>
      <p:sp>
        <p:nvSpPr>
          <p:cNvPr id="18" name="TextBox 44">
            <a:extLst>
              <a:ext uri="{FF2B5EF4-FFF2-40B4-BE49-F238E27FC236}">
                <a16:creationId xmlns:a16="http://schemas.microsoft.com/office/drawing/2014/main" id="{3A515B4D-DC14-4CD3-A6E1-7551FB850DA3}"/>
              </a:ext>
            </a:extLst>
          </p:cNvPr>
          <p:cNvSpPr txBox="1">
            <a:spLocks noChangeArrowheads="1"/>
          </p:cNvSpPr>
          <p:nvPr/>
        </p:nvSpPr>
        <p:spPr bwMode="auto">
          <a:xfrm>
            <a:off x="251520" y="6018447"/>
            <a:ext cx="8366174" cy="54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285750" indent="-285750" eaLnBrk="1" hangingPunct="1">
              <a:spcAft>
                <a:spcPts val="600"/>
              </a:spcAft>
              <a:buClr>
                <a:srgbClr val="FF0000"/>
              </a:buClr>
              <a:buSzPct val="120000"/>
              <a:buFont typeface="Wingdings" panose="05000000000000000000" pitchFamily="2" charset="2"/>
              <a:buChar char="§"/>
            </a:pPr>
            <a:r>
              <a:rPr lang="en-US" sz="1400" dirty="0">
                <a:solidFill>
                  <a:schemeClr val="bg2">
                    <a:lumMod val="10000"/>
                  </a:schemeClr>
                </a:solidFill>
                <a:latin typeface="Futura Medium" panose="00000400000000000000" pitchFamily="2" charset="0"/>
              </a:rPr>
              <a:t>Chimezie </a:t>
            </a:r>
            <a:r>
              <a:rPr lang="en-US" sz="1400" dirty="0" err="1">
                <a:solidFill>
                  <a:schemeClr val="bg2">
                    <a:lumMod val="10000"/>
                  </a:schemeClr>
                </a:solidFill>
                <a:latin typeface="Futura Medium" panose="00000400000000000000" pitchFamily="2" charset="0"/>
              </a:rPr>
              <a:t>Nwulu</a:t>
            </a:r>
            <a:r>
              <a:rPr lang="en-US" sz="1400" dirty="0">
                <a:solidFill>
                  <a:schemeClr val="bg2">
                    <a:lumMod val="10000"/>
                  </a:schemeClr>
                </a:solidFill>
                <a:latin typeface="Futura Medium" panose="00000400000000000000" pitchFamily="2" charset="0"/>
              </a:rPr>
              <a:t>, Ukpai Agwu, Gelor Agberhia</a:t>
            </a:r>
            <a:endParaRPr lang="en-US" altLang="en-US" sz="1400" dirty="0">
              <a:solidFill>
                <a:schemeClr val="bg2">
                  <a:lumMod val="10000"/>
                </a:schemeClr>
              </a:solidFill>
              <a:latin typeface="Futura Medium" pitchFamily="2" charset="0"/>
            </a:endParaRPr>
          </a:p>
        </p:txBody>
      </p:sp>
    </p:spTree>
    <p:extLst>
      <p:ext uri="{BB962C8B-B14F-4D97-AF65-F5344CB8AC3E}">
        <p14:creationId xmlns:p14="http://schemas.microsoft.com/office/powerpoint/2010/main" val="2153006408"/>
      </p:ext>
    </p:extLst>
  </p:cSld>
  <p:clrMapOvr>
    <a:masterClrMapping/>
  </p:clrMapOvr>
  <p:transition>
    <p:fade/>
  </p:transition>
</p:sld>
</file>

<file path=ppt/theme/theme1.xml><?xml version="1.0" encoding="utf-8"?>
<a:theme xmlns:a="http://schemas.openxmlformats.org/drawingml/2006/main" name="Shell layouts with footer">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3.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270D578B29D58B4B99270637481865EC" ma:contentTypeVersion="143" ma:contentTypeDescription="Shell Document Content Type" ma:contentTypeScope="" ma:versionID="7c81eac2343ce273e752c9768fd94b1c">
  <xsd:schema xmlns:xsd="http://www.w3.org/2001/XMLSchema" xmlns:xs="http://www.w3.org/2001/XMLSchema" xmlns:p="http://schemas.microsoft.com/office/2006/metadata/properties" xmlns:ns1="http://schemas.microsoft.com/sharepoint/v3" xmlns:ns2="358df023-323d-41b0-90ca-2efb4999d11d" xmlns:ns4="4beaec82-2564-4d03-b111-92c665988181" xmlns:ns5="http://schemas.microsoft.com/sharepoint/v4" targetNamespace="http://schemas.microsoft.com/office/2006/metadata/properties" ma:root="true" ma:fieldsID="09b21d453c408b860993dd245b3fbb1a" ns1:_="" ns2:_="" ns4:_="" ns5:_="">
    <xsd:import namespace="http://schemas.microsoft.com/sharepoint/v3"/>
    <xsd:import namespace="358df023-323d-41b0-90ca-2efb4999d11d"/>
    <xsd:import namespace="4beaec82-2564-4d03-b111-92c665988181"/>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Issue_Date" minOccurs="0"/>
                <xsd:element ref="ns4:Review_Date" minOccurs="0"/>
                <xsd:element ref="ns4:Organisation" minOccurs="0"/>
                <xsd:element ref="ns4:Recipients" minOccurs="0"/>
                <xsd:element ref="ns4:Document_Numbers" minOccurs="0"/>
                <xsd:element ref="ns4:Cross_References" minOccurs="0"/>
                <xsd:element ref="ns4:Revision_Code" minOccurs="0"/>
                <xsd:element ref="ns4:Media" minOccurs="0"/>
                <xsd:element ref="ns4:Media_Location" minOccurs="0"/>
                <xsd:element ref="ns4:Language" minOccurs="0"/>
                <xsd:element ref="ns4:Volume_Number" minOccurs="0"/>
                <xsd:element ref="ns4:Export_x0020_Control"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readOnly="false"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Asset Land 2 East" ma:hidden="true" ma:internalName="Shell_x0020_SharePoint_x0020_SAEF_x0020_SiteCollectionName">
      <xsd:simpleType>
        <xsd:restriction base="dms:Text"/>
      </xsd:simpleType>
    </xsd:element>
    <xsd:element name="Shell_x0020_SharePoint_x0020_SAEF_x0020_SiteOwner" ma:index="26" ma:displayName="Site Owner" ma:default="i:0#.w|europe\its-app-imffv-s"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358df023-323d-41b0-90ca-2efb4999d11d"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54398cf4-bc6f-4f99-9861-662f20af0cdf}" ma:internalName="TaxCatchAll" ma:showField="CatchAllData" ma:web="358df023-323d-41b0-90ca-2efb4999d11d">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54398cf4-bc6f-4f99-9861-662f20af0cdf}" ma:internalName="TaxCatchAllLabel" ma:readOnly="true" ma:showField="CatchAllDataLabel" ma:web="358df023-323d-41b0-90ca-2efb4999d11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beaec82-2564-4d03-b111-92c665988181" elementFormDefault="qualified">
    <xsd:import namespace="http://schemas.microsoft.com/office/2006/documentManagement/types"/>
    <xsd:import namespace="http://schemas.microsoft.com/office/infopath/2007/PartnerControls"/>
    <xsd:element name="LivelinkID" ma:index="54" nillable="true" ma:displayName="LivelinkID" ma:hidden="true" ma:indexed="true" ma:internalName="LivelinkID" ma:readOnly="false">
      <xsd:simpleType>
        <xsd:restriction base="dms:Text"/>
      </xsd:simpleType>
    </xsd:element>
    <xsd:element name="Folder_x0020_STRUCTURE" ma:index="55" nillable="true" ma:displayName="Folder STRUCTURE" ma:hidden="true" ma:internalName="Folder_x0020_STRUCTURE" ma:readOnly="false">
      <xsd:simpleType>
        <xsd:restriction base="dms:Text"/>
      </xsd:simpleType>
    </xsd:element>
    <xsd:element name="Livelink_x0020_Instance_x0020_Column" ma:index="56" nillable="true" ma:displayName="Livelink Instance Column" ma:hidden="true" ma:internalName="Livelink_x0020_Instance_x0020_Column" ma:readOnly="false">
      <xsd:simpleType>
        <xsd:restriction base="dms:Text"/>
      </xsd:simpleType>
    </xsd:element>
    <xsd:element name="Issue_Date" ma:index="57" nillable="true" ma:displayName="Issue_Date" ma:format="DateOnly" ma:hidden="true" ma:internalName="Issue_Date" ma:readOnly="false">
      <xsd:simpleType>
        <xsd:restriction base="dms:DateTime"/>
      </xsd:simpleType>
    </xsd:element>
    <xsd:element name="Review_Date" ma:index="58" nillable="true" ma:displayName="Review_Date" ma:format="DateOnly" ma:hidden="true" ma:internalName="Review_Date" ma:readOnly="false">
      <xsd:simpleType>
        <xsd:restriction base="dms:DateTime"/>
      </xsd:simpleType>
    </xsd:element>
    <xsd:element name="Organisation" ma:index="59" nillable="true" ma:displayName="Organisation" ma:hidden="true" ma:internalName="Organisation" ma:readOnly="false">
      <xsd:simpleType>
        <xsd:restriction base="dms:Text"/>
      </xsd:simpleType>
    </xsd:element>
    <xsd:element name="Recipients" ma:index="60" nillable="true" ma:displayName="Recipients" ma:hidden="true" ma:internalName="Recipients" ma:readOnly="false">
      <xsd:simpleType>
        <xsd:restriction base="dms:Note"/>
      </xsd:simpleType>
    </xsd:element>
    <xsd:element name="Document_Numbers" ma:index="61" nillable="true" ma:displayName="Document_Numbers" ma:hidden="true" ma:internalName="Document_Numbers" ma:readOnly="false">
      <xsd:simpleType>
        <xsd:restriction base="dms:Note"/>
      </xsd:simpleType>
    </xsd:element>
    <xsd:element name="Cross_References" ma:index="62" nillable="true" ma:displayName="Cross_References" ma:hidden="true" ma:internalName="Cross_References" ma:readOnly="false">
      <xsd:simpleType>
        <xsd:restriction base="dms:Note"/>
      </xsd:simpleType>
    </xsd:element>
    <xsd:element name="Revision_Code" ma:index="63" nillable="true" ma:displayName="Revision_Code" ma:hidden="true" ma:internalName="Revision_Code" ma:readOnly="false">
      <xsd:simpleType>
        <xsd:restriction base="dms:Text"/>
      </xsd:simpleType>
    </xsd:element>
    <xsd:element name="Media" ma:index="64" nillable="true" ma:displayName="Media" ma:default="Electronic File" ma:hidden="true" ma:internalName="Media" ma:readOnly="false">
      <xsd:simpleType>
        <xsd:restriction base="dms:Choice">
          <xsd:enumeration value="Audio"/>
          <xsd:enumeration value="Cassette"/>
          <xsd:enumeration value="CD-ROM"/>
          <xsd:enumeration value="Disk"/>
          <xsd:enumeration value="Film"/>
          <xsd:enumeration value="Electronic File"/>
          <xsd:enumeration value="Microform"/>
          <xsd:enumeration value="Paper"/>
          <xsd:enumeration value="Photograph"/>
          <xsd:enumeration value="Radiograph"/>
          <xsd:enumeration value="Tape"/>
          <xsd:enumeration value="Video"/>
          <xsd:enumeration value="?"/>
        </xsd:restriction>
      </xsd:simpleType>
    </xsd:element>
    <xsd:element name="Media_Location" ma:index="65" nillable="true" ma:displayName="Media_Location" ma:default="Livelink" ma:hidden="true" ma:internalName="Media_Location" ma:readOnly="false">
      <xsd:simpleType>
        <xsd:restriction base="dms:Note"/>
      </xsd:simpleType>
    </xsd:element>
    <xsd:element name="Language" ma:index="66" nillable="true" ma:displayName="Language" ma:default="English" ma:hidden="true" ma:internalName="Language" ma:readOnly="false">
      <xsd:simpleType>
        <xsd:restriction base="dms:Choice">
          <xsd:enumeration value="English"/>
          <xsd:enumeration value="French"/>
          <xsd:enumeration value="German"/>
          <xsd:enumeration value="Italian"/>
          <xsd:enumeration value="Spanish"/>
          <xsd:enumeration value="Dutch"/>
          <xsd:enumeration value="Norwegian"/>
          <xsd:enumeration value="Chinese"/>
          <xsd:enumeration value="Russian"/>
          <xsd:enumeration value="Finnish"/>
          <xsd:enumeration value="?"/>
        </xsd:restriction>
      </xsd:simpleType>
    </xsd:element>
    <xsd:element name="Volume_Number" ma:index="67" nillable="true" ma:displayName="Volume_Number" ma:hidden="true" ma:internalName="Volume_Number" ma:readOnly="false">
      <xsd:simpleType>
        <xsd:restriction base="dms:Text"/>
      </xsd:simpleType>
    </xsd:element>
    <xsd:element name="Export_x0020_Control" ma:index="68" nillable="true" ma:displayName="Export Control" ma:hidden="true" ma:internalName="Export_x0020_Control" ma:readOnly="false">
      <xsd:simpleType>
        <xsd:restriction base="dms:Choice">
          <xsd:enumeration value="Not Subject to EAR - no disclosure of technology"/>
          <xsd:enumeration value="Not Subject to EAR - publicly available"/>
          <xsd:enumeration value="Not Subject to EAR - no US content"/>
          <xsd:enumeration value="US de minimis rule"/>
          <xsd:enumeration value="EAR99"/>
          <xsd:enumeration value="Non-US controlled technology"/>
          <xsd:enumeration value="US Controlled technology"/>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69"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TaxCatchAll xmlns="358df023-323d-41b0-90ca-2efb4999d11d">
      <Value>14</Value>
      <Value>2</Value>
      <Value>11</Value>
      <Value>10</Value>
      <Value>9</Value>
      <Value>7</Value>
      <Value>6</Value>
      <Value>5</Value>
      <Value>4</Value>
      <Value>3</Value>
      <Value>36</Value>
      <Value>1</Value>
    </TaxCatchAll>
    <Shell_x0020_SharePoint_x0020_SAEF_x0020_RecordStatus xmlns="http://schemas.microsoft.com/sharepoint/v3" xsi:nil="true"/>
    <Folder_x0020_STRUCTURE xmlns="4beaec82-2564-4d03-b111-92c665988181" xsi:nil="true"/>
    <Review_Date xmlns="4beaec82-2564-4d03-b111-92c665988181" xsi:nil="true"/>
    <Cross_References xmlns="4beaec82-2564-4d03-b111-92c665988181"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LivelinkID xmlns="4beaec82-2564-4d03-b111-92c665988181" xsi:nil="true"/>
    <IconOverlay xmlns="http://schemas.microsoft.com/sharepoint/v4" xsi:nil="true"/>
    <Language xmlns="4beaec82-2564-4d03-b111-92c665988181">English</Language>
    <Shell_x0020_SharePoint_x0020_SAEF_x0020_FilePlanRecordType xmlns="http://schemas.microsoft.com/sharepoint/v3" xsi:nil="true"/>
    <Organisation xmlns="4beaec82-2564-4d03-b111-92c665988181"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Recipients xmlns="4beaec82-2564-4d03-b111-92c665988181"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Shell_x0020_SharePoint_x0020_SAEF_x0020_SiteOwner xmlns="http://schemas.microsoft.com/sharepoint/v3">i:0#.w|europe\its-app-imffv-s</Shell_x0020_SharePoint_x0020_SAEF_x0020_SiteOwner>
    <Shell_x0020_SharePoint_x0020_SAEF_x0020_TRIMRecordNumber xmlns="http://schemas.microsoft.com/sharepoint/v3" xsi:nil="true"/>
    <Volume_Number xmlns="4beaec82-2564-4d03-b111-92c665988181" xsi:nil="true"/>
    <Export_x0020_Control xmlns="4beaec82-2564-4d03-b111-92c665988181" xsi:nil="true"/>
    <Shell_x0020_SharePoint_x0020_SAEF_x0020_IsRecord xmlns="http://schemas.microsoft.com/sharepoint/v3" xsi:nil="true"/>
    <Media xmlns="4beaec82-2564-4d03-b111-92c665988181">Electronic File</Media>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Departmental, Team, and Committee Meetings [ARM]</TermName>
          <TermId xmlns="http://schemas.microsoft.com/office/infopath/2007/PartnerControls">087747b7-e3f8-4ae5-8e21-744bffb7d900</TermId>
        </TermInfo>
      </Terms>
    </Shell_x0020_SharePoint_x0020_SAEF_x0020_DocumentTypeTaxHTField0>
    <Shell_x0020_SharePoint_x0020_SAEF_x0020_SiteCollectionName xmlns="http://schemas.microsoft.com/sharepoint/v3">Asset Land 2 East</Shell_x0020_SharePoint_x0020_SAEF_x0020_SiteCollectionName>
    <Issue_Date xmlns="4beaec82-2564-4d03-b111-92c665988181" xsi:nil="tru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Unrestricted</TermName>
          <TermId xmlns="http://schemas.microsoft.com/office/infopath/2007/PartnerControls">a6bcf75a-a979-458c-83c1-40defbdcf8ae</TermId>
        </TermInfo>
      </Terms>
    </Shell_x0020_SharePoint_x0020_SAEF_x0020_SecurityClassificationTaxHTField0>
    <Document_Numbers xmlns="4beaec82-2564-4d03-b111-92c665988181" xsi:nil="true"/>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hell_x0020_SharePoint_x0020_SAEF_x0020_GlobalFunctionTaxHTField0>
    <Shell_x0020_SharePoint_x0020_SAEF_x0020_Declarer xmlns="http://schemas.microsoft.com/sharepoint/v3" xsi:nil="true"/>
    <Livelink_x0020_Instance_x0020_Column xmlns="4beaec82-2564-4d03-b111-92c665988181" xsi:nil="true"/>
    <Revision_Code xmlns="4beaec82-2564-4d03-b111-92c665988181" xsi:nil="true"/>
    <Shell_x0020_SharePoint_x0020_SAEF_x0020_AssetIdentifier xmlns="http://schemas.microsoft.com/sharepoint/v3" xsi:nil="true"/>
    <Media_Location xmlns="4beaec82-2564-4d03-b111-92c665988181">Livelink</Media_Location>
    <_dlc_DocId xmlns="358df023-323d-41b0-90ca-2efb4999d11d">AFFAA0652-1968377565-83800</_dlc_DocId>
    <_dlc_DocIdUrl xmlns="358df023-323d-41b0-90ca-2efb4999d11d">
      <Url>https://nga001-sp.shell.com/sites/AFFAA0652/_layouts/15/DocIdRedir.aspx?ID=AFFAA0652-1968377565-83800</Url>
      <Description>AFFAA0652-1968377565-83800</Description>
    </_dlc_DocIdUrl>
  </documentManagement>
</p:properties>
</file>

<file path=customXml/itemProps1.xml><?xml version="1.0" encoding="utf-8"?>
<ds:datastoreItem xmlns:ds="http://schemas.openxmlformats.org/officeDocument/2006/customXml" ds:itemID="{FD5075A4-8F7C-43FE-80D1-357C99975193}">
  <ds:schemaRefs>
    <ds:schemaRef ds:uri="http://schemas.microsoft.com/sharepoint/v3/contenttype/forms"/>
  </ds:schemaRefs>
</ds:datastoreItem>
</file>

<file path=customXml/itemProps2.xml><?xml version="1.0" encoding="utf-8"?>
<ds:datastoreItem xmlns:ds="http://schemas.openxmlformats.org/officeDocument/2006/customXml" ds:itemID="{D165DA35-2853-483E-8FA6-B1EF225AA5C3}">
  <ds:schemaRefs>
    <ds:schemaRef ds:uri="http://schemas.microsoft.com/sharepoint/events"/>
  </ds:schemaRefs>
</ds:datastoreItem>
</file>

<file path=customXml/itemProps3.xml><?xml version="1.0" encoding="utf-8"?>
<ds:datastoreItem xmlns:ds="http://schemas.openxmlformats.org/officeDocument/2006/customXml" ds:itemID="{F471921D-EE25-4FF6-88B4-636869AA54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58df023-323d-41b0-90ca-2efb4999d11d"/>
    <ds:schemaRef ds:uri="4beaec82-2564-4d03-b111-92c665988181"/>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1A5B783-3A5A-4270-A02D-5F3E54EF8F57}">
  <ds:schemaRefs>
    <ds:schemaRef ds:uri="http://schemas.microsoft.com/sharepoint/v3"/>
    <ds:schemaRef ds:uri="http://schemas.microsoft.com/sharepoint/v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beaec82-2564-4d03-b111-92c665988181"/>
    <ds:schemaRef ds:uri="http://purl.org/dc/elements/1.1/"/>
    <ds:schemaRef ds:uri="http://schemas.microsoft.com/office/2006/metadata/properties"/>
    <ds:schemaRef ds:uri="358df023-323d-41b0-90ca-2efb4999d11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5352</TotalTime>
  <Words>506</Words>
  <Application>Microsoft Office PowerPoint</Application>
  <PresentationFormat>On-screen Show (4:3)</PresentationFormat>
  <Paragraphs>49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Futura</vt:lpstr>
      <vt:lpstr>Futura Light</vt:lpstr>
      <vt:lpstr>Futura Medium</vt:lpstr>
      <vt:lpstr>Wingdings</vt:lpstr>
      <vt:lpstr>Shell layouts with footer</vt:lpstr>
      <vt:lpstr>  Emergency gen set restoration</vt:lpstr>
      <vt:lpstr>    DIY project to install an auto drain.</vt:lpstr>
      <vt:lpstr>   FENWALL FIRE PANEL REPLACEMENT</vt:lpstr>
      <vt:lpstr>DIY Diesel Gen hook-up and termination at IMOF1</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Imo River Cost Savings Initiative(RSP Repair)</dc:title>
  <dc:creator>Ogbodu, Oghenerume SPDC-UPO/G/ULM</dc:creator>
  <cp:lastModifiedBy>Ogbodu, Oghenerume SPDC-UPO/G/ULM</cp:lastModifiedBy>
  <cp:revision>80</cp:revision>
  <dcterms:created xsi:type="dcterms:W3CDTF">2018-01-30T13:30:16Z</dcterms:created>
  <dcterms:modified xsi:type="dcterms:W3CDTF">2019-10-15T08:36:29Z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0x0101006F0A470EEB1140E7AA14F4CE8A50B54C0001CB1477F4DD432AA86DD56CC3887AF400270D578B29D58B4B99270637481865EC</vt:lpwstr>
  </property>
  <property fmtid="{D5CDD505-2E9C-101B-9397-08002B2CF9AE}" pid="3" name="_dlc_policyId">
    <vt:lpwstr/>
  </property>
  <property fmtid="{D5CDD505-2E9C-101B-9397-08002B2CF9AE}" pid="4" name="ItemRetentionFormula">
    <vt:lpwstr/>
  </property>
  <property fmtid="{D5CDD505-2E9C-101B-9397-08002B2CF9AE}" pid="5" name="_dlc_DocIdItemGuid">
    <vt:lpwstr>7d80acc4-dd4b-4cde-a6d7-5e3168803b9a</vt:lpwstr>
  </property>
  <property fmtid="{D5CDD505-2E9C-101B-9397-08002B2CF9AE}" pid="6" name="Shell SharePoint SAEF SecurityClassification">
    <vt:lpwstr>14;#Unrestricted|a6bcf75a-a979-458c-83c1-40defbdcf8ae</vt:lpwstr>
  </property>
  <property fmtid="{D5CDD505-2E9C-101B-9397-08002B2CF9AE}" pid="7" name="Shell SharePoint SAEF LegalEntity">
    <vt:lpwstr>4;#The Shell Petroleum Development Company Of Nigeria Limited|b482a97d-f8dd-41c8-ab1c-99b8408fd22e</vt:lpwstr>
  </property>
  <property fmtid="{D5CDD505-2E9C-101B-9397-08002B2CF9AE}" pid="8" name="Shell SharePoint SAEF BusinessUnitRegion">
    <vt:lpwstr>2;#Sub-Saharan Africa|9d13514c-804d-40ff-8e8a-f6825f62fb70</vt:lpwstr>
  </property>
  <property fmtid="{D5CDD505-2E9C-101B-9397-08002B2CF9AE}" pid="9" name="Shell SharePoint SAEF GlobalFunction">
    <vt:lpwstr>3;#Not Applicable|ddce64fb-3cb8-4cd9-8e3d-0fe554247fd1</vt:lpwstr>
  </property>
  <property fmtid="{D5CDD505-2E9C-101B-9397-08002B2CF9AE}" pid="10" name="Shell SharePoint SAEF WorkgroupID">
    <vt:lpwstr>5;#Upstream _ Single File Plan - 22022|d3ed65c1-761d-4a84-a678-924ffd6ed182</vt:lpwstr>
  </property>
  <property fmtid="{D5CDD505-2E9C-101B-9397-08002B2CF9AE}" pid="11" name="Shell SharePoint SAEF CountryOfJurisdiction">
    <vt:lpwstr>7;#NIGERIA|973e3eb3-a5f9-4712-a628-787e048af9f3</vt:lpwstr>
  </property>
  <property fmtid="{D5CDD505-2E9C-101B-9397-08002B2CF9AE}" pid="12" name="Shell SharePoint SAEF ExportControlClassification">
    <vt:lpwstr>9;#Non-US content - Non Controlled|2ac8835e-0587-4096-a6e2-1f68da1e6cb3</vt:lpwstr>
  </property>
  <property fmtid="{D5CDD505-2E9C-101B-9397-08002B2CF9AE}" pid="13" name="Shell SharePoint SAEF DocumentStatus">
    <vt:lpwstr>11;#Draft|1c86f377-7d91-4c95-bd5b-c18c83fe0aa5</vt:lpwstr>
  </property>
  <property fmtid="{D5CDD505-2E9C-101B-9397-08002B2CF9AE}" pid="14" name="Shell SharePoint SAEF Language">
    <vt:lpwstr>6;#English|bd3ad5ee-f0c3-40aa-8cc8-36ef09940af3</vt:lpwstr>
  </property>
  <property fmtid="{D5CDD505-2E9C-101B-9397-08002B2CF9AE}" pid="15" name="Shell SharePoint SAEF Business">
    <vt:lpwstr>1;#Upstream International|dabf15d9-4f75-4ed1-b8a1-a0c3e2a85888</vt:lpwstr>
  </property>
  <property fmtid="{D5CDD505-2E9C-101B-9397-08002B2CF9AE}" pid="16" name="Shell SharePoint SAEF BusinessProcess">
    <vt:lpwstr>10;#All - Records Management|1f68a0f2-47ab-4887-8df5-7c0616d5ad90</vt:lpwstr>
  </property>
  <property fmtid="{D5CDD505-2E9C-101B-9397-08002B2CF9AE}" pid="17" name="Shell SharePoint SAEF DocumentType">
    <vt:lpwstr>36;#Departmental, Team, and Committee Meetings [ARM]|087747b7-e3f8-4ae5-8e21-744bffb7d900</vt:lpwstr>
  </property>
</Properties>
</file>