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2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  <p:sldMasterId id="2147483723" r:id="rId6"/>
  </p:sldMasterIdLst>
  <p:notesMasterIdLst>
    <p:notesMasterId r:id="rId16"/>
  </p:notesMasterIdLst>
  <p:handoutMasterIdLst>
    <p:handoutMasterId r:id="rId17"/>
  </p:handoutMasterIdLst>
  <p:sldIdLst>
    <p:sldId id="479" r:id="rId7"/>
    <p:sldId id="423" r:id="rId8"/>
    <p:sldId id="424" r:id="rId9"/>
    <p:sldId id="426" r:id="rId10"/>
    <p:sldId id="437" r:id="rId11"/>
    <p:sldId id="444" r:id="rId12"/>
    <p:sldId id="421" r:id="rId13"/>
    <p:sldId id="693" r:id="rId14"/>
    <p:sldId id="694" r:id="rId15"/>
  </p:sldIdLst>
  <p:sldSz cx="11887200" cy="6858000"/>
  <p:notesSz cx="6797675" cy="9928225"/>
  <p:embeddedFontLst>
    <p:embeddedFont>
      <p:font typeface="Futura Medium" panose="00000400000000000000" pitchFamily="2" charset="0"/>
      <p:regular r:id="rId18"/>
      <p:bold r:id="rId19"/>
      <p:italic r:id="rId20"/>
      <p:boldItalic r:id="rId21"/>
    </p:embeddedFont>
    <p:embeddedFont>
      <p:font typeface="Futura" panose="020B0604020202020204" charset="0"/>
      <p:regular r:id="rId22"/>
      <p:bold r:id="rId23"/>
      <p:italic r:id="rId24"/>
      <p:boldItalic r:id="rId25"/>
    </p:embeddedFont>
    <p:embeddedFont>
      <p:font typeface="Futura Bold" panose="00000900000000000000" pitchFamily="2" charset="0"/>
      <p:regular r:id="rId26"/>
      <p:boldItalic r:id="rId2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n, Kelechi N SPDC-UPO/G/PEB" initials="GKN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7"/>
    <a:srgbClr val="008000"/>
    <a:srgbClr val="DD1D27"/>
    <a:srgbClr val="FF3300"/>
    <a:srgbClr val="D7CE07"/>
    <a:srgbClr val="D9D9D9"/>
    <a:srgbClr val="3B2DEF"/>
    <a:srgbClr val="EDDFEA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07" autoAdjust="0"/>
    <p:restoredTop sz="93907" autoAdjust="0"/>
  </p:normalViewPr>
  <p:slideViewPr>
    <p:cSldViewPr showGuides="1">
      <p:cViewPr>
        <p:scale>
          <a:sx n="80" d="100"/>
          <a:sy n="80" d="100"/>
        </p:scale>
        <p:origin x="332" y="40"/>
      </p:cViewPr>
      <p:guideLst>
        <p:guide orient="horz" pos="2160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3235"/>
    </p:cViewPr>
  </p:sorterViewPr>
  <p:notesViewPr>
    <p:cSldViewPr showGuides="1">
      <p:cViewPr varScale="1">
        <p:scale>
          <a:sx n="60" d="100"/>
          <a:sy n="60" d="100"/>
        </p:scale>
        <p:origin x="1738" y="53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23/12/2018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23/12/2018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744538"/>
            <a:ext cx="64516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8C923791-C21F-4E34-BF20-0EF93155BF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D2DE64BA-FB3F-427A-A787-B265BD2A44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7A999B3-68B5-46D4-99E2-886124876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fld id="{054515F3-D242-44F0-882E-3BD142025100}" type="slidenum">
              <a:rPr lang="en-GB" altLang="en-US" sz="1200" smtClean="0"/>
              <a:pPr/>
              <a:t>2</a:t>
            </a:fld>
            <a:endParaRPr lang="en-GB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30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55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79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04B5F238-189B-4499-977E-223A61E848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3D1B72ED-650E-40B0-8585-76A5C106C7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A848E71B-1DCE-4F8A-ACD2-164C3E5E7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CCEE6F-2F85-4570-A89C-C0E748696CAD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pPr marL="0" marR="0" lvl="0" indent="0" algn="r" defTabSz="1217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152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04B5F238-189B-4499-977E-223A61E848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3D1B72ED-650E-40B0-8585-76A5C106C7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en-US" dirty="0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A848E71B-1DCE-4F8A-ACD2-164C3E5E7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r" defTabSz="1217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CCEE6F-2F85-4570-A89C-C0E748696CAD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pPr marL="0" marR="0" lvl="0" indent="0" algn="r" defTabSz="1217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47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18872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35004" y="960120"/>
            <a:ext cx="9652253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35004" y="3310197"/>
            <a:ext cx="965225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35003" y="4588235"/>
            <a:ext cx="7615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35003" y="4840064"/>
            <a:ext cx="7615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Nig Ltd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45968"/>
            <a:ext cx="14859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49107E6-6DE6-41F9-852F-915C86B9A55C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D735DD4-7BEB-45F5-A7E7-34AFB5C4CFA9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059689" y="1528764"/>
            <a:ext cx="5327570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1" y="1528763"/>
            <a:ext cx="533221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059686" y="1528764"/>
            <a:ext cx="5327572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1" y="1528763"/>
            <a:ext cx="533221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579DA19-C89A-491E-8F14-8FCF31B9C64E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496581" y="6201073"/>
            <a:ext cx="5404474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2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495301" y="4199574"/>
            <a:ext cx="533221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495301" y="3864615"/>
            <a:ext cx="533221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495301" y="4141370"/>
            <a:ext cx="533221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495301" y="4456233"/>
            <a:ext cx="533221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495301" y="5966640"/>
            <a:ext cx="533221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495301" y="1863726"/>
            <a:ext cx="533221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495301" y="1528767"/>
            <a:ext cx="533221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95301" y="1805523"/>
            <a:ext cx="533221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495301" y="2120386"/>
            <a:ext cx="533221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495301" y="3732357"/>
            <a:ext cx="533221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059686" y="4199574"/>
            <a:ext cx="5327572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059686" y="3864615"/>
            <a:ext cx="5327572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059686" y="4141387"/>
            <a:ext cx="5327572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059686" y="4456233"/>
            <a:ext cx="5327572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059686" y="5966661"/>
            <a:ext cx="5327572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059686" y="1863726"/>
            <a:ext cx="5327572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059686" y="1528767"/>
            <a:ext cx="5327572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059686" y="1805539"/>
            <a:ext cx="5327572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059686" y="2120386"/>
            <a:ext cx="5327572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5936881" y="3730543"/>
            <a:ext cx="513356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15671C4-1EB1-404F-AEFA-3E9F13D092DA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8"/>
            <a:ext cx="118872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42944" y="1524000"/>
            <a:ext cx="123823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44121" y="2636984"/>
            <a:ext cx="623751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44121" y="1696947"/>
            <a:ext cx="6237514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17762" y="1924112"/>
            <a:ext cx="416797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5E4C314-4591-4F67-89A2-635B9C31C465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2943" y="3556004"/>
            <a:ext cx="668655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489068" y="488936"/>
            <a:ext cx="1278315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2" y="1"/>
            <a:ext cx="11889856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231" y="4028766"/>
            <a:ext cx="6023312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231" y="5092242"/>
            <a:ext cx="6023312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B3083EC-3AC4-449B-8722-8C7881E4CD34}" type="datetime3">
              <a:rPr lang="en-US" smtClean="0"/>
              <a:t>23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6E83D47-7122-4DD8-91FD-0A88D46A2F52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1" y="0"/>
            <a:ext cx="1188952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AD5FBC-2BA1-4F64-847F-EE8952CF9238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0350" y="1438480"/>
            <a:ext cx="10887399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8"/>
            <a:ext cx="118872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44121" y="2636984"/>
            <a:ext cx="5057786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44121" y="1696947"/>
            <a:ext cx="6216367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6A90B60-4483-461B-A41E-F67089CABC20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288764" y="2557463"/>
            <a:ext cx="5067539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11EFDDD-DD20-4B3E-8CB2-97D460E926CE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2" y="4313786"/>
            <a:ext cx="118871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5004" y="960121"/>
            <a:ext cx="9652253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5005" y="3310197"/>
            <a:ext cx="4710541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05" y="4588235"/>
            <a:ext cx="474915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05" y="4840067"/>
            <a:ext cx="474915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Nig Ltd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45968"/>
            <a:ext cx="14859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677209" y="2795384"/>
            <a:ext cx="471004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FA69C56-F353-48AE-B308-7557A259C1ED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54" y="1280160"/>
            <a:ext cx="4192717" cy="4300222"/>
          </a:xfrm>
          <a:prstGeom prst="rect">
            <a:avLst/>
          </a:prstGeom>
        </p:spPr>
      </p:pic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88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40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1127839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05580" tIns="129870" rIns="351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154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4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0145" y="295200"/>
            <a:ext cx="1001052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8547" y="6550027"/>
            <a:ext cx="34667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78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560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18872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35004" y="960120"/>
            <a:ext cx="9652253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35004" y="3310197"/>
            <a:ext cx="965225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35003" y="4588235"/>
            <a:ext cx="7615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35003" y="4840064"/>
            <a:ext cx="761526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Nig Ltd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45968"/>
            <a:ext cx="14859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4CB0976-BDEC-4047-A60B-C33D771139F3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56453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2" y="4313786"/>
            <a:ext cx="118871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5004" y="960121"/>
            <a:ext cx="9652253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5005" y="3310197"/>
            <a:ext cx="4710541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05" y="4588235"/>
            <a:ext cx="474915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05" y="4840067"/>
            <a:ext cx="474915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Nig Ltd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45968"/>
            <a:ext cx="14859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677209" y="2795384"/>
            <a:ext cx="471004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3A51E66-32B7-4691-892C-C3ECA74A5B8F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476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25512" y="3556003"/>
            <a:ext cx="6703982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2" y="1"/>
            <a:ext cx="11889856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1114" y="4059940"/>
            <a:ext cx="5050244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1114" y="5120644"/>
            <a:ext cx="505024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21113" y="5666465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21113" y="5923869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4CE222A-C81F-4D21-9861-B3CB8F57530A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09570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2" y="1"/>
            <a:ext cx="11889856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25512" y="3556003"/>
            <a:ext cx="6703982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1114" y="4059940"/>
            <a:ext cx="5050244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1114" y="5120644"/>
            <a:ext cx="505024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21113" y="5666465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21113" y="5923869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603A929-39A1-4BCC-8AA5-7FA82A8F106A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956753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4"/>
            <a:ext cx="10891956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61B92BF-EB38-4035-865B-7377519CCC5C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0293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1" y="0"/>
            <a:ext cx="1188952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4"/>
            <a:ext cx="10891956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1D9ED68-C191-4F79-AF62-684CBBD46D3C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5221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3"/>
            <a:ext cx="1089195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2AB5C4F-364E-450E-B823-0F2300DB365C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9818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0"/>
            <a:ext cx="10891956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3"/>
            <a:ext cx="1089195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448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25512" y="3556003"/>
            <a:ext cx="6703982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2" y="1"/>
            <a:ext cx="11889856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1114" y="4059940"/>
            <a:ext cx="5050244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1114" y="5120644"/>
            <a:ext cx="505024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21113" y="5666465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21113" y="5923869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C19B7C6-97FB-4233-B494-3D4C2BD488E4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4"/>
            <a:ext cx="10891956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059689" y="1528764"/>
            <a:ext cx="5327570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1" y="1528763"/>
            <a:ext cx="533221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A1DAC1C-5EBE-43FD-AA0A-8CA789734514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3029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B993DBF-3CAC-4E4F-9530-8C615CF4C516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059689" y="1528764"/>
            <a:ext cx="5327570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1" y="1528763"/>
            <a:ext cx="533221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32132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059686" y="1528764"/>
            <a:ext cx="5327572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1" y="1528763"/>
            <a:ext cx="533221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E82C8C-3579-4B05-96AE-A435E3B0AD38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2356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496581" y="6201073"/>
            <a:ext cx="5404474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2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495301" y="4199574"/>
            <a:ext cx="533221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495301" y="3864615"/>
            <a:ext cx="533221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495301" y="4141370"/>
            <a:ext cx="533221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495301" y="4456233"/>
            <a:ext cx="533221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495301" y="5966640"/>
            <a:ext cx="533221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495301" y="1863726"/>
            <a:ext cx="5332214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495301" y="1528767"/>
            <a:ext cx="5332214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495301" y="1805523"/>
            <a:ext cx="533221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495301" y="2120386"/>
            <a:ext cx="5332214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495301" y="3732357"/>
            <a:ext cx="533221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059686" y="4199574"/>
            <a:ext cx="5327572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059686" y="3864615"/>
            <a:ext cx="5327572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059686" y="4141387"/>
            <a:ext cx="5327572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059686" y="4456233"/>
            <a:ext cx="5327572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059686" y="5966661"/>
            <a:ext cx="5327572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059686" y="1863726"/>
            <a:ext cx="5327572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059686" y="1528767"/>
            <a:ext cx="5327572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059686" y="1805539"/>
            <a:ext cx="5327572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059686" y="2120386"/>
            <a:ext cx="5327572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5936881" y="3730543"/>
            <a:ext cx="513356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603D44F-4ABE-4622-BFA8-8A6A3B911178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  <p:sp>
        <p:nvSpPr>
          <p:cNvPr id="27" name="Rectangle 26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36004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8"/>
            <a:ext cx="118872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42944" y="1524000"/>
            <a:ext cx="123823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44121" y="2636984"/>
            <a:ext cx="623751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44121" y="1696947"/>
            <a:ext cx="6237514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17762" y="1924112"/>
            <a:ext cx="416797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73002A4-27CD-41AD-8730-420D204078BE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64293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2943" y="3556004"/>
            <a:ext cx="668655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489068" y="488936"/>
            <a:ext cx="1278315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2" y="1"/>
            <a:ext cx="11889856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231" y="4028766"/>
            <a:ext cx="6023312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231" y="5092242"/>
            <a:ext cx="6023312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1149B9B-C479-4541-859B-3831854AF2B6}" type="datetime3">
              <a:rPr lang="en-US" smtClean="0"/>
              <a:t>23 December 2018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52447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90CBEB4-A591-47FD-9632-004C0F4E6865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5262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7C16534-0A20-4C6B-AE32-CDADFBA8B0BE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0380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1" y="0"/>
            <a:ext cx="1188952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5503065-2201-42B4-8828-B67A3BC79392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0350" y="1438480"/>
            <a:ext cx="10887399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06265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8"/>
            <a:ext cx="118872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44121" y="2636984"/>
            <a:ext cx="5057786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44121" y="1696947"/>
            <a:ext cx="6216367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6835417-9F62-4499-A1D5-C3804191C278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288764" y="2557463"/>
            <a:ext cx="5067539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1628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2" y="1"/>
            <a:ext cx="11889856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25512" y="3556003"/>
            <a:ext cx="6703982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1114" y="4059940"/>
            <a:ext cx="5050244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1114" y="5120644"/>
            <a:ext cx="505024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21113" y="5666465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21113" y="5923869"/>
            <a:ext cx="5058037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C01CED9-339B-4706-9E9F-E8304D2B1F59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 dirty="0"/>
              <a:t>To safely and consistently maximise value to investors and customers</a:t>
            </a:r>
            <a:endParaRPr lang="en-GB" dirty="0"/>
          </a:p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016470E-0C90-4AE0-952E-6D807E437406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1870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54" y="1280160"/>
            <a:ext cx="4192717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7879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ar - 1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188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40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0" y="228599"/>
            <a:ext cx="1127839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05580" tIns="129870" rIns="351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154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34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Futura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70145" y="295200"/>
            <a:ext cx="1001052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58547" y="6550027"/>
            <a:ext cx="34667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780">
                <a:solidFill>
                  <a:schemeClr val="bg2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01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4"/>
            <a:ext cx="10891956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E5F89A2-3744-43A8-B8B8-D429FDF489D9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1" y="0"/>
            <a:ext cx="1188952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4"/>
            <a:ext cx="10891956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AB4ED1-8C29-4549-916F-76ADD7FC5B1F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3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3"/>
            <a:ext cx="1089195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B933691-7AD0-419D-B6A1-53C3E00AAF05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0"/>
            <a:ext cx="10891956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95301" y="1528763"/>
            <a:ext cx="10891956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4"/>
            <a:ext cx="10891956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059689" y="1528764"/>
            <a:ext cx="5327570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1" y="1528763"/>
            <a:ext cx="533221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42C82CF-B030-4AB0-9E40-478ACA98D6DB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95311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528763"/>
            <a:ext cx="10891956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4"/>
            <a:ext cx="10891956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To safely and consistently maximise value to investors and customers 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B9C1096-A971-4DF7-A172-2AF0B1C65FB5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  <p:sldLayoutId id="2147483701" r:id="rId21"/>
  </p:sldLayoutIdLst>
  <p:transition>
    <p:fade/>
  </p:transition>
  <p:hf sldNum="0"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528763"/>
            <a:ext cx="10891956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4"/>
            <a:ext cx="10891956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3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b="1" i="1"/>
              <a:t>To safely and consistently maximise value to investors and customers 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5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4C308C2-6A76-4B13-8F63-ADF11AB560A3}" type="datetime3">
              <a:rPr lang="en-US" smtClean="0"/>
              <a:t>23 December 2018</a:t>
            </a:fld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4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7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p:transition>
    <p:fade/>
  </p:transition>
  <p:hf sldNum="0"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2898" y="1219200"/>
            <a:ext cx="9652253" cy="855676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NOVEMBER YTD PERFORMANCE – CAPEX/OPEX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7918DA-DF29-4896-B6EA-0B5DFEAAD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2600" y="6587998"/>
            <a:ext cx="2819400" cy="270001"/>
          </a:xfrm>
        </p:spPr>
        <p:txBody>
          <a:bodyPr/>
          <a:lstStyle/>
          <a:p>
            <a:r>
              <a:rPr lang="en-US" dirty="0"/>
              <a:t>Land Asset Finance</a:t>
            </a:r>
          </a:p>
        </p:txBody>
      </p:sp>
      <p:sp>
        <p:nvSpPr>
          <p:cNvPr id="8" name="Title 15">
            <a:extLst>
              <a:ext uri="{FF2B5EF4-FFF2-40B4-BE49-F238E27FC236}">
                <a16:creationId xmlns:a16="http://schemas.microsoft.com/office/drawing/2014/main" id="{575FB86A-3070-431D-ABE4-D939FD32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98" y="2209800"/>
            <a:ext cx="9899650" cy="9175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b="0" kern="1200" cap="none" spc="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altLang="en-US" sz="2400" b="1" dirty="0">
                <a:latin typeface="Arial" panose="020B0604020202020204" pitchFamily="34" charset="0"/>
              </a:rPr>
              <a:t>LAND ASSET FINANCE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63054-ABA4-45CD-8FAF-698F5E751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234D7-76A1-4989-B3F8-97D212F1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9" y="2220686"/>
            <a:ext cx="4834547" cy="30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7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492B0D5-6232-4F86-BB46-10D4DBA266F0}"/>
              </a:ext>
            </a:extLst>
          </p:cNvPr>
          <p:cNvSpPr txBox="1"/>
          <p:nvPr/>
        </p:nvSpPr>
        <p:spPr>
          <a:xfrm>
            <a:off x="385406" y="838201"/>
            <a:ext cx="11216568" cy="38861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lIns="0" tIns="0" rIns="0" bIns="0"/>
          <a:lstStyle/>
          <a:p>
            <a:pPr defTabSz="914400">
              <a:lnSpc>
                <a:spcPct val="113000"/>
              </a:lnSpc>
              <a:spcAft>
                <a:spcPts val="60"/>
              </a:spcAft>
            </a:pPr>
            <a:r>
              <a:rPr lang="en-US" sz="1200" b="1" kern="0" dirty="0">
                <a:solidFill>
                  <a:schemeClr val="tx2">
                    <a:lumMod val="50000"/>
                  </a:schemeClr>
                </a:solidFill>
              </a:rPr>
              <a:t>NOVEMBER YTD Actual Expenditure (CAPEX + OPEX): $35.3m 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tx2">
                    <a:lumMod val="50000"/>
                  </a:schemeClr>
                </a:solidFill>
              </a:rPr>
              <a:t>93% of YTD phased Q4 FYLE ($37.9m).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tx2">
                    <a:lumMod val="50000"/>
                  </a:schemeClr>
                </a:solidFill>
              </a:rPr>
              <a:t>88% of OP’17 ($39.9m) and 80% of Q4 FYLE ($44m).</a:t>
            </a:r>
          </a:p>
          <a:p>
            <a:pPr marL="0" lvl="1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</a:pPr>
            <a:endParaRPr lang="en-US" sz="1200" kern="0" dirty="0">
              <a:solidFill>
                <a:schemeClr val="tx2">
                  <a:lumMod val="50000"/>
                </a:schemeClr>
              </a:solidFill>
            </a:endParaRPr>
          </a:p>
          <a:p>
            <a:pPr defTabSz="914400">
              <a:lnSpc>
                <a:spcPct val="113000"/>
              </a:lnSpc>
              <a:spcAft>
                <a:spcPts val="60"/>
              </a:spcAft>
            </a:pPr>
            <a:r>
              <a:rPr lang="en-US" sz="1200" b="1" kern="0" dirty="0">
                <a:solidFill>
                  <a:schemeClr val="tx2">
                    <a:lumMod val="50000"/>
                  </a:schemeClr>
                </a:solidFill>
              </a:rPr>
              <a:t>NOVEMBE YTD Actual Expenditure + Commitments (CAPEX + OPEX): $37.2m 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tx2">
                    <a:lumMod val="50000"/>
                  </a:schemeClr>
                </a:solidFill>
              </a:rPr>
              <a:t>93% of OP’17 and 84% of Q4 FY LE.</a:t>
            </a:r>
          </a:p>
          <a:p>
            <a:pPr defTabSz="914400"/>
            <a:endParaRPr lang="en-US" sz="1200" kern="0" dirty="0">
              <a:solidFill>
                <a:schemeClr val="tx2">
                  <a:lumMod val="50000"/>
                </a:schemeClr>
              </a:solidFill>
            </a:endParaRPr>
          </a:p>
          <a:p>
            <a:pPr defTabSz="914400"/>
            <a:r>
              <a:rPr lang="en-US" sz="1200" b="1" u="sng" kern="0" dirty="0">
                <a:solidFill>
                  <a:schemeClr val="tx2">
                    <a:lumMod val="50000"/>
                  </a:schemeClr>
                </a:solidFill>
              </a:rPr>
              <a:t>CAPEX</a:t>
            </a:r>
            <a:r>
              <a:rPr lang="en-US" sz="1200" b="1" kern="0" dirty="0">
                <a:solidFill>
                  <a:schemeClr val="tx2">
                    <a:lumMod val="50000"/>
                  </a:schemeClr>
                </a:solidFill>
              </a:rPr>
              <a:t> (OP’17 F$11.9m, Q4 FYLE $15.7m, NOVEMBER YTD ACT $11.3m).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tx2">
                    <a:lumMod val="50000"/>
                  </a:schemeClr>
                </a:solidFill>
              </a:rPr>
              <a:t> November YTD Actual Burn rate at 94% of OP’17 &amp; 72% of Q4 FYLE.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595959"/>
                </a:solidFill>
              </a:rPr>
              <a:t> November YTD Actual Burn rate at 94% of YTD Phased Q4 FYLE ($11.3m vs $11.9m). 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rgbClr val="595959"/>
                </a:solidFill>
              </a:rPr>
              <a:t>Well head cages of $1.05m approved for Land is included in summary below under Q4FYLE</a:t>
            </a:r>
            <a:endParaRPr lang="en-GB" sz="1200" dirty="0">
              <a:solidFill>
                <a:srgbClr val="595959"/>
              </a:solidFill>
            </a:endParaRPr>
          </a:p>
          <a:p>
            <a:pPr marL="457200" lvl="1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</a:pPr>
            <a:r>
              <a:rPr lang="en-US" sz="1200" b="1" i="1" dirty="0">
                <a:solidFill>
                  <a:srgbClr val="595959"/>
                </a:solidFill>
              </a:rPr>
              <a:t>See Capex slides for further details.</a:t>
            </a:r>
          </a:p>
          <a:p>
            <a:pPr defTabSz="914400">
              <a:lnSpc>
                <a:spcPct val="113000"/>
              </a:lnSpc>
              <a:spcAft>
                <a:spcPts val="60"/>
              </a:spcAft>
            </a:pPr>
            <a:r>
              <a:rPr lang="en-US" sz="1200" b="1" u="sng" kern="0" dirty="0">
                <a:solidFill>
                  <a:schemeClr val="tx2">
                    <a:lumMod val="50000"/>
                  </a:schemeClr>
                </a:solidFill>
              </a:rPr>
              <a:t>OPEX</a:t>
            </a:r>
            <a:r>
              <a:rPr lang="en-US" sz="1200" b="1" kern="0" dirty="0">
                <a:solidFill>
                  <a:schemeClr val="tx2">
                    <a:lumMod val="50000"/>
                  </a:schemeClr>
                </a:solidFill>
              </a:rPr>
              <a:t> (OP’17 $27.9m, Q4 FYLE $28.3m, NOVEMBER YTD ACT $24m). 	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tx2">
                    <a:lumMod val="50000"/>
                  </a:schemeClr>
                </a:solidFill>
              </a:rPr>
              <a:t>NOVEMBER YTD Actual Burn rate at 86% of OP’17 and 85% of Q4 FYLE.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tx2">
                    <a:lumMod val="50000"/>
                  </a:schemeClr>
                </a:solidFill>
              </a:rPr>
              <a:t>NOVEMBER YTD trending at 93% of the YTD Phased Q4 FYLE. ($24m vs $26m).</a:t>
            </a:r>
          </a:p>
          <a:p>
            <a:pPr marL="457200" lvl="1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</a:pPr>
            <a:r>
              <a:rPr lang="en-US" sz="1200" b="1" i="1" dirty="0">
                <a:solidFill>
                  <a:srgbClr val="595959"/>
                </a:solidFill>
              </a:rPr>
              <a:t>See OPEX slides for further details.</a:t>
            </a:r>
          </a:p>
          <a:p>
            <a:pPr defTabSz="914400">
              <a:lnSpc>
                <a:spcPct val="113000"/>
              </a:lnSpc>
              <a:spcAft>
                <a:spcPts val="60"/>
              </a:spcAft>
            </a:pPr>
            <a:r>
              <a:rPr lang="en-US" sz="1400" kern="0" dirty="0">
                <a:solidFill>
                  <a:srgbClr val="FF0000"/>
                </a:solidFill>
              </a:rPr>
              <a:t> </a:t>
            </a:r>
          </a:p>
          <a:p>
            <a:pPr defTabSz="891540">
              <a:lnSpc>
                <a:spcPct val="113000"/>
              </a:lnSpc>
              <a:spcAft>
                <a:spcPts val="59"/>
              </a:spcAft>
              <a:defRPr/>
            </a:pPr>
            <a:endParaRPr lang="en-US" sz="1170" dirty="0">
              <a:solidFill>
                <a:srgbClr val="FFC000"/>
              </a:solidFill>
            </a:endParaRPr>
          </a:p>
          <a:p>
            <a:pPr defTabSz="891540">
              <a:lnSpc>
                <a:spcPct val="113000"/>
              </a:lnSpc>
              <a:spcAft>
                <a:spcPts val="59"/>
              </a:spcAft>
              <a:defRPr/>
            </a:pPr>
            <a:endParaRPr lang="en-US" sz="1170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554605-576A-458D-BCB8-43AA1B8CD4F1}"/>
              </a:ext>
            </a:extLst>
          </p:cNvPr>
          <p:cNvSpPr/>
          <p:nvPr/>
        </p:nvSpPr>
        <p:spPr>
          <a:xfrm>
            <a:off x="2687002" y="4953000"/>
            <a:ext cx="4960740" cy="191452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91540">
              <a:defRPr/>
            </a:pPr>
            <a:r>
              <a:rPr lang="en-US" sz="1365" b="1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71685" name="Title 4">
            <a:extLst>
              <a:ext uri="{FF2B5EF4-FFF2-40B4-BE49-F238E27FC236}">
                <a16:creationId xmlns:a16="http://schemas.microsoft.com/office/drawing/2014/main" id="{D82CB741-E6AE-4C17-8FF2-5F53AEBD7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5215"/>
            <a:ext cx="9601200" cy="343852"/>
          </a:xfrm>
          <a:ln/>
        </p:spPr>
        <p:txBody>
          <a:bodyPr/>
          <a:lstStyle/>
          <a:p>
            <a:pPr eaLnBrk="1" hangingPunct="1"/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F414321-D292-4FB3-9C7D-C4E1873B3F82}"/>
              </a:ext>
            </a:extLst>
          </p:cNvPr>
          <p:cNvSpPr txBox="1">
            <a:spLocks/>
          </p:cNvSpPr>
          <p:nvPr/>
        </p:nvSpPr>
        <p:spPr>
          <a:xfrm>
            <a:off x="3779759" y="6393062"/>
            <a:ext cx="4324588" cy="2321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1pPr>
            <a:lvl2pPr marL="608013" indent="-1508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2pPr>
            <a:lvl3pPr marL="1217613" indent="-3032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3pPr>
            <a:lvl4pPr marL="1827213" indent="-4556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4pPr>
            <a:lvl5pPr marL="2436813" indent="-608013" algn="l" defTabSz="1217613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GB" sz="829" b="1" dirty="0"/>
              <a:t>CENTRAL EAST FINANCE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07E802-9F5C-44FB-AF47-D903CF504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06" y="5181600"/>
            <a:ext cx="11273194" cy="14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346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055" y="673535"/>
            <a:ext cx="8284520" cy="317351"/>
          </a:xfrm>
        </p:spPr>
        <p:txBody>
          <a:bodyPr/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  CAPEX – NOVEMBER YTD PERFORMANCE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07516" y="3491864"/>
            <a:ext cx="2745236" cy="30835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1540"/>
            <a:r>
              <a:rPr lang="en-US" sz="1073" b="1" kern="0" dirty="0">
                <a:solidFill>
                  <a:schemeClr val="tx1"/>
                </a:solidFill>
              </a:rPr>
              <a:t>LAND EAST HUB - CAPEX OVERVIEW</a:t>
            </a:r>
            <a:endParaRPr lang="en-GB" sz="1073" b="1" kern="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3024" y="5257800"/>
            <a:ext cx="11281070" cy="1430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1100" b="1" u="sng" kern="0" dirty="0">
                <a:solidFill>
                  <a:schemeClr val="bg2">
                    <a:lumMod val="10000"/>
                  </a:schemeClr>
                </a:solidFill>
              </a:rPr>
              <a:t>Variance commentary </a:t>
            </a:r>
            <a:r>
              <a:rPr lang="en-US" sz="1100" b="1" u="sng" kern="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US" sz="1050" b="1" i="1" u="sng" kern="0" dirty="0">
                <a:solidFill>
                  <a:schemeClr val="bg2">
                    <a:lumMod val="10000"/>
                  </a:schemeClr>
                </a:solidFill>
              </a:rPr>
              <a:t>94% of Phased Q4 FYLE and 72% Q4 FYLE</a:t>
            </a:r>
            <a:endParaRPr lang="en-US" sz="1050" b="1" u="sng" kern="0" dirty="0">
              <a:solidFill>
                <a:schemeClr val="bg2">
                  <a:lumMod val="10000"/>
                </a:schemeClr>
              </a:solidFill>
            </a:endParaRPr>
          </a:p>
          <a:p>
            <a:pPr defTabSz="914400">
              <a:buClr>
                <a:srgbClr val="FF0000"/>
              </a:buClr>
            </a:pPr>
            <a:r>
              <a:rPr lang="en-US" sz="1050" b="1" dirty="0">
                <a:solidFill>
                  <a:srgbClr val="595959"/>
                </a:solidFill>
              </a:rPr>
              <a:t>Direct Maintenance </a:t>
            </a:r>
          </a:p>
          <a:p>
            <a:pPr marL="171450" indent="-171450"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rgbClr val="595959"/>
                </a:solidFill>
              </a:rPr>
              <a:t>Performance is above plan due to the fast track of the Land head fencing activities. </a:t>
            </a:r>
          </a:p>
          <a:p>
            <a:pPr marL="171450" indent="-171450"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050" b="1" dirty="0">
              <a:solidFill>
                <a:srgbClr val="595959"/>
              </a:solidFill>
            </a:endParaRPr>
          </a:p>
          <a:p>
            <a:pPr defTabSz="914400">
              <a:buClr>
                <a:srgbClr val="FF0000"/>
              </a:buClr>
            </a:pPr>
            <a:r>
              <a:rPr lang="en-US" sz="1050" b="1" dirty="0">
                <a:solidFill>
                  <a:srgbClr val="595959"/>
                </a:solidFill>
              </a:rPr>
              <a:t>Maintenance: </a:t>
            </a:r>
            <a:r>
              <a:rPr lang="en-US" sz="1050" dirty="0">
                <a:solidFill>
                  <a:srgbClr val="595959"/>
                </a:solidFill>
              </a:rPr>
              <a:t>Performance is below plan due to delay in delivery of  Long lead ordered spares.</a:t>
            </a:r>
          </a:p>
          <a:p>
            <a:pPr marL="171450" indent="-171450" defTabSz="914400">
              <a:buClr>
                <a:srgbClr val="FF0000"/>
              </a:buClr>
              <a:buFont typeface="Wingdings" panose="05000000000000000000" pitchFamily="2" charset="2"/>
              <a:buChar char="v"/>
            </a:pPr>
            <a:endParaRPr lang="en-US" sz="1050" dirty="0">
              <a:solidFill>
                <a:srgbClr val="595959"/>
              </a:solidFill>
            </a:endParaRPr>
          </a:p>
          <a:p>
            <a:pPr defTabSz="914400">
              <a:buClr>
                <a:srgbClr val="FF0000"/>
              </a:buClr>
            </a:pPr>
            <a:r>
              <a:rPr lang="en-US" sz="1050" dirty="0">
                <a:solidFill>
                  <a:srgbClr val="FF0000"/>
                </a:solidFill>
              </a:rPr>
              <a:t>*</a:t>
            </a:r>
            <a:r>
              <a:rPr lang="en-US" sz="1050" dirty="0">
                <a:solidFill>
                  <a:srgbClr val="595959"/>
                </a:solidFill>
              </a:rPr>
              <a:t>$1.05mln approved for  Well Head Cages.</a:t>
            </a:r>
          </a:p>
          <a:p>
            <a:pPr defTabSz="891540">
              <a:buClr>
                <a:srgbClr val="FF0000"/>
              </a:buClr>
            </a:pPr>
            <a:endParaRPr lang="en-US" sz="1073" b="1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0AF3-7BDF-4158-84FC-72931CD06C35}"/>
              </a:ext>
            </a:extLst>
          </p:cNvPr>
          <p:cNvSpPr/>
          <p:nvPr/>
        </p:nvSpPr>
        <p:spPr>
          <a:xfrm rot="-2700000">
            <a:off x="7477525" y="1540541"/>
            <a:ext cx="1304520" cy="4181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1540"/>
            <a:r>
              <a:rPr lang="en-US" sz="975" b="1" dirty="0"/>
              <a:t>Concerted effort to ensure early delivery of  activities</a:t>
            </a:r>
            <a:endParaRPr lang="en-US" sz="975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DBCD0-A51B-458C-B0C8-4B2AAC91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4" y="990886"/>
            <a:ext cx="11259039" cy="24381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A3E2E-4177-47B8-A241-7A72D1169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23" y="3863086"/>
            <a:ext cx="11259039" cy="13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632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8924"/>
            <a:ext cx="8284520" cy="317351"/>
          </a:xfrm>
        </p:spPr>
        <p:txBody>
          <a:bodyPr/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OPEX – NOVEMBER YTD PERFORMANCE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600649"/>
            <a:ext cx="11506200" cy="195255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457200" lvl="1" defTabSz="914400">
              <a:lnSpc>
                <a:spcPct val="113000"/>
              </a:lnSpc>
              <a:spcAft>
                <a:spcPts val="60"/>
              </a:spcAft>
              <a:buClr>
                <a:srgbClr val="C00000"/>
              </a:buClr>
            </a:pPr>
            <a:r>
              <a:rPr lang="en-US" sz="1200" b="1" u="sng" kern="0" dirty="0">
                <a:solidFill>
                  <a:schemeClr val="bg2">
                    <a:lumMod val="10000"/>
                  </a:schemeClr>
                </a:solidFill>
              </a:rPr>
              <a:t>Variance commentary </a:t>
            </a:r>
            <a:r>
              <a:rPr lang="en-US" sz="1200" b="1" u="sng" kern="0" dirty="0">
                <a:solidFill>
                  <a:schemeClr val="tx1">
                    <a:lumMod val="75000"/>
                  </a:schemeClr>
                </a:solidFill>
              </a:rPr>
              <a:t>: </a:t>
            </a:r>
            <a:r>
              <a:rPr lang="en-US" sz="1200" b="1" i="1" u="sng" kern="0" dirty="0">
                <a:solidFill>
                  <a:schemeClr val="bg2">
                    <a:lumMod val="10000"/>
                  </a:schemeClr>
                </a:solidFill>
              </a:rPr>
              <a:t>93% of Phased Q4 FYLE and 85% Q4 FYLE 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bg2">
                    <a:lumMod val="10000"/>
                  </a:schemeClr>
                </a:solidFill>
              </a:rPr>
              <a:t>Imo River: Overspend due to repair works on vandalized newly installed W/5L tie-in spool and </a:t>
            </a:r>
            <a:r>
              <a:rPr lang="en-US" sz="1200" kern="0" dirty="0" err="1">
                <a:solidFill>
                  <a:schemeClr val="bg2">
                    <a:lumMod val="10000"/>
                  </a:schemeClr>
                </a:solidFill>
              </a:rPr>
              <a:t>Imor</a:t>
            </a:r>
            <a:r>
              <a:rPr lang="en-US" sz="1200" kern="0" dirty="0">
                <a:solidFill>
                  <a:schemeClr val="bg2">
                    <a:lumMod val="10000"/>
                  </a:schemeClr>
                </a:solidFill>
              </a:rPr>
              <a:t> re-routing and</a:t>
            </a:r>
            <a:r>
              <a:rPr lang="en-US" sz="1200" b="1" kern="0" dirty="0">
                <a:solidFill>
                  <a:srgbClr val="FF0000"/>
                </a:solidFill>
              </a:rPr>
              <a:t> </a:t>
            </a:r>
            <a:r>
              <a:rPr lang="en-US" sz="1200" kern="0" dirty="0">
                <a:solidFill>
                  <a:schemeClr val="bg2">
                    <a:lumMod val="10000"/>
                  </a:schemeClr>
                </a:solidFill>
              </a:rPr>
              <a:t>Enhanced surveillance and </a:t>
            </a:r>
            <a:r>
              <a:rPr lang="en-US" sz="1200" kern="0" dirty="0" err="1">
                <a:solidFill>
                  <a:schemeClr val="bg2">
                    <a:lumMod val="10000"/>
                  </a:schemeClr>
                </a:solidFill>
              </a:rPr>
              <a:t>Okoloma</a:t>
            </a:r>
            <a:r>
              <a:rPr lang="en-US" sz="1200" kern="0" dirty="0">
                <a:solidFill>
                  <a:schemeClr val="bg2">
                    <a:lumMod val="10000"/>
                  </a:schemeClr>
                </a:solidFill>
              </a:rPr>
              <a:t> 20K FGC Inspection </a:t>
            </a:r>
            <a:r>
              <a:rPr lang="en-US" sz="1200" kern="0" dirty="0">
                <a:solidFill>
                  <a:srgbClr val="000000"/>
                </a:solidFill>
              </a:rPr>
              <a:t>and sewage dislodgement.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rgbClr val="000000"/>
                </a:solidFill>
              </a:rPr>
              <a:t>Almost all the PUs have overspend their Catering Q4 phased budget except Agbada and </a:t>
            </a:r>
            <a:r>
              <a:rPr lang="en-US" sz="1200" kern="0" dirty="0" err="1">
                <a:solidFill>
                  <a:srgbClr val="000000"/>
                </a:solidFill>
              </a:rPr>
              <a:t>Rumuahia</a:t>
            </a:r>
            <a:endParaRPr lang="en-US" sz="1200" kern="0" dirty="0">
              <a:solidFill>
                <a:srgbClr val="000000"/>
              </a:solidFill>
            </a:endParaRP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Font typeface="Wingdings" panose="05000000000000000000" pitchFamily="2" charset="2"/>
              <a:buChar char="v"/>
            </a:pPr>
            <a:r>
              <a:rPr lang="en-US" sz="1200" kern="0" dirty="0">
                <a:solidFill>
                  <a:schemeClr val="bg2">
                    <a:lumMod val="10000"/>
                  </a:schemeClr>
                </a:solidFill>
              </a:rPr>
              <a:t>Logistics cost is above the phased Q4 LE with </a:t>
            </a:r>
            <a:r>
              <a:rPr lang="en-US" sz="1200" b="1" kern="0" dirty="0">
                <a:solidFill>
                  <a:srgbClr val="FF0000"/>
                </a:solidFill>
              </a:rPr>
              <a:t>F$76k</a:t>
            </a:r>
          </a:p>
          <a:p>
            <a:pPr marL="742950" lvl="1" indent="-285750" defTabSz="914400">
              <a:lnSpc>
                <a:spcPct val="113000"/>
              </a:lnSpc>
              <a:spcAft>
                <a:spcPts val="60"/>
              </a:spcAft>
              <a:buFont typeface="Wingdings" panose="05000000000000000000" pitchFamily="2" charset="2"/>
              <a:buChar char="v"/>
            </a:pPr>
            <a:r>
              <a:rPr lang="en-US" sz="1200" b="1" kern="0" dirty="0">
                <a:solidFill>
                  <a:srgbClr val="FF0000"/>
                </a:solidFill>
              </a:rPr>
              <a:t>Important to sustain focus on Catering and Logistics costs as we enter 2019.</a:t>
            </a:r>
          </a:p>
          <a:p>
            <a:pPr marL="457200" lvl="1" defTabSz="914400">
              <a:lnSpc>
                <a:spcPct val="113000"/>
              </a:lnSpc>
              <a:spcAft>
                <a:spcPts val="60"/>
              </a:spcAft>
            </a:pPr>
            <a:endParaRPr lang="en-US" sz="1200" kern="0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marL="278606" lvl="1" indent="-278606" defTabSz="891540">
              <a:lnSpc>
                <a:spcPct val="113000"/>
              </a:lnSpc>
              <a:spcAft>
                <a:spcPts val="59"/>
              </a:spcAft>
              <a:buFont typeface="Wingdings" panose="05000000000000000000" pitchFamily="2" charset="2"/>
              <a:buChar char="§"/>
            </a:pPr>
            <a:endParaRPr lang="en-US" sz="1170" kern="0" dirty="0">
              <a:solidFill>
                <a:schemeClr val="tx2">
                  <a:lumMod val="50000"/>
                </a:schemeClr>
              </a:solidFill>
            </a:endParaRPr>
          </a:p>
          <a:p>
            <a:pPr marL="0" lvl="1" defTabSz="891540">
              <a:lnSpc>
                <a:spcPct val="113000"/>
              </a:lnSpc>
              <a:spcAft>
                <a:spcPts val="59"/>
              </a:spcAft>
            </a:pPr>
            <a:r>
              <a:rPr lang="en-US" sz="1170" kern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1219" kern="0" dirty="0">
              <a:solidFill>
                <a:srgbClr val="FFC000"/>
              </a:solidFill>
            </a:endParaRPr>
          </a:p>
          <a:p>
            <a:pPr marL="278606" indent="-278606" defTabSz="891540">
              <a:lnSpc>
                <a:spcPct val="113000"/>
              </a:lnSpc>
              <a:spcAft>
                <a:spcPts val="59"/>
              </a:spcAft>
              <a:buFont typeface="Wingdings" panose="05000000000000000000" pitchFamily="2" charset="2"/>
              <a:buChar char="§"/>
            </a:pPr>
            <a:endParaRPr lang="en-US" sz="1219" kern="0" dirty="0">
              <a:solidFill>
                <a:schemeClr val="bg2">
                  <a:lumMod val="10000"/>
                </a:schemeClr>
              </a:solidFill>
            </a:endParaRPr>
          </a:p>
          <a:p>
            <a:pPr marL="278606" indent="-278606" defTabSz="891540">
              <a:lnSpc>
                <a:spcPct val="113000"/>
              </a:lnSpc>
              <a:spcAft>
                <a:spcPts val="59"/>
              </a:spcAft>
              <a:buFont typeface="Wingdings" panose="05000000000000000000" pitchFamily="2" charset="2"/>
              <a:buChar char="§"/>
            </a:pPr>
            <a:endParaRPr lang="en-US" sz="1219" kern="0" dirty="0">
              <a:solidFill>
                <a:sysClr val="windowText" lastClr="000000"/>
              </a:solidFill>
            </a:endParaRPr>
          </a:p>
          <a:p>
            <a:pPr marL="278606" indent="-278606" defTabSz="891540">
              <a:lnSpc>
                <a:spcPct val="113000"/>
              </a:lnSpc>
              <a:spcAft>
                <a:spcPts val="59"/>
              </a:spcAft>
              <a:buFont typeface="Wingdings" panose="05000000000000000000" pitchFamily="2" charset="2"/>
              <a:buChar char="§"/>
            </a:pPr>
            <a:endParaRPr lang="en-US" sz="1219" kern="0" dirty="0">
              <a:solidFill>
                <a:sysClr val="windowText" lastClr="000000"/>
              </a:solidFill>
            </a:endParaRPr>
          </a:p>
          <a:p>
            <a:pPr marL="278606" indent="-278606" defTabSz="891540">
              <a:lnSpc>
                <a:spcPct val="113000"/>
              </a:lnSpc>
              <a:spcAft>
                <a:spcPts val="59"/>
              </a:spcAft>
              <a:buFont typeface="Wingdings" panose="05000000000000000000" pitchFamily="2" charset="2"/>
              <a:buChar char="§"/>
            </a:pPr>
            <a:endParaRPr lang="en-US" sz="1219" kern="0" dirty="0">
              <a:solidFill>
                <a:sysClr val="windowText" lastClr="000000"/>
              </a:solidFill>
            </a:endParaRPr>
          </a:p>
          <a:p>
            <a:pPr defTabSz="891540">
              <a:lnSpc>
                <a:spcPct val="113000"/>
              </a:lnSpc>
              <a:spcAft>
                <a:spcPts val="59"/>
              </a:spcAft>
            </a:pPr>
            <a:endParaRPr lang="en-US" sz="1219" kern="0" dirty="0">
              <a:solidFill>
                <a:srgbClr val="FFC000"/>
              </a:solidFill>
            </a:endParaRPr>
          </a:p>
          <a:p>
            <a:pPr defTabSz="891540">
              <a:lnSpc>
                <a:spcPct val="113000"/>
              </a:lnSpc>
              <a:spcAft>
                <a:spcPts val="59"/>
              </a:spcAft>
            </a:pPr>
            <a:endParaRPr lang="en-US" sz="1219" kern="0" dirty="0">
              <a:solidFill>
                <a:srgbClr val="FFC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EA4B4F-908D-4E55-ADFC-600E9689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19200"/>
            <a:ext cx="11506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608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31A72-3637-4794-8675-35CACC967336}"/>
              </a:ext>
            </a:extLst>
          </p:cNvPr>
          <p:cNvSpPr txBox="1"/>
          <p:nvPr/>
        </p:nvSpPr>
        <p:spPr>
          <a:xfrm>
            <a:off x="465892" y="6131988"/>
            <a:ext cx="11034354" cy="228569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r>
              <a:rPr lang="en-US" sz="975" b="1" dirty="0">
                <a:solidFill>
                  <a:srgbClr val="595959"/>
                </a:solidFill>
                <a:latin typeface="Futura Medium" panose="00000400000000000000" pitchFamily="2" charset="0"/>
              </a:rPr>
              <a:t>DUOC includes direct &amp; indirect production costs, production salary costs and share of direct production cost held by other functions &amp; associated salaries e.g. security, ER, etc.</a:t>
            </a:r>
          </a:p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endParaRPr lang="en-US" sz="975" b="1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167164" indent="-167164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Arial" panose="020B0604020202020204" pitchFamily="34" charset="0"/>
              <a:buChar char="•"/>
              <a:defRPr/>
            </a:pPr>
            <a:endParaRPr lang="en-US" sz="975" b="1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endParaRPr lang="en-US" sz="975" dirty="0">
              <a:solidFill>
                <a:srgbClr val="FFC000"/>
              </a:solidFill>
              <a:latin typeface="Futura Medium" panose="00000400000000000000" pitchFamily="2" charset="0"/>
            </a:endParaRPr>
          </a:p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endParaRPr lang="en-US" sz="975" dirty="0">
              <a:solidFill>
                <a:srgbClr val="FFC000"/>
              </a:solidFill>
              <a:latin typeface="Futura Medium" panose="00000400000000000000" pitchFamily="2" charset="0"/>
            </a:endParaRPr>
          </a:p>
        </p:txBody>
      </p:sp>
      <p:sp>
        <p:nvSpPr>
          <p:cNvPr id="83971" name="Title 2">
            <a:extLst>
              <a:ext uri="{FF2B5EF4-FFF2-40B4-BE49-F238E27FC236}">
                <a16:creationId xmlns:a16="http://schemas.microsoft.com/office/drawing/2014/main" id="{FDFE374D-9675-4D26-B45E-BB5ABE854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892" y="649129"/>
            <a:ext cx="10574655" cy="294084"/>
          </a:xfrm>
          <a:ln/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LAND ASSET </a:t>
            </a:r>
            <a:r>
              <a:rPr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DUOC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BREAKDOWN</a:t>
            </a:r>
            <a:br>
              <a:rPr altLang="en-US" dirty="0">
                <a:solidFill>
                  <a:srgbClr val="FF0000"/>
                </a:solidFill>
              </a:rPr>
            </a:b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3A65F1-F07B-4D0C-B932-4B75445B9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92" y="1219200"/>
            <a:ext cx="1088790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739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E31A72-3637-4794-8675-35CACC967336}"/>
              </a:ext>
            </a:extLst>
          </p:cNvPr>
          <p:cNvSpPr txBox="1"/>
          <p:nvPr/>
        </p:nvSpPr>
        <p:spPr>
          <a:xfrm>
            <a:off x="465892" y="6131988"/>
            <a:ext cx="11034354" cy="228569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r>
              <a:rPr lang="en-US" sz="975" b="1" dirty="0">
                <a:solidFill>
                  <a:srgbClr val="595959"/>
                </a:solidFill>
                <a:latin typeface="Futura Medium" panose="00000400000000000000" pitchFamily="2" charset="0"/>
              </a:rPr>
              <a:t>DUOC includes direct &amp; indirect production costs, production salary costs and share of direct production cost held by other functions &amp; associated salaries e.g. security, ER, etc.</a:t>
            </a:r>
          </a:p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endParaRPr lang="en-US" sz="975" b="1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167164" indent="-167164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Arial" panose="020B0604020202020204" pitchFamily="34" charset="0"/>
              <a:buChar char="•"/>
              <a:defRPr/>
            </a:pPr>
            <a:endParaRPr lang="en-US" sz="975" b="1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marL="278606" indent="-278606"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buFont typeface="Wingdings" panose="05000000000000000000" pitchFamily="2" charset="2"/>
              <a:buChar char="§"/>
              <a:defRPr/>
            </a:pPr>
            <a:endParaRPr lang="en-US" sz="975" dirty="0">
              <a:solidFill>
                <a:srgbClr val="595959"/>
              </a:solidFill>
              <a:latin typeface="Futura Medium" panose="00000400000000000000" pitchFamily="2" charset="0"/>
            </a:endParaRPr>
          </a:p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endParaRPr lang="en-US" sz="975" dirty="0">
              <a:solidFill>
                <a:srgbClr val="FFC000"/>
              </a:solidFill>
              <a:latin typeface="Futura Medium" panose="00000400000000000000" pitchFamily="2" charset="0"/>
            </a:endParaRPr>
          </a:p>
          <a:p>
            <a:pPr defTabSz="891540" eaLnBrk="0" fontAlgn="base" hangingPunct="0">
              <a:lnSpc>
                <a:spcPct val="113000"/>
              </a:lnSpc>
              <a:spcBef>
                <a:spcPct val="0"/>
              </a:spcBef>
              <a:spcAft>
                <a:spcPts val="59"/>
              </a:spcAft>
              <a:defRPr/>
            </a:pPr>
            <a:endParaRPr lang="en-US" sz="975" dirty="0">
              <a:solidFill>
                <a:srgbClr val="FFC000"/>
              </a:solidFill>
              <a:latin typeface="Futura Medium" panose="00000400000000000000" pitchFamily="2" charset="0"/>
            </a:endParaRPr>
          </a:p>
        </p:txBody>
      </p:sp>
      <p:sp>
        <p:nvSpPr>
          <p:cNvPr id="83971" name="Title 2">
            <a:extLst>
              <a:ext uri="{FF2B5EF4-FFF2-40B4-BE49-F238E27FC236}">
                <a16:creationId xmlns:a16="http://schemas.microsoft.com/office/drawing/2014/main" id="{FDFE374D-9675-4D26-B45E-BB5ABE854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892" y="649129"/>
            <a:ext cx="10574655" cy="294084"/>
          </a:xfrm>
          <a:ln/>
        </p:spPr>
        <p:txBody>
          <a:bodyPr/>
          <a:lstStyle/>
          <a:p>
            <a:r>
              <a:rPr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DUOC SUMMARY BY ASSET </a:t>
            </a:r>
            <a:br>
              <a:rPr altLang="en-US" dirty="0">
                <a:solidFill>
                  <a:srgbClr val="FF0000"/>
                </a:solidFill>
              </a:rPr>
            </a:b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B81F-8987-471A-B924-FAB5EC15B10C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 algn="ctr" defTabSz="1188691">
              <a:defRPr/>
            </a:pPr>
            <a:endParaRPr lang="en-GB" sz="829" dirty="0">
              <a:solidFill>
                <a:srgbClr val="595959"/>
              </a:solidFill>
              <a:latin typeface="Futura Medium"/>
              <a:cs typeface="Arial" pitchFamily="34" charset="0"/>
            </a:endParaRPr>
          </a:p>
        </p:txBody>
      </p:sp>
      <p:sp>
        <p:nvSpPr>
          <p:cNvPr id="83974" name="Slide Number Placeholder 3">
            <a:extLst>
              <a:ext uri="{FF2B5EF4-FFF2-40B4-BE49-F238E27FC236}">
                <a16:creationId xmlns:a16="http://schemas.microsoft.com/office/drawing/2014/main" id="{25C2BCEC-5E8F-43A2-9356-27027DFE638A}"/>
              </a:ext>
            </a:extLst>
          </p:cNvPr>
          <p:cNvSpPr>
            <a:spLocks noGrp="1" noChangeArrowheads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defTabSz="1187173" fontAlgn="base">
              <a:spcBef>
                <a:spcPct val="0"/>
              </a:spcBef>
              <a:spcAft>
                <a:spcPct val="0"/>
              </a:spcAft>
              <a:defRPr/>
            </a:pPr>
            <a:fld id="{5A8978C5-40E8-4CC0-B4BF-6514E149A17A}" type="slidenum">
              <a:rPr lang="en-GB" altLang="en-US" sz="780">
                <a:solidFill>
                  <a:srgbClr val="595959"/>
                </a:solidFill>
                <a:latin typeface="Futura Medium" panose="00000400000000000000" pitchFamily="2" charset="0"/>
                <a:cs typeface="Arial" panose="020B0604020202020204" pitchFamily="34" charset="0"/>
              </a:rPr>
              <a:pPr algn="r" defTabSz="1187173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GB" altLang="en-US" sz="780" dirty="0">
              <a:solidFill>
                <a:srgbClr val="595959"/>
              </a:solidFill>
              <a:latin typeface="Futura Medium" panose="000004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B8D71-83B4-445D-91D2-4E6AF1B9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18" y="1155573"/>
            <a:ext cx="10489965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900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4468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3D41-198A-40E9-800C-1C049626B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712803"/>
            <a:ext cx="10891956" cy="353997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OPEX BREAKDOWN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75321-7DDB-432C-ABCF-CAE5E692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399"/>
            <a:ext cx="10891956" cy="48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1608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911E-0809-4A4C-B7AA-6D421C1C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712803"/>
            <a:ext cx="10891956" cy="353997"/>
          </a:xfr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OPEX BREAKDOWN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07F7DE-5FC1-4AB6-8563-9BC6A1473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57" y="1219200"/>
            <a:ext cx="10782300" cy="49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2562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1_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0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2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3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4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5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6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7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8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19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0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2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3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4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5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6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7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8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9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CE597B9-F879-40F4-9968-CD98FBF742AC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4341125-eaf3-412a-9571-61dcf4ec5b42"/>
    <ds:schemaRef ds:uri="http://purl.org/dc/elements/1.1/"/>
    <ds:schemaRef ds:uri="http://schemas.microsoft.com/office/2006/metadata/properties"/>
    <ds:schemaRef ds:uri="http://purl.org/dc/terms/"/>
    <ds:schemaRef ds:uri="d3ae7aad-cf14-4d1d-8a7e-198f93a0f74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39883</TotalTime>
  <Words>431</Words>
  <Application>Microsoft Office PowerPoint</Application>
  <PresentationFormat>Custom</PresentationFormat>
  <Paragraphs>69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Futura Medium</vt:lpstr>
      <vt:lpstr>Wingdings</vt:lpstr>
      <vt:lpstr>Arial</vt:lpstr>
      <vt:lpstr>Futura</vt:lpstr>
      <vt:lpstr>Futura Bold</vt:lpstr>
      <vt:lpstr>Shell WizKit V3_Template_Widescreen_07june2016</vt:lpstr>
      <vt:lpstr>1_Shell WizKit V3_Template_Widescreen_07june2016</vt:lpstr>
      <vt:lpstr>NOVEMBER YTD PERFORMANCE – CAPEX/OPEX</vt:lpstr>
      <vt:lpstr>HIGHLIGHTS</vt:lpstr>
      <vt:lpstr>   CAPEX – NOVEMBER YTD PERFORMANCE</vt:lpstr>
      <vt:lpstr>OPEX – NOVEMBER YTD PERFORMANCE</vt:lpstr>
      <vt:lpstr>LAND ASSET DUOC BREAKDOWN </vt:lpstr>
      <vt:lpstr>DUOC SUMMARY BY ASSET  </vt:lpstr>
      <vt:lpstr>PowerPoint Presentation</vt:lpstr>
      <vt:lpstr>OPEX BREAKDOWN</vt:lpstr>
      <vt:lpstr>OPEX BREAKDOWN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Melissa.M.Atkins</dc:creator>
  <cp:lastModifiedBy>Azubuike, John I SPDC-FUP/OG</cp:lastModifiedBy>
  <cp:revision>1512</cp:revision>
  <cp:lastPrinted>2018-10-11T06:43:49Z</cp:lastPrinted>
  <dcterms:created xsi:type="dcterms:W3CDTF">2016-06-30T11:16:12Z</dcterms:created>
  <dcterms:modified xsi:type="dcterms:W3CDTF">2018-12-23T04:18:46Z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