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1" r:id="rId6"/>
  </p:sldMasterIdLst>
  <p:notesMasterIdLst>
    <p:notesMasterId r:id="rId9"/>
  </p:notesMasterIdLst>
  <p:handoutMasterIdLst>
    <p:handoutMasterId r:id="rId10"/>
  </p:handoutMasterIdLst>
  <p:sldIdLst>
    <p:sldId id="467" r:id="rId7"/>
    <p:sldId id="469" r:id="rId8"/>
  </p:sldIdLst>
  <p:sldSz cx="12192000" cy="6858000"/>
  <p:notesSz cx="6797675" cy="9874250"/>
  <p:embeddedFontLst>
    <p:embeddedFont>
      <p:font typeface="Futura Medium" panose="00000400000000000000" pitchFamily="2" charset="0"/>
      <p:regular r:id="rId11"/>
      <p:bold r:id="rId12"/>
      <p:italic r:id="rId13"/>
      <p:boldItalic r:id="rId14"/>
    </p:embeddedFont>
    <p:embeddedFont>
      <p:font typeface="Calibri" panose="020F0502020204030204" pitchFamily="34" charset="0"/>
      <p:regular r:id="rId15"/>
      <p:bold r:id="rId16"/>
      <p:italic r:id="rId17"/>
      <p:boldItalic r:id="rId18"/>
    </p:embeddedFont>
  </p:embeddedFontLst>
  <p:custDataLst>
    <p:tags r:id="rId19"/>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3110">
          <p15:clr>
            <a:srgbClr val="A4A3A4"/>
          </p15:clr>
        </p15:guide>
        <p15:guide id="4"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FE9"/>
    <a:srgbClr val="339B6E"/>
    <a:srgbClr val="FFFFFF"/>
    <a:srgbClr val="CCE9DB"/>
    <a:srgbClr val="99CDB7"/>
    <a:srgbClr val="66B492"/>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3" autoAdjust="0"/>
    <p:restoredTop sz="91551" autoAdjust="0"/>
  </p:normalViewPr>
  <p:slideViewPr>
    <p:cSldViewPr showGuides="1">
      <p:cViewPr varScale="1">
        <p:scale>
          <a:sx n="79" d="100"/>
          <a:sy n="79" d="100"/>
        </p:scale>
        <p:origin x="1056"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3" d="100"/>
        <a:sy n="73" d="100"/>
      </p:scale>
      <p:origin x="0" y="0"/>
    </p:cViewPr>
  </p:sorterViewPr>
  <p:notesViewPr>
    <p:cSldViewPr showGuides="1">
      <p:cViewPr varScale="1">
        <p:scale>
          <a:sx n="64" d="100"/>
          <a:sy n="64" d="100"/>
        </p:scale>
        <p:origin x="2160" y="72"/>
      </p:cViewPr>
      <p:guideLst>
        <p:guide orient="horz" pos="3127"/>
        <p:guide pos="2141"/>
        <p:guide orient="horz" pos="3110"/>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font" Target="fonts/font1.fntdata"/><Relationship Id="rId24"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handoutMaster" Target="handoutMasters/handoutMaster1.xml"/><Relationship Id="rId19"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4" y="0"/>
            <a:ext cx="2945659" cy="493713"/>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29/05/2018</a:t>
            </a:fld>
            <a:endParaRPr lang="en-GB" dirty="0">
              <a:latin typeface="Futura Medium" pitchFamily="2" charset="0"/>
            </a:endParaRPr>
          </a:p>
        </p:txBody>
      </p:sp>
      <p:sp>
        <p:nvSpPr>
          <p:cNvPr id="4" name="Footer Placeholder 3"/>
          <p:cNvSpPr>
            <a:spLocks noGrp="1"/>
          </p:cNvSpPr>
          <p:nvPr>
            <p:ph type="ftr" sz="quarter" idx="2"/>
          </p:nvPr>
        </p:nvSpPr>
        <p:spPr>
          <a:xfrm>
            <a:off x="1" y="9378823"/>
            <a:ext cx="2945659" cy="493713"/>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4" y="9378823"/>
            <a:ext cx="2945659" cy="493713"/>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4" y="0"/>
            <a:ext cx="2945659" cy="493713"/>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29/05/2018</a:t>
            </a:fld>
            <a:endParaRPr lang="en-GB" dirty="0"/>
          </a:p>
        </p:txBody>
      </p:sp>
      <p:sp>
        <p:nvSpPr>
          <p:cNvPr id="4" name="Slide Image Placeholder 3"/>
          <p:cNvSpPr>
            <a:spLocks noGrp="1" noRot="1" noChangeAspect="1"/>
          </p:cNvSpPr>
          <p:nvPr>
            <p:ph type="sldImg" idx="2"/>
          </p:nvPr>
        </p:nvSpPr>
        <p:spPr>
          <a:xfrm>
            <a:off x="107950" y="741363"/>
            <a:ext cx="6581775" cy="37020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690269"/>
            <a:ext cx="5438140" cy="4443412"/>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9378823"/>
            <a:ext cx="2945659" cy="493713"/>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4" y="9378823"/>
            <a:ext cx="2945659" cy="493713"/>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697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923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0368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689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840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42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362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294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274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554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5/29/2018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3953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B366BC10-884D-4E57-8643-7E1FA7D1F91C}" type="datetimeFigureOut">
              <a:rPr lang="en-US" smtClean="0">
                <a:solidFill>
                  <a:prstClr val="black">
                    <a:tint val="75000"/>
                  </a:prstClr>
                </a:solidFill>
              </a:rPr>
              <a:pPr defTabSz="914400"/>
              <a:t>5/29/2018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0EAC093-3AB5-49B9-A23D-D5B211A269C2}"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34989453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782" y="413266"/>
            <a:ext cx="11537072" cy="307975"/>
          </a:xfrm>
        </p:spPr>
        <p:txBody>
          <a:bodyPr>
            <a:normAutofit fontScale="90000"/>
          </a:bodyPr>
          <a:lstStyle/>
          <a:p>
            <a:pPr>
              <a:defRPr/>
            </a:pPr>
            <a:r>
              <a:rPr lang="en-US" sz="2000" b="1" dirty="0">
                <a:latin typeface="Futura Medium" panose="00000400000000000000" pitchFamily="2" charset="0"/>
              </a:rPr>
              <a:t>Project Title: Capturing ESD assurance criteria on the DCS</a:t>
            </a:r>
          </a:p>
        </p:txBody>
      </p:sp>
      <p:sp>
        <p:nvSpPr>
          <p:cNvPr id="7" name="Text Placeholder 2"/>
          <p:cNvSpPr txBox="1">
            <a:spLocks/>
          </p:cNvSpPr>
          <p:nvPr/>
        </p:nvSpPr>
        <p:spPr>
          <a:xfrm>
            <a:off x="129119" y="852355"/>
            <a:ext cx="11893551" cy="2358945"/>
          </a:xfrm>
          <a:prstGeom prst="rect">
            <a:avLst/>
          </a:prstGeom>
          <a:noFill/>
          <a:ln>
            <a:solidFill>
              <a:schemeClr val="tx1">
                <a:lumMod val="75000"/>
              </a:schemeClr>
            </a:solidFill>
          </a:ln>
        </p:spPr>
        <p:txBody>
          <a:bodyPr/>
          <a:lstStyle/>
          <a:p>
            <a:pPr algn="just" defTabSz="914400">
              <a:spcAft>
                <a:spcPts val="500"/>
              </a:spcAft>
              <a:defRPr/>
            </a:pPr>
            <a:r>
              <a:rPr lang="en-GB" sz="1200" b="1" u="sng" dirty="0">
                <a:latin typeface="Futura Medium" panose="00000400000000000000" pitchFamily="2" charset="0"/>
              </a:rPr>
              <a:t>Business Case/objectives</a:t>
            </a:r>
            <a:r>
              <a:rPr lang="en-GB" sz="1200" b="1" dirty="0">
                <a:latin typeface="Futura Medium" pitchFamily="2" charset="0"/>
                <a:cs typeface="Arial" charset="0"/>
              </a:rPr>
              <a:t>:</a:t>
            </a:r>
          </a:p>
          <a:p>
            <a:pPr fontAlgn="base"/>
            <a:r>
              <a:rPr lang="en-GB" sz="1200" dirty="0"/>
              <a:t>As part of the assurance criteria for executing the 6 monthly ESD tests, valve response times and closure/opening status are required to be documented. </a:t>
            </a:r>
            <a:r>
              <a:rPr lang="en-GB" sz="1200" dirty="0" err="1"/>
              <a:t>Okoloma</a:t>
            </a:r>
            <a:r>
              <a:rPr lang="en-GB" sz="1200" dirty="0"/>
              <a:t> has about 150 safety critical valves (shutdown &amp; blowdown valves) and as such, recording the criteria for these valves are almost impossible as no valve response capture was configured on the DCS. This would also require human intervention to physically monitor and record the values. This has been a recurring finding in the 6M ESD tests carried out and the recommendation is to install a valve time mapping in the DCS.</a:t>
            </a:r>
            <a:endParaRPr lang="en-US" sz="1200" dirty="0"/>
          </a:p>
          <a:p>
            <a:pPr fontAlgn="base"/>
            <a:r>
              <a:rPr lang="en-GB" sz="1200" dirty="0"/>
              <a:t>Typically, the system architecture that supports this feature will have limit switches installed on all the valves in the field for status feedback and each switch costs $172.03 with SAP material no. 1000267781 which translates to $25,801.5 being the cost of 150 limit switches. Also a vendor will be required on site for configuration and implementation. Cost of vendor mobilisation to site is around $4,000 from agreement no. 4610043736 (service line 31796810)for a 4day site visit. Total implementation will cost circa $29,801.5.</a:t>
            </a:r>
          </a:p>
          <a:p>
            <a:pPr fontAlgn="base"/>
            <a:endParaRPr lang="en-US" sz="1200" dirty="0"/>
          </a:p>
          <a:p>
            <a:pPr fontAlgn="base"/>
            <a:r>
              <a:rPr lang="en-GB" sz="1200" dirty="0"/>
              <a:t>Currently, the installed hardware for </a:t>
            </a:r>
            <a:r>
              <a:rPr lang="en-GB" sz="1200" dirty="0" err="1"/>
              <a:t>Okoloma</a:t>
            </a:r>
            <a:r>
              <a:rPr lang="en-GB" sz="1200" dirty="0"/>
              <a:t> are valve positioners in which the status (open/close) of the valves are visible on the DCS via multiplexers. This project aims at configuring the available feedback to provide the assurance criteria on the Delta V DCS system (Response time and closure status). Project will be DIY using in-house intellectual resources. </a:t>
            </a:r>
            <a:endParaRPr lang="en-US" sz="1200" dirty="0"/>
          </a:p>
        </p:txBody>
      </p:sp>
      <p:sp>
        <p:nvSpPr>
          <p:cNvPr id="13" name="Text Placeholder 2"/>
          <p:cNvSpPr txBox="1">
            <a:spLocks/>
          </p:cNvSpPr>
          <p:nvPr/>
        </p:nvSpPr>
        <p:spPr>
          <a:xfrm>
            <a:off x="4194125" y="3211300"/>
            <a:ext cx="4832351" cy="3443003"/>
          </a:xfrm>
          <a:prstGeom prst="rect">
            <a:avLst/>
          </a:prstGeom>
          <a:ln>
            <a:solidFill>
              <a:schemeClr val="tx1">
                <a:lumMod val="75000"/>
              </a:schemeClr>
            </a:solidFill>
          </a:ln>
        </p:spPr>
        <p:txBody>
          <a:bodyPr/>
          <a:lstStyle/>
          <a:p>
            <a:pPr algn="just" defTabSz="914400">
              <a:spcAft>
                <a:spcPts val="500"/>
              </a:spcAft>
              <a:defRPr/>
            </a:pPr>
            <a:r>
              <a:rPr lang="en-US" sz="1200" b="1" u="sng" dirty="0">
                <a:latin typeface="Futura Medium" panose="00000400000000000000" pitchFamily="2" charset="0"/>
              </a:rPr>
              <a:t>Project Scope/Actions :</a:t>
            </a:r>
          </a:p>
          <a:p>
            <a:pPr marL="457200" indent="-457200" fontAlgn="base">
              <a:buAutoNum type="arabicParenR"/>
            </a:pPr>
            <a:r>
              <a:rPr lang="en-GB" sz="1400" dirty="0"/>
              <a:t>Feasibility studies</a:t>
            </a:r>
          </a:p>
          <a:p>
            <a:pPr marL="457200" indent="-457200" fontAlgn="base">
              <a:buAutoNum type="arabicParenR"/>
            </a:pPr>
            <a:r>
              <a:rPr lang="en-GB" sz="1400" dirty="0"/>
              <a:t>Sample implementation (using a single SDV to test)</a:t>
            </a:r>
          </a:p>
          <a:p>
            <a:pPr marL="457200" indent="-457200" fontAlgn="base">
              <a:buAutoNum type="arabicParenR"/>
            </a:pPr>
            <a:r>
              <a:rPr lang="en-GB" sz="1400" dirty="0"/>
              <a:t>Secure </a:t>
            </a:r>
            <a:r>
              <a:rPr lang="en-GB" sz="1400" dirty="0" err="1"/>
              <a:t>MoC</a:t>
            </a:r>
            <a:r>
              <a:rPr lang="en-GB" sz="1400" dirty="0"/>
              <a:t> approval</a:t>
            </a:r>
          </a:p>
          <a:p>
            <a:pPr marL="457200" indent="-457200" fontAlgn="base">
              <a:buAutoNum type="arabicParenR"/>
            </a:pPr>
            <a:r>
              <a:rPr lang="en-GB" sz="1400" dirty="0"/>
              <a:t>Full implementation on control studio</a:t>
            </a:r>
          </a:p>
          <a:p>
            <a:pPr marL="457200" indent="-457200" fontAlgn="base">
              <a:buAutoNum type="arabicParenR"/>
            </a:pPr>
            <a:r>
              <a:rPr lang="en-GB" sz="1400" dirty="0"/>
              <a:t>Testing during the next ESD test.</a:t>
            </a:r>
          </a:p>
          <a:p>
            <a:pPr marL="457200" indent="-457200" fontAlgn="base">
              <a:buAutoNum type="arabicParenR"/>
            </a:pPr>
            <a:endParaRPr lang="en-GB" sz="1400" dirty="0"/>
          </a:p>
          <a:p>
            <a:pPr marL="457200" indent="-457200" fontAlgn="base">
              <a:buAutoNum type="arabicParenR"/>
            </a:pPr>
            <a:endParaRPr lang="en-GB" sz="1400" dirty="0"/>
          </a:p>
          <a:p>
            <a:pPr algn="just" defTabSz="914400">
              <a:spcAft>
                <a:spcPts val="500"/>
              </a:spcAft>
              <a:defRPr/>
            </a:pPr>
            <a:r>
              <a:rPr lang="en-GB" sz="1400" b="1" u="sng" dirty="0">
                <a:latin typeface="Futura Medium" panose="00000400000000000000" pitchFamily="2" charset="0"/>
              </a:rPr>
              <a:t>Measurement</a:t>
            </a:r>
          </a:p>
          <a:p>
            <a:pPr algn="just" defTabSz="914400">
              <a:spcAft>
                <a:spcPts val="500"/>
              </a:spcAft>
              <a:defRPr/>
            </a:pPr>
            <a:r>
              <a:rPr lang="en-GB" sz="1400" dirty="0"/>
              <a:t>1) Satisfactory performance of the next ESD test by the verification team</a:t>
            </a:r>
            <a:endParaRPr lang="en-US" sz="1400" dirty="0"/>
          </a:p>
          <a:p>
            <a:pPr fontAlgn="base"/>
            <a:endParaRPr lang="en-US" sz="1400" dirty="0"/>
          </a:p>
          <a:p>
            <a:pPr defTabSz="914400">
              <a:defRPr/>
            </a:pPr>
            <a:endParaRPr lang="en-US" sz="1400" dirty="0">
              <a:solidFill>
                <a:srgbClr val="EEECE1">
                  <a:lumMod val="50000"/>
                </a:srgbClr>
              </a:solidFill>
              <a:latin typeface="Futura Medium" panose="00000400000000000000" pitchFamily="2" charset="0"/>
            </a:endParaRPr>
          </a:p>
        </p:txBody>
      </p:sp>
      <p:sp>
        <p:nvSpPr>
          <p:cNvPr id="22" name="Text Placeholder 2"/>
          <p:cNvSpPr txBox="1">
            <a:spLocks/>
          </p:cNvSpPr>
          <p:nvPr/>
        </p:nvSpPr>
        <p:spPr>
          <a:xfrm>
            <a:off x="9116487" y="5124261"/>
            <a:ext cx="2891367" cy="1525450"/>
          </a:xfrm>
          <a:prstGeom prst="rect">
            <a:avLst/>
          </a:prstGeom>
          <a:ln>
            <a:solidFill>
              <a:schemeClr val="tx1">
                <a:lumMod val="75000"/>
              </a:schemeClr>
            </a:solidFill>
          </a:ln>
        </p:spPr>
        <p:txBody>
          <a:bodyPr/>
          <a:lstStyle/>
          <a:p>
            <a:pPr marL="0" lvl="1" defTabSz="914400">
              <a:spcBef>
                <a:spcPts val="300"/>
              </a:spcBef>
              <a:spcAft>
                <a:spcPct val="0"/>
              </a:spcAft>
            </a:pPr>
            <a:endParaRPr lang="en-US" altLang="en-US" sz="1400" dirty="0">
              <a:latin typeface="Futura Medium" panose="00000400000000000000" pitchFamily="2" charset="0"/>
            </a:endParaRPr>
          </a:p>
        </p:txBody>
      </p:sp>
      <p:sp>
        <p:nvSpPr>
          <p:cNvPr id="10" name="Text Placeholder 2"/>
          <p:cNvSpPr txBox="1">
            <a:spLocks/>
          </p:cNvSpPr>
          <p:nvPr/>
        </p:nvSpPr>
        <p:spPr>
          <a:xfrm>
            <a:off x="129118" y="4893237"/>
            <a:ext cx="3956049" cy="1761069"/>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200" b="1" u="sng" dirty="0">
                <a:latin typeface="Futura Medium" panose="00000400000000000000" pitchFamily="2" charset="0"/>
              </a:rPr>
              <a:t>High-level Timeline:</a:t>
            </a:r>
            <a:endParaRPr lang="en-GB" sz="1200" dirty="0">
              <a:latin typeface="Futura Medium" panose="00000400000000000000" pitchFamily="2" charset="0"/>
            </a:endParaRPr>
          </a:p>
          <a:p>
            <a:pPr marL="171450" indent="-171450" defTabSz="914400">
              <a:buFont typeface="Wingdings" pitchFamily="2" charset="2"/>
              <a:buChar char="§"/>
              <a:defRPr/>
            </a:pPr>
            <a:r>
              <a:rPr lang="en-GB" sz="1400" dirty="0">
                <a:latin typeface="Futura Medium" panose="00000400000000000000" pitchFamily="2" charset="0"/>
              </a:rPr>
              <a:t>L0-L1:  </a:t>
            </a:r>
            <a:r>
              <a:rPr lang="en-GB" sz="1200" dirty="0">
                <a:latin typeface="Futura Medium" panose="00000400000000000000" pitchFamily="2" charset="0"/>
              </a:rPr>
              <a:t>(See definition of L1 – L5 in the next slide)</a:t>
            </a:r>
            <a:endParaRPr lang="en-GB" sz="1400" dirty="0">
              <a:latin typeface="Futura Medium" panose="00000400000000000000" pitchFamily="2" charset="0"/>
            </a:endParaRPr>
          </a:p>
          <a:p>
            <a:pPr marL="171450" indent="-171450" defTabSz="914400">
              <a:spcBef>
                <a:spcPts val="300"/>
              </a:spcBef>
              <a:buFont typeface="Wingdings" pitchFamily="2" charset="2"/>
              <a:buChar char="§"/>
              <a:defRPr/>
            </a:pPr>
            <a:r>
              <a:rPr lang="en-GB" sz="1400" dirty="0">
                <a:latin typeface="Futura Medium" panose="00000400000000000000" pitchFamily="2" charset="0"/>
              </a:rPr>
              <a:t>L2: May 2018</a:t>
            </a:r>
          </a:p>
          <a:p>
            <a:pPr marL="171450" indent="-171450" defTabSz="914400">
              <a:spcBef>
                <a:spcPts val="300"/>
              </a:spcBef>
              <a:buFont typeface="Wingdings" pitchFamily="2" charset="2"/>
              <a:buChar char="§"/>
              <a:defRPr/>
            </a:pPr>
            <a:r>
              <a:rPr lang="en-GB" sz="1400" dirty="0">
                <a:latin typeface="Futura Medium" panose="00000400000000000000" pitchFamily="2" charset="0"/>
              </a:rPr>
              <a:t>L3:  June 2018</a:t>
            </a:r>
          </a:p>
          <a:p>
            <a:pPr marL="171450" indent="-171450" defTabSz="914400">
              <a:spcBef>
                <a:spcPts val="300"/>
              </a:spcBef>
              <a:buFont typeface="Wingdings" pitchFamily="2" charset="2"/>
              <a:buChar char="§"/>
              <a:defRPr/>
            </a:pPr>
            <a:r>
              <a:rPr lang="en-GB" sz="1400" dirty="0">
                <a:latin typeface="Futura Medium" panose="00000400000000000000" pitchFamily="2" charset="0"/>
              </a:rPr>
              <a:t>L4:  August 2018</a:t>
            </a:r>
          </a:p>
          <a:p>
            <a:pPr marL="171450" indent="-171450" defTabSz="914400">
              <a:spcBef>
                <a:spcPts val="300"/>
              </a:spcBef>
              <a:buFont typeface="Wingdings" pitchFamily="2" charset="2"/>
              <a:buChar char="§"/>
              <a:defRPr/>
            </a:pPr>
            <a:r>
              <a:rPr lang="en-US" sz="1400" dirty="0">
                <a:latin typeface="Futura Medium" panose="00000400000000000000" pitchFamily="2" charset="0"/>
              </a:rPr>
              <a:t>L5: December 2018</a:t>
            </a:r>
          </a:p>
          <a:p>
            <a:pPr marL="171450" indent="-171450" defTabSz="914400">
              <a:spcBef>
                <a:spcPts val="300"/>
              </a:spcBef>
              <a:buFont typeface="Wingdings" pitchFamily="2" charset="2"/>
              <a:buChar char="§"/>
              <a:defRPr/>
            </a:pPr>
            <a:r>
              <a:rPr lang="en-US" sz="1400" dirty="0">
                <a:latin typeface="Futura Medium" panose="00000400000000000000" pitchFamily="2" charset="0"/>
              </a:rPr>
              <a:t>Initiative End</a:t>
            </a:r>
            <a:endParaRPr lang="en-GB" sz="1400" dirty="0">
              <a:latin typeface="Futura Medium" panose="00000400000000000000" pitchFamily="2" charset="0"/>
            </a:endParaRPr>
          </a:p>
          <a:p>
            <a:pPr algn="just" defTabSz="914400">
              <a:spcBef>
                <a:spcPts val="200"/>
              </a:spcBef>
              <a:spcAft>
                <a:spcPts val="200"/>
              </a:spcAft>
              <a:buClr>
                <a:srgbClr val="9BBB59">
                  <a:lumMod val="50000"/>
                </a:srgbClr>
              </a:buClr>
              <a:buSzPct val="125000"/>
              <a:defRPr/>
            </a:pPr>
            <a:endParaRPr lang="en-US" sz="1800" dirty="0">
              <a:solidFill>
                <a:srgbClr val="EEECE1">
                  <a:lumMod val="50000"/>
                </a:srgbClr>
              </a:solidFill>
              <a:latin typeface="Futura Medium" panose="00000400000000000000" pitchFamily="2" charset="0"/>
            </a:endParaRPr>
          </a:p>
        </p:txBody>
      </p:sp>
      <p:sp>
        <p:nvSpPr>
          <p:cNvPr id="11" name="Text Placeholder 2"/>
          <p:cNvSpPr txBox="1">
            <a:spLocks/>
          </p:cNvSpPr>
          <p:nvPr/>
        </p:nvSpPr>
        <p:spPr>
          <a:xfrm>
            <a:off x="9116487" y="3222704"/>
            <a:ext cx="2906183" cy="1829133"/>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latin typeface="Futura Medium" panose="00000400000000000000" pitchFamily="2" charset="0"/>
              </a:rPr>
              <a:t>Critical Success Factors:</a:t>
            </a:r>
            <a:endParaRPr lang="en-GB" sz="1200" dirty="0">
              <a:latin typeface="Futura Medium" panose="00000400000000000000" pitchFamily="2" charset="0"/>
            </a:endParaRPr>
          </a:p>
          <a:p>
            <a:pPr marL="171450" indent="-171450" defTabSz="914400">
              <a:spcBef>
                <a:spcPts val="300"/>
              </a:spcBef>
              <a:buFont typeface="Wingdings" pitchFamily="2" charset="2"/>
              <a:buChar char="§"/>
              <a:defRPr/>
            </a:pPr>
            <a:r>
              <a:rPr lang="en-GB" sz="1200" dirty="0">
                <a:latin typeface="Futura Medium" panose="00000400000000000000" pitchFamily="2" charset="0"/>
              </a:rPr>
              <a:t>Feasibility of project</a:t>
            </a:r>
          </a:p>
          <a:p>
            <a:pPr marL="171450" indent="-171450" defTabSz="914400">
              <a:spcBef>
                <a:spcPts val="300"/>
              </a:spcBef>
              <a:buFont typeface="Wingdings" pitchFamily="2" charset="2"/>
              <a:buChar char="§"/>
              <a:defRPr/>
            </a:pPr>
            <a:r>
              <a:rPr lang="en-GB" sz="1200" dirty="0">
                <a:latin typeface="Futura Medium" panose="00000400000000000000" pitchFamily="2" charset="0"/>
              </a:rPr>
              <a:t>Vendor expertise</a:t>
            </a:r>
          </a:p>
          <a:p>
            <a:pPr marL="171450" indent="-171450" defTabSz="914400">
              <a:buFont typeface="Wingdings" pitchFamily="2" charset="2"/>
              <a:buChar char="§"/>
              <a:defRPr/>
            </a:pPr>
            <a:endParaRPr lang="en-GB" sz="1800" dirty="0">
              <a:solidFill>
                <a:srgbClr val="EEECE1">
                  <a:lumMod val="50000"/>
                </a:srgbClr>
              </a:solidFill>
              <a:latin typeface="Futura Medium" panose="00000400000000000000" pitchFamily="2" charset="0"/>
            </a:endParaRPr>
          </a:p>
          <a:p>
            <a:pPr marL="171450" indent="-171450" defTabSz="914400">
              <a:defRPr/>
            </a:pPr>
            <a:endParaRPr lang="en-GB" sz="1800" dirty="0">
              <a:solidFill>
                <a:srgbClr val="EEECE1">
                  <a:lumMod val="50000"/>
                </a:srgbClr>
              </a:solidFill>
              <a:latin typeface="Futura Medium" panose="00000400000000000000" pitchFamily="2" charset="0"/>
            </a:endParaRPr>
          </a:p>
          <a:p>
            <a:pPr defTabSz="914400">
              <a:defRPr/>
            </a:pPr>
            <a:endParaRPr lang="en-US" sz="1800" dirty="0">
              <a:solidFill>
                <a:srgbClr val="EEECE1">
                  <a:lumMod val="50000"/>
                </a:srgb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800" dirty="0">
              <a:solidFill>
                <a:srgbClr val="EEECE1">
                  <a:lumMod val="50000"/>
                </a:srgbClr>
              </a:solidFill>
              <a:latin typeface="Futura Medium" panose="00000400000000000000" pitchFamily="2" charset="0"/>
            </a:endParaRPr>
          </a:p>
        </p:txBody>
      </p:sp>
      <p:sp>
        <p:nvSpPr>
          <p:cNvPr id="12" name="Text Placeholder 2"/>
          <p:cNvSpPr txBox="1">
            <a:spLocks/>
          </p:cNvSpPr>
          <p:nvPr/>
        </p:nvSpPr>
        <p:spPr>
          <a:xfrm>
            <a:off x="129118" y="3211300"/>
            <a:ext cx="3956049" cy="1550823"/>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100" b="1" u="sng" dirty="0">
                <a:latin typeface="Futura Medium" panose="00000400000000000000" pitchFamily="2" charset="0"/>
              </a:rPr>
              <a:t>Potential Benefits &amp; Measurement:</a:t>
            </a:r>
          </a:p>
          <a:p>
            <a:pPr marL="228600" indent="-228600" algn="just" defTabSz="914400">
              <a:spcAft>
                <a:spcPts val="500"/>
              </a:spcAft>
              <a:buAutoNum type="arabicParenR"/>
              <a:defRPr/>
            </a:pPr>
            <a:r>
              <a:rPr lang="en-US" sz="1100" dirty="0">
                <a:latin typeface="Futura Medium" panose="00000400000000000000" pitchFamily="2" charset="0"/>
              </a:rPr>
              <a:t>Man-hour savings of 13 hours</a:t>
            </a:r>
          </a:p>
          <a:p>
            <a:pPr marL="228600" indent="-228600" algn="just" defTabSz="914400">
              <a:spcAft>
                <a:spcPts val="500"/>
              </a:spcAft>
              <a:buAutoNum type="arabicParenR"/>
              <a:defRPr/>
            </a:pPr>
            <a:r>
              <a:rPr lang="en-US" sz="1100" dirty="0">
                <a:latin typeface="Futura Medium" panose="00000400000000000000" pitchFamily="2" charset="0"/>
              </a:rPr>
              <a:t>Elimination of Human error in the capture of valve response time</a:t>
            </a:r>
          </a:p>
          <a:p>
            <a:pPr marL="228600" indent="-228600" algn="just" defTabSz="914400">
              <a:spcAft>
                <a:spcPts val="500"/>
              </a:spcAft>
              <a:buAutoNum type="arabicParenR"/>
              <a:defRPr/>
            </a:pPr>
            <a:r>
              <a:rPr lang="en-US" sz="1100" dirty="0">
                <a:latin typeface="Futura Medium" panose="00000400000000000000" pitchFamily="2" charset="0"/>
              </a:rPr>
              <a:t>Overview of performance of all valves</a:t>
            </a:r>
          </a:p>
          <a:p>
            <a:pPr marL="228600" indent="-228600" algn="just" defTabSz="914400">
              <a:spcAft>
                <a:spcPts val="500"/>
              </a:spcAft>
              <a:buAutoNum type="arabicParenR"/>
              <a:defRPr/>
            </a:pPr>
            <a:r>
              <a:rPr lang="en-US" sz="1100" dirty="0">
                <a:latin typeface="Futura Medium" panose="00000400000000000000" pitchFamily="2" charset="0"/>
              </a:rPr>
              <a:t>100% compliance to integrity assurance criteria</a:t>
            </a:r>
          </a:p>
          <a:p>
            <a:pPr marL="228600" indent="-228600" algn="just" defTabSz="914400">
              <a:spcAft>
                <a:spcPts val="500"/>
              </a:spcAft>
              <a:buAutoNum type="arabicParenR"/>
              <a:defRPr/>
            </a:pPr>
            <a:endParaRPr lang="en-US" sz="1200" b="1" u="sng" dirty="0">
              <a:solidFill>
                <a:srgbClr val="EEECE1">
                  <a:lumMod val="50000"/>
                </a:srgbClr>
              </a:solidFill>
              <a:latin typeface="Futura Medium" panose="00000400000000000000" pitchFamily="2" charset="0"/>
            </a:endParaRPr>
          </a:p>
          <a:p>
            <a:pPr defTabSz="914400">
              <a:defRPr/>
            </a:pPr>
            <a:endParaRPr lang="en-GB" sz="1800" dirty="0">
              <a:solidFill>
                <a:srgbClr val="EEECE1">
                  <a:lumMod val="50000"/>
                </a:srgbClr>
              </a:solidFill>
              <a:latin typeface="Futura Medium" panose="00000400000000000000" pitchFamily="2" charset="0"/>
            </a:endParaRPr>
          </a:p>
        </p:txBody>
      </p:sp>
      <p:sp>
        <p:nvSpPr>
          <p:cNvPr id="3" name="TextBox 2"/>
          <p:cNvSpPr txBox="1"/>
          <p:nvPr/>
        </p:nvSpPr>
        <p:spPr>
          <a:xfrm>
            <a:off x="9632085" y="43934"/>
            <a:ext cx="1836528" cy="369332"/>
          </a:xfrm>
          <a:prstGeom prst="rect">
            <a:avLst/>
          </a:prstGeom>
          <a:solidFill>
            <a:srgbClr val="FFC000"/>
          </a:solidFill>
        </p:spPr>
        <p:txBody>
          <a:bodyPr wrap="none" rtlCol="0">
            <a:spAutoFit/>
          </a:bodyPr>
          <a:lstStyle/>
          <a:p>
            <a:pPr defTabSz="914400"/>
            <a:r>
              <a:rPr lang="en-US" sz="1800" dirty="0">
                <a:solidFill>
                  <a:prstClr val="black"/>
                </a:solidFill>
                <a:latin typeface="Futura Medium" panose="00000400000000000000" pitchFamily="2" charset="0"/>
              </a:rPr>
              <a:t>Charter Template</a:t>
            </a:r>
          </a:p>
        </p:txBody>
      </p:sp>
    </p:spTree>
    <p:extLst>
      <p:ext uri="{BB962C8B-B14F-4D97-AF65-F5344CB8AC3E}">
        <p14:creationId xmlns:p14="http://schemas.microsoft.com/office/powerpoint/2010/main" val="340570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2" y="152400"/>
            <a:ext cx="11171239" cy="385762"/>
          </a:xfrm>
        </p:spPr>
        <p:txBody>
          <a:bodyPr>
            <a:noAutofit/>
          </a:bodyPr>
          <a:lstStyle/>
          <a:p>
            <a:r>
              <a:rPr lang="en-CA" sz="2800" dirty="0">
                <a:latin typeface="Futura Medium" panose="00000400000000000000" pitchFamily="2" charset="0"/>
              </a:rPr>
              <a:t>L1 – L5 Gates</a:t>
            </a:r>
          </a:p>
        </p:txBody>
      </p:sp>
      <p:sp>
        <p:nvSpPr>
          <p:cNvPr id="4" name="Slide Number Placeholder 3"/>
          <p:cNvSpPr>
            <a:spLocks noGrp="1"/>
          </p:cNvSpPr>
          <p:nvPr>
            <p:ph type="sldNum" sz="quarter" idx="12"/>
          </p:nvPr>
        </p:nvSpPr>
        <p:spPr/>
        <p:txBody>
          <a:bodyPr/>
          <a:lstStyle/>
          <a:p>
            <a:fld id="{D32BAE6A-B452-4007-8177-56DD051636F9}" type="slidenum">
              <a:rPr lang="en-GB">
                <a:solidFill>
                  <a:prstClr val="black">
                    <a:tint val="75000"/>
                  </a:prstClr>
                </a:solidFill>
              </a:rPr>
              <a:pPr/>
              <a:t>2</a:t>
            </a:fld>
            <a:endParaRPr lang="en-GB" dirty="0">
              <a:solidFill>
                <a:prstClr val="black">
                  <a:tint val="75000"/>
                </a:prstClr>
              </a:solidFill>
            </a:endParaRPr>
          </a:p>
        </p:txBody>
      </p:sp>
      <p:pic>
        <p:nvPicPr>
          <p:cNvPr id="206850"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03056"/>
            <a:ext cx="10769600" cy="6135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48723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09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13&quot;&gt;&lt;elem m_fUsage=&quot;3.49063974154627576496E+00&quot;&gt;&lt;m_msothmcolidx val=&quot;0&quot;/&gt;&lt;m_rgb r=&quot;00&quot; g=&quot;70&quot; b=&quot;F9&quot;/&gt;&lt;m_nBrightness val=&quot;0&quot;/&gt;&lt;/elem&gt;&lt;elem m_fUsage=&quot;1.77914565010000025325E+00&quot;&gt;&lt;m_msothmcolidx val=&quot;0&quot;/&gt;&lt;m_rgb r=&quot;48&quot; g=&quot;FF&quot; b=&quot;A4&quot;/&gt;&lt;m_nBrightness val=&quot;0&quot;/&gt;&lt;/elem&gt;&lt;elem m_fUsage=&quot;8.65717389000000170363E-01&quot;&gt;&lt;m_msothmcolidx val=&quot;0&quot;/&gt;&lt;m_rgb r=&quot;EB&quot; g=&quot;6D&quot; b=&quot;71&quot;/&gt;&lt;m_nBrightness val=&quot;0&quot;/&gt;&lt;/elem&gt;&lt;elem m_fUsage=&quot;7.96381132094649113462E-01&quot;&gt;&lt;m_msothmcolidx val=&quot;0&quot;/&gt;&lt;m_rgb r=&quot;3C&quot; g=&quot;FF&quot; b=&quot;9D&quot;/&gt;&lt;m_nBrightness val=&quot;0&quot;/&gt;&lt;/elem&gt;&lt;elem m_fUsage=&quot;5.31441000000000163261E-01&quot;&gt;&lt;m_msothmcolidx val=&quot;0&quot;/&gt;&lt;m_rgb r=&quot;F1&quot; g=&quot;96&quot; b=&quot;98&quot;/&gt;&lt;m_nBrightness val=&quot;0&quot;/&gt;&lt;/elem&gt;&lt;elem m_fUsage=&quot;4.09016571849008470085E-01&quot;&gt;&lt;m_msothmcolidx val=&quot;0&quot;/&gt;&lt;m_rgb r=&quot;1C&quot; g=&quot;83&quot; b=&quot;F4&quot;/&gt;&lt;m_nBrightness val=&quot;0&quot;/&gt;&lt;/elem&gt;&lt;elem m_fUsage=&quot;3.13810596090000171188E-01&quot;&gt;&lt;m_msothmcolidx val=&quot;0&quot;/&gt;&lt;m_rgb r=&quot;B7&quot; g=&quot;FF&quot; b=&quot;DB&quot;/&gt;&lt;m_nBrightness val=&quot;0&quot;/&gt;&lt;/elem&gt;&lt;elem m_fUsage=&quot;2.82429536481000165171E-01&quot;&gt;&lt;m_msothmcolidx val=&quot;0&quot;/&gt;&lt;m_rgb r=&quot;F5&quot; g=&quot;B8&quot; b=&quot;B9&quot;/&gt;&lt;m_nBrightness val=&quot;0&quot;/&gt;&lt;/elem&gt;&lt;elem m_fUsage=&quot;2.71671289887568501165E-01&quot;&gt;&lt;m_msothmcolidx val=&quot;0&quot;/&gt;&lt;m_rgb r=&quot;7B&quot; g=&quot;1C&quot; b=&quot;93&quot;/&gt;&lt;m_nBrightness val=&quot;0&quot;/&gt;&lt;/elem&gt;&lt;elem m_fUsage=&quot;2.54186582832900132001E-01&quot;&gt;&lt;m_msothmcolidx val=&quot;0&quot;/&gt;&lt;m_rgb r=&quot;F8&quot; g=&quot;C2&quot; b=&quot;C4&quot;/&gt;&lt;m_nBrightness val=&quot;0&quot;/&gt;&lt;/elem&gt;&lt;elem m_fUsage=&quot;2.19903489437288629516E-01&quot;&gt;&lt;m_msothmcolidx val=&quot;0&quot;/&gt;&lt;m_rgb r=&quot;FD&quot; g=&quot;E4&quot; b=&quot;71&quot;/&gt;&lt;m_nBrightness val=&quot;0&quot;/&gt;&lt;/elem&gt;&lt;elem m_fUsage=&quot;2.16167060738324673386E-01&quot;&gt;&lt;m_msothmcolidx val=&quot;0&quot;/&gt;&lt;m_rgb r=&quot;FE&quot; g=&quot;F5&quot; b=&quot;CD&quot;/&gt;&lt;m_nBrightness val=&quot;0&quot;/&gt;&lt;/elem&gt;&lt;elem m_fUsage=&quot;9.84770902183611934744E-02&quot;&gt;&lt;m_msothmcolidx val=&quot;0&quot;/&gt;&lt;m_rgb r=&quot;09&quot; g=&quot;5E&quot; b=&quot;BB&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p:Policy xmlns:p="office.server.policy" id="" local="true">
  <p:Name>Shell Document Base</p:Name>
  <p:Description/>
  <p:Statement/>
  <p:PolicyItems/>
</p:Policy>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4.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84C9E4099BB40D419C271D8B4FFA2B5B" ma:contentTypeVersion="265" ma:contentTypeDescription="Shell Document Content Type" ma:contentTypeScope="" ma:versionID="51a0192ed02ba1772607e1c838599c1b">
  <xsd:schema xmlns:xsd="http://www.w3.org/2001/XMLSchema" xmlns:xs="http://www.w3.org/2001/XMLSchema" xmlns:p="http://schemas.microsoft.com/office/2006/metadata/properties" xmlns:ns1="http://schemas.microsoft.com/sharepoint/v3" xmlns:ns2="94fa94db-9f68-4db9-8aad-b353dd6cd207" xmlns:ns4="d37dc61e-6134-4f77-a092-981fcd794f3a" xmlns:ns5="http://schemas.microsoft.com/sharepoint/v4" targetNamespace="http://schemas.microsoft.com/office/2006/metadata/properties" ma:root="true" ma:fieldsID="cd74e9421e095a73aa722c0fc1815f2a" ns1:_="" ns2:_="" ns4:_="" ns5:_="">
    <xsd:import namespace="http://schemas.microsoft.com/sharepoint/v3"/>
    <xsd:import namespace="94fa94db-9f68-4db9-8aad-b353dd6cd207"/>
    <xsd:import namespace="d37dc61e-6134-4f77-a092-981fcd794f3a"/>
    <xsd:import namespace="http://schemas.microsoft.com/sharepoint/v4"/>
    <xsd:element name="properties">
      <xsd:complexType>
        <xsd:sequence>
          <xsd:element name="documentManagement">
            <xsd:complexType>
              <xsd:all>
                <xsd:element ref="ns2:_dlc_DocIdUrl"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DocumentTypeTaxHTField0" minOccurs="0"/>
                <xsd:element ref="ns1:Shell_x0020_SharePoint_x0020_SAEF_x0020_Owner"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SiteCollectionName"/>
                <xsd:element ref="ns1:Shell_x0020_SharePoint_x0020_SAEF_x0020_SiteOwner"/>
                <xsd:element ref="ns1:Shell_x0020_SharePoint_x0020_SAEF_x0020_LanguageTaxHTField0" minOccurs="0"/>
                <xsd:element ref="ns1:Shell_x0020_SharePoint_x0020_SAEF_x0020_CountryOfJurisdictionTaxHTField0" minOccurs="0"/>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LivelinkID" minOccurs="0"/>
                <xsd:element ref="ns4:Folder_x0020_STRUCTURE" minOccurs="0"/>
                <xsd:element ref="ns4:Livelink_x0020_Instance_x0020_Column" minOccurs="0"/>
                <xsd:element ref="ns4:Issue_Date" minOccurs="0"/>
                <xsd:element ref="ns4:Review_Date" minOccurs="0"/>
                <xsd:element ref="ns4:Organisation" minOccurs="0"/>
                <xsd:element ref="ns4:Recipients" minOccurs="0"/>
                <xsd:element ref="ns4:Document_Numbers" minOccurs="0"/>
                <xsd:element ref="ns4:Cross_References" minOccurs="0"/>
                <xsd:element ref="ns4:Revision_Code" minOccurs="0"/>
                <xsd:element ref="ns4:Media" minOccurs="0"/>
                <xsd:element ref="ns4:Media_Location" minOccurs="0"/>
                <xsd:element ref="ns4:Language" minOccurs="0"/>
                <xsd:element ref="ns4:Volume_Number" minOccurs="0"/>
                <xsd:element ref="ns4:Records_x0020_Implicit_x0020_Declare_Origin" minOccurs="0"/>
                <xsd:element ref="ns4:Export_x0020_Control"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SecurityClassificationTaxHTField0" ma:index="3" ma:taxonomy="true" ma:internalName="Shell_x0020_SharePoint_x0020_SAEF_x0020_SecurityClassificationTaxHTField0" ma:taxonomyFieldName="Shell_x0020_SharePoint_x0020_SAEF_x0020_SecurityClassification" ma:displayName="Security Classification" ma:default="8;#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5" nillable="true" ma:taxonomy="true" ma:internalName="Shell_x0020_SharePoint_x0020_SAEF_x0020_ExportControlClassificationTaxHTField0" ma:taxonomyFieldName="Shell_x0020_SharePoint_x0020_SAEF_x0020_ExportControlClassification" ma:displayName="Export Control" ma:default="9;#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7" ma:taxonomy="true" ma:internalName="Shell_x0020_SharePoint_x0020_SAEF_x0020_DocumentStatusTaxHTField0" ma:taxonomyFieldName="Shell_x0020_SharePoint_x0020_SAEF_x0020_DocumentStatus" ma:displayName="Document Status" ma:default="11;#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DocumentTypeTaxHTField0" ma:index="9" ma:taxonomy="true" ma:internalName="Shell_x0020_SharePoint_x0020_SAEF_x0020_DocumentTypeTaxHTField0" ma:taxonomyFieldName="Shell_x0020_SharePoint_x0020_SAEF_x0020_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hell_x0020_SharePoint_x0020_SAEF_x0020_Owner" ma:index="12" nillable="true" ma:displayName="Owner" ma:internalName="Shell_x0020_SharePoint_x0020_SAEF_x0020_Owner">
      <xsd:simpleType>
        <xsd:restriction base="dms:Text"/>
      </xsd:simpleType>
    </xsd:element>
    <xsd:element name="Shell_x0020_SharePoint_x0020_SAEF_x0020_BusinessTaxHTField0" ma:index="13" ma:taxonomy="true" ma:internalName="Shell_x0020_SharePoint_x0020_SAEF_x0020_BusinessTaxHTField0" ma:taxonomyFieldName="Shell_x0020_SharePoint_x0020_SAEF_x0020_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15" ma:taxonomy="true" ma:internalName="Shell_x0020_SharePoint_x0020_SAEF_x0020_BusinessUnitRegionTaxHTField0" ma:taxonomyFieldName="Shell_x0020_SharePoint_x0020_SAEF_x0020_BusinessUnitRegion" ma:displayName="Business Unit/Region" ma:default="2;#Sub-Saharan Africa|9d13514c-804d-40ff-8e8a-f6825f62fb70"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17" ma:taxonomy="true" ma:internalName="Shell_x0020_SharePoint_x0020_SAEF_x0020_GlobalFunctionTaxHTField0" ma:taxonomyFieldName="Shell_x0020_SharePoint_x0020_SAEF_x0020_GlobalFunction" ma:displayName="Business Function" ma:default="3;#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19" nillable="true" ma:taxonomy="true" ma:internalName="Shell_x0020_SharePoint_x0020_SAEF_x0020_BusinessProcessTaxHTField0" ma:taxonomyFieldName="Shell_x0020_SharePoint_x0020_SAEF_x0020_BusinessProcess" ma:displayName="Business Process" ma:default="10;#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21" ma:taxonomy="true" ma:internalName="Shell_x0020_SharePoint_x0020_SAEF_x0020_LegalEntityTaxHTField0" ma:taxonomyFieldName="Shell_x0020_SharePoint_x0020_SAEF_x0020_LegalEntity" ma:displayName="Legal Entity" ma:default="4;#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23" ma:taxonomy="true" ma:internalName="Shell_x0020_SharePoint_x0020_SAEF_x0020_WorkgroupIDTaxHTField0" ma:taxonomyFieldName="Shell_x0020_SharePoint_x0020_SAEF_x0020_WorkgroupID" ma:displayName="TRIM Workgroup" ma:default="5;#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SiteCollectionName" ma:index="25" ma:displayName="Site Collection Name" ma:default="Asset Land 3 East" ma:hidden="true" ma:internalName="Shell_x0020_SharePoint_x0020_SAEF_x0020_SiteCollectionName">
      <xsd:simpleType>
        <xsd:restriction base="dms:Text"/>
      </xsd:simpleType>
    </xsd:element>
    <xsd:element name="Shell_x0020_SharePoint_x0020_SAEF_x0020_SiteOwner" ma:index="26" ma:displayName="Site Owner" ma:default="i:0#.w|africa-me\bisi.t.banigbe" ma:hidden="true" ma:internalName="Shell_x0020_SharePoint_x0020_SAEF_x0020_SiteOwner">
      <xsd:simpleType>
        <xsd:restriction base="dms:Text"/>
      </xsd:simpleType>
    </xsd:element>
    <xsd:element name="Shell_x0020_SharePoint_x0020_SAEF_x0020_LanguageTaxHTField0" ma:index="27" ma:taxonomy="true" ma:internalName="Shell_x0020_SharePoint_x0020_SAEF_x0020_LanguageTaxHTField0" ma:taxonomyFieldName="Shell_x0020_SharePoint_x0020_SAEF_x0020_Language" ma:displayName="Language" ma:default="6;#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29" ma:taxonomy="true" ma:internalName="Shell_x0020_SharePoint_x0020_SAEF_x0020_CountryOfJurisdictionTaxHTField0" ma:taxonomyFieldName="Shell_x0020_SharePoint_x0020_SAEF_x0020_CountryOfJurisdiction" ma:displayName="Country of Jurisdiction" ma:default="7;#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hell_x0020_SharePoint_x0020_SAEF_x0020_Collection" ma:index="31" ma:displayName="Collection" ma:default="0" ma:hidden="true" ma:internalName="Shell_x0020_SharePoint_x0020_SAEF_x0020_Collection">
      <xsd:simpleType>
        <xsd:restriction base="dms:Boolean"/>
      </xsd:simpleType>
    </xsd:element>
    <xsd:element name="Shell_x0020_SharePoint_x0020_SAEF_x0020_KeepFileLocal" ma:index="32"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33" nillable="true" ma:displayName="Asset Identifier" ma:hidden="true" ma:internalName="Shell_x0020_SharePoint_x0020_SAEF_x0020_AssetIdentifier">
      <xsd:simpleType>
        <xsd:restriction base="dms:Text"/>
      </xsd:simpleType>
    </xsd:element>
    <xsd:element name="Shell_x0020_SharePoint_x0020_SAEF_x0020_FilePlanRecordType" ma:index="42" nillable="true" ma:displayName="File Plan Record Type" ma:hidden="true" ma:internalName="Shell_x0020_SharePoint_x0020_SAEF_x0020_FilePlanRecordType">
      <xsd:simpleType>
        <xsd:restriction base="dms:Text"/>
      </xsd:simpleType>
    </xsd:element>
    <xsd:element name="Shell_x0020_SharePoint_x0020_SAEF_x0020_RecordStatus" ma:index="43" nillable="true" ma:displayName="Record Status" ma:hidden="true" ma:internalName="Shell_x0020_SharePoint_x0020_SAEF_x0020_RecordStatus">
      <xsd:simpleType>
        <xsd:restriction base="dms:Text"/>
      </xsd:simpleType>
    </xsd:element>
    <xsd:element name="Shell_x0020_SharePoint_x0020_SAEF_x0020_Declarer" ma:index="44" nillable="true" ma:displayName="Declarer" ma:hidden="true" ma:internalName="Shell_x0020_SharePoint_x0020_SAEF_x0020_Declarer">
      <xsd:simpleType>
        <xsd:restriction base="dms:Text"/>
      </xsd:simpleType>
    </xsd:element>
    <xsd:element name="Shell_x0020_SharePoint_x0020_SAEF_x0020_IsRecord" ma:index="45" nillable="true" ma:displayName="Is Record" ma:hidden="true" ma:internalName="Shell_x0020_SharePoint_x0020_SAEF_x0020_IsRecord">
      <xsd:simpleType>
        <xsd:restriction base="dms:Text"/>
      </xsd:simpleType>
    </xsd:element>
    <xsd:element name="Shell_x0020_SharePoint_x0020_SAEF_x0020_TRIMRecordNumber" ma:index="46" nillable="true" ma:displayName="TRIM Record Number" ma:hidden="true" ma:internalName="Shell_x0020_SharePoint_x0020_SAEF_x0020_TRIMRecordNumber">
      <xsd:simpleType>
        <xsd:restriction base="dms:Text"/>
      </xsd:simpleType>
    </xsd:element>
    <xsd:element name="_dlc_Exempt" ma:index="47" nillable="true" ma:displayName="Exempt from Policy" ma:hidden="true" ma:internalName="_dlc_Exempt" ma:readOnly="true">
      <xsd:simpleType>
        <xsd:restriction base="dms:Unknown"/>
      </xsd:simpleType>
    </xsd:element>
    <xsd:element name="_dlc_ExpireDateSaved" ma:index="48" nillable="true" ma:displayName="Original Expiration Date" ma:hidden="true" ma:internalName="_dlc_ExpireDateSaved" ma:readOnly="true">
      <xsd:simpleType>
        <xsd:restriction base="dms:DateTime"/>
      </xsd:simpleType>
    </xsd:element>
    <xsd:element name="_dlc_ExpireDate" ma:index="49" nillable="true" ma:displayName="Expiration Date" ma:description="" ma:hidden="true" ma:indexed="true" ma:internalName="_dlc_ExpireDate" ma:readOnly="true">
      <xsd:simpleType>
        <xsd:restriction base="dms:DateTime"/>
      </xsd:simpleType>
    </xsd:element>
    <xsd:element name="AverageRating" ma:index="52" nillable="true" ma:displayName="Rating (0-5)" ma:decimals="2" ma:description="Average value of all the ratings that have been submitted" ma:hidden="true" ma:internalName="AverageRating" ma:readOnly="true">
      <xsd:simpleType>
        <xsd:restriction base="dms:Number"/>
      </xsd:simpleType>
    </xsd:element>
    <xsd:element name="RatingCount" ma:index="53"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94fa94db-9f68-4db9-8aad-b353dd6cd207"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39" nillable="true" ma:displayName="Document ID Value" ma:description="The value of the document ID assigned to this item." ma:internalName="_dlc_DocId" ma:readOnly="true">
      <xsd:simpleType>
        <xsd:restriction base="dms:Text"/>
      </xsd:simpleType>
    </xsd:element>
    <xsd:element name="_dlc_DocIdPersistId" ma:index="41" nillable="true" ma:displayName="Persist ID" ma:description="Keep ID on add." ma:hidden="true" ma:internalName="_dlc_DocIdPersistId" ma:readOnly="true">
      <xsd:simpleType>
        <xsd:restriction base="dms:Boolean"/>
      </xsd:simpleType>
    </xsd:element>
    <xsd:element name="TaxCatchAll" ma:index="50" nillable="true" ma:displayName="Taxonomy Catch All Column" ma:description="" ma:hidden="true" ma:list="{2b6ef348-ff1b-4b7f-b0c1-bbd6950dd36a}" ma:internalName="TaxCatchAll" ma:showField="CatchAllData" ma:web="94fa94db-9f68-4db9-8aad-b353dd6cd207">
      <xsd:complexType>
        <xsd:complexContent>
          <xsd:extension base="dms:MultiChoiceLookup">
            <xsd:sequence>
              <xsd:element name="Value" type="dms:Lookup" maxOccurs="unbounded" minOccurs="0" nillable="true"/>
            </xsd:sequence>
          </xsd:extension>
        </xsd:complexContent>
      </xsd:complexType>
    </xsd:element>
    <xsd:element name="TaxCatchAllLabel" ma:index="51" nillable="true" ma:displayName="Taxonomy Catch All Column1" ma:description="" ma:hidden="true" ma:list="{2b6ef348-ff1b-4b7f-b0c1-bbd6950dd36a}" ma:internalName="TaxCatchAllLabel" ma:readOnly="true" ma:showField="CatchAllDataLabel" ma:web="94fa94db-9f68-4db9-8aad-b353dd6cd20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37dc61e-6134-4f77-a092-981fcd794f3a" elementFormDefault="qualified">
    <xsd:import namespace="http://schemas.microsoft.com/office/2006/documentManagement/types"/>
    <xsd:import namespace="http://schemas.microsoft.com/office/infopath/2007/PartnerControls"/>
    <xsd:element name="LivelinkID" ma:index="54" nillable="true" ma:displayName="LivelinkID" ma:indexed="true" ma:internalName="LivelinkID">
      <xsd:simpleType>
        <xsd:restriction base="dms:Text"/>
      </xsd:simpleType>
    </xsd:element>
    <xsd:element name="Folder_x0020_STRUCTURE" ma:index="55" nillable="true" ma:displayName="Folder STRUCTURE" ma:internalName="Folder_x0020_STRUCTURE">
      <xsd:simpleType>
        <xsd:restriction base="dms:Text"/>
      </xsd:simpleType>
    </xsd:element>
    <xsd:element name="Livelink_x0020_Instance_x0020_Column" ma:index="56" nillable="true" ma:displayName="Livelink Instance Column" ma:internalName="Livelink_x0020_Instance_x0020_Column">
      <xsd:simpleType>
        <xsd:restriction base="dms:Text"/>
      </xsd:simpleType>
    </xsd:element>
    <xsd:element name="Issue_Date" ma:index="57" nillable="true" ma:displayName="Issue_Date" ma:format="DateOnly" ma:internalName="Issue_Date">
      <xsd:simpleType>
        <xsd:restriction base="dms:DateTime"/>
      </xsd:simpleType>
    </xsd:element>
    <xsd:element name="Review_Date" ma:index="58" nillable="true" ma:displayName="Review_Date" ma:format="DateOnly" ma:internalName="Review_Date">
      <xsd:simpleType>
        <xsd:restriction base="dms:DateTime"/>
      </xsd:simpleType>
    </xsd:element>
    <xsd:element name="Organisation" ma:index="59" nillable="true" ma:displayName="Organisation" ma:internalName="Organisation">
      <xsd:simpleType>
        <xsd:restriction base="dms:Text"/>
      </xsd:simpleType>
    </xsd:element>
    <xsd:element name="Recipients" ma:index="60" nillable="true" ma:displayName="Recipients" ma:internalName="Recipients">
      <xsd:simpleType>
        <xsd:restriction base="dms:Note"/>
      </xsd:simpleType>
    </xsd:element>
    <xsd:element name="Document_Numbers" ma:index="61" nillable="true" ma:displayName="Document_Numbers" ma:internalName="Document_Numbers">
      <xsd:simpleType>
        <xsd:restriction base="dms:Note"/>
      </xsd:simpleType>
    </xsd:element>
    <xsd:element name="Cross_References" ma:index="62" nillable="true" ma:displayName="Cross_References" ma:internalName="Cross_References">
      <xsd:simpleType>
        <xsd:restriction base="dms:Note"/>
      </xsd:simpleType>
    </xsd:element>
    <xsd:element name="Revision_Code" ma:index="63" nillable="true" ma:displayName="Revision_Code" ma:internalName="Revision_Code">
      <xsd:simpleType>
        <xsd:restriction base="dms:Text"/>
      </xsd:simpleType>
    </xsd:element>
    <xsd:element name="Media" ma:index="64" nillable="true" ma:displayName="Media" ma:default="Electronic File" ma:internalName="Media">
      <xsd:simpleType>
        <xsd:restriction base="dms:Choice">
          <xsd:enumeration value="Audio"/>
          <xsd:enumeration value="Cassette"/>
          <xsd:enumeration value="CD-ROM"/>
          <xsd:enumeration value="Disk"/>
          <xsd:enumeration value="Film"/>
          <xsd:enumeration value="Electronic File"/>
          <xsd:enumeration value="Microform"/>
          <xsd:enumeration value="Paper"/>
          <xsd:enumeration value="Photograph"/>
          <xsd:enumeration value="Radiograph"/>
          <xsd:enumeration value="Tape"/>
          <xsd:enumeration value="Video"/>
          <xsd:enumeration value="?"/>
        </xsd:restriction>
      </xsd:simpleType>
    </xsd:element>
    <xsd:element name="Media_Location" ma:index="65" nillable="true" ma:displayName="Media_Location" ma:default="Livelink" ma:internalName="Media_Location">
      <xsd:simpleType>
        <xsd:restriction base="dms:Note"/>
      </xsd:simpleType>
    </xsd:element>
    <xsd:element name="Language" ma:index="66" nillable="true" ma:displayName="Language" ma:default="English" ma:internalName="Language">
      <xsd:simpleType>
        <xsd:restriction base="dms:Choice">
          <xsd:enumeration value="English"/>
          <xsd:enumeration value="French"/>
          <xsd:enumeration value="German"/>
          <xsd:enumeration value="Italian"/>
          <xsd:enumeration value="Spanish"/>
          <xsd:enumeration value="Dutch"/>
          <xsd:enumeration value="Norwegian"/>
          <xsd:enumeration value="Chinese"/>
          <xsd:enumeration value="Russian"/>
          <xsd:enumeration value="Finnish"/>
          <xsd:enumeration value="?"/>
        </xsd:restriction>
      </xsd:simpleType>
    </xsd:element>
    <xsd:element name="Volume_Number" ma:index="67" nillable="true" ma:displayName="Volume_Number" ma:internalName="Volume_Number">
      <xsd:simpleType>
        <xsd:restriction base="dms:Text"/>
      </xsd:simpleType>
    </xsd:element>
    <xsd:element name="Records_x0020_Implicit_x0020_Declare_Origin" ma:index="68" nillable="true" ma:displayName="Records Implicit Declare_Origin" ma:internalName="Records_x0020_Implicit_x0020_Declare_Origin">
      <xsd:simpleType>
        <xsd:restriction base="dms:Choice">
          <xsd:enumeration value="EPCatalog"/>
          <xsd:enumeration value="Orchestra"/>
          <xsd:enumeration value="Assai"/>
          <xsd:enumeration value="LivelinkImplicit"/>
          <xsd:enumeration value="?"/>
        </xsd:restriction>
      </xsd:simpleType>
    </xsd:element>
    <xsd:element name="Export_x0020_Control" ma:index="69" nillable="true" ma:displayName="Export Control" ma:internalName="Export_x0020_Control">
      <xsd:simpleType>
        <xsd:restriction base="dms:Choice">
          <xsd:enumeration value="Not Subject to EAR - no disclosure of technology"/>
          <xsd:enumeration value="Not Subject to EAR - publicly available"/>
          <xsd:enumeration value="Not Subject to EAR - no US content"/>
          <xsd:enumeration value="US de minimis rule"/>
          <xsd:enumeration value="EAR99"/>
          <xsd:enumeration value="Non-US controlled technology"/>
          <xsd:enumeration value="US Controlled technology"/>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70"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xmlns:pc="http://schemas.microsoft.com/office/infopath/2007/PartnerControls">
  <documentManagement>
    <TaxCatchAll xmlns="94fa94db-9f68-4db9-8aad-b353dd6cd207">
      <Value>2</Value>
      <Value>11</Value>
      <Value>10</Value>
      <Value>9</Value>
      <Value>8</Value>
      <Value>7</Value>
      <Value>6</Value>
      <Value>5</Value>
      <Value>4</Value>
      <Value>3</Value>
      <Value>70</Value>
      <Value>1</Value>
    </TaxCatchAll>
    <_dlc_DocId xmlns="94fa94db-9f68-4db9-8aad-b353dd6cd207">AFFAA0624-1326894789-73294</_dlc_DocId>
    <_dlc_DocIdUrl xmlns="94fa94db-9f68-4db9-8aad-b353dd6cd207">
      <Url>https://nga001-sp.shell.com/sites/AFFAA0624/_layouts/15/DocIdRedir.aspx?ID=AFFAA0624-1326894789-73294</Url>
      <Description>AFFAA0624-1326894789-73294</Description>
    </_dlc_DocIdUrl>
    <Recipients xmlns="d37dc61e-6134-4f77-a092-981fcd794f3a" xsi:nil="true"/>
    <LivelinkID xmlns="d37dc61e-6134-4f77-a092-981fcd794f3a" xsi:nil="true"/>
    <Livelink_x0020_Instance_x0020_Column xmlns="d37dc61e-6134-4f77-a092-981fcd794f3a" xsi:nil="true"/>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hell_x0020_SharePoint_x0020_SAEF_x0020_LegalEntity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hell_x0020_SharePoint_x0020_SAEF_x0020_CountryOfJurisdiction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hell_x0020_SharePoint_x0020_SAEF_x0020_BusinessTaxHTField0>
    <Shell_x0020_SharePoint_x0020_SAEF_x0020_Collection xmlns="http://schemas.microsoft.com/sharepoint/v3">false</Shell_x0020_SharePoint_x0020_SAEF_x0020_Collection>
    <Media_Location xmlns="d37dc61e-6134-4f77-a092-981fcd794f3a">Livelink</Media_Location>
    <Shell_x0020_SharePoint_x0020_SAEF_x0020_RecordStatus xmlns="http://schemas.microsoft.com/sharepoint/v3" xsi:nil="true"/>
    <Volume_Number xmlns="d37dc61e-6134-4f77-a092-981fcd794f3a" xsi:nil="true"/>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hell_x0020_SharePoint_x0020_SAEF_x0020_WorkgroupIDTaxHTField0>
    <IconOverlay xmlns="http://schemas.microsoft.com/sharepoint/v4" xsi:nil="true"/>
    <Shell_x0020_SharePoint_x0020_SAEF_x0020_FilePlanRecordType xmlns="http://schemas.microsoft.com/sharepoint/v3" xsi:nil="true"/>
    <Revision_Code xmlns="d37dc61e-6134-4f77-a092-981fcd794f3a" xsi:nil="true"/>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Sub-Saharan Africa</TermName>
          <TermId xmlns="http://schemas.microsoft.com/office/infopath/2007/PartnerControls">9d13514c-804d-40ff-8e8a-f6825f62fb70</TermId>
        </TermInfo>
      </Terms>
    </Shell_x0020_SharePoint_x0020_SAEF_x0020_BusinessUnitRegionTaxHTField0>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hell_x0020_SharePoint_x0020_SAEF_x0020_BusinessProcessTaxHTField0>
    <Shell_x0020_SharePoint_x0020_SAEF_x0020_KeepFileLocal xmlns="http://schemas.microsoft.com/sharepoint/v3">false</Shell_x0020_SharePoint_x0020_SAEF_x0020_KeepFileLocal>
    <Folder_x0020_STRUCTURE xmlns="d37dc61e-6134-4f77-a092-981fcd794f3a" xsi:nil="true"/>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Issue_Date xmlns="d37dc61e-6134-4f77-a092-981fcd794f3a" xsi:nil="true"/>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Media xmlns="d37dc61e-6134-4f77-a092-981fcd794f3a">Electronic File</Media>
    <Language xmlns="d37dc61e-6134-4f77-a092-981fcd794f3a">English</Language>
    <Records_x0020_Implicit_x0020_Declare_Origin xmlns="d37dc61e-6134-4f77-a092-981fcd794f3a" xsi:nil="true"/>
    <Shell_x0020_SharePoint_x0020_SAEF_x0020_SiteOwner xmlns="http://schemas.microsoft.com/sharepoint/v3">i:0#.w|africa-me\bisi.t.banigbe</Shell_x0020_SharePoint_x0020_SAEF_x0020_SiteOwner>
    <Shell_x0020_SharePoint_x0020_SAEF_x0020_TRIMRecordNumber xmlns="http://schemas.microsoft.com/sharepoint/v3" xsi:nil="true"/>
    <Review_Date xmlns="d37dc61e-6134-4f77-a092-981fcd794f3a" xsi:nil="true"/>
    <Organisation xmlns="d37dc61e-6134-4f77-a092-981fcd794f3a" xsi:nil="true"/>
    <Cross_References xmlns="d37dc61e-6134-4f77-a092-981fcd794f3a" xsi:nil="true"/>
    <Shell_x0020_SharePoint_x0020_SAEF_x0020_IsRecord xmlns="http://schemas.microsoft.com/sharepoint/v3" xsi:nil="true"/>
    <Shell_x0020_SharePoint_x0020_SAEF_x0020_DocumentTypeTaxHTField0 xmlns="http://schemas.microsoft.com/sharepoint/v3">
      <Terms xmlns="http://schemas.microsoft.com/office/infopath/2007/PartnerControls">
        <TermInfo xmlns="http://schemas.microsoft.com/office/infopath/2007/PartnerControls">
          <TermName xmlns="http://schemas.microsoft.com/office/infopath/2007/PartnerControls">Business Plans [ARM]</TermName>
          <TermId xmlns="http://schemas.microsoft.com/office/infopath/2007/PartnerControls">59d2480a-ae43-41cf-ab8c-fb8985b4f788</TermId>
        </TermInfo>
      </Terms>
    </Shell_x0020_SharePoint_x0020_SAEF_x0020_DocumentTypeTaxHTField0>
    <Shell_x0020_SharePoint_x0020_SAEF_x0020_SiteCollectionName xmlns="http://schemas.microsoft.com/sharepoint/v3">Asset Land 3 East</Shell_x0020_SharePoint_x0020_SAEF_x0020_SiteCollectionNam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Export_x0020_Control xmlns="d37dc61e-6134-4f77-a092-981fcd794f3a" xsi:nil="true"/>
    <Shell_x0020_SharePoint_x0020_SAEF_x0020_Owner xmlns="http://schemas.microsoft.com/sharepoint/v3" xsi:nil="true"/>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Shell_x0020_SharePoint_x0020_SAEF_x0020_GlobalFunctionTaxHTField0>
    <Shell_x0020_SharePoint_x0020_SAEF_x0020_Declarer xmlns="http://schemas.microsoft.com/sharepoint/v3" xsi:nil="true"/>
    <Document_Numbers xmlns="d37dc61e-6134-4f77-a092-981fcd794f3a" xsi:nil="true"/>
    <Shell_x0020_SharePoint_x0020_SAEF_x0020_AssetIdentifier xmlns="http://schemas.microsoft.com/sharepoint/v3" xsi:nil="true"/>
  </documentManagement>
</p:properties>
</file>

<file path=customXml/itemProps1.xml><?xml version="1.0" encoding="utf-8"?>
<ds:datastoreItem xmlns:ds="http://schemas.openxmlformats.org/officeDocument/2006/customXml" ds:itemID="{13150139-8E0C-4913-8379-71D796A0C78C}">
  <ds:schemaRefs>
    <ds:schemaRef ds:uri="http://schemas.microsoft.com/sharepoint/v3/contenttype/forms"/>
  </ds:schemaRefs>
</ds:datastoreItem>
</file>

<file path=customXml/itemProps2.xml><?xml version="1.0" encoding="utf-8"?>
<ds:datastoreItem xmlns:ds="http://schemas.openxmlformats.org/officeDocument/2006/customXml" ds:itemID="{64612922-DC3B-4233-98D5-325946902152}">
  <ds:schemaRefs>
    <ds:schemaRef ds:uri="office.server.policy"/>
  </ds:schemaRefs>
</ds:datastoreItem>
</file>

<file path=customXml/itemProps3.xml><?xml version="1.0" encoding="utf-8"?>
<ds:datastoreItem xmlns:ds="http://schemas.openxmlformats.org/officeDocument/2006/customXml" ds:itemID="{711D8B8E-3ECA-410F-8007-9B409056E610}">
  <ds:schemaRefs>
    <ds:schemaRef ds:uri="http://schemas.microsoft.com/sharepoint/events"/>
  </ds:schemaRefs>
</ds:datastoreItem>
</file>

<file path=customXml/itemProps4.xml><?xml version="1.0" encoding="utf-8"?>
<ds:datastoreItem xmlns:ds="http://schemas.openxmlformats.org/officeDocument/2006/customXml" ds:itemID="{B6EC4025-A5C0-44FD-832A-79F024DB1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4fa94db-9f68-4db9-8aad-b353dd6cd207"/>
    <ds:schemaRef ds:uri="d37dc61e-6134-4f77-a092-981fcd794f3a"/>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5CE597B9-F879-40F4-9968-CD98FBF742AC}">
  <ds:schemaRefs>
    <ds:schemaRef ds:uri="d37dc61e-6134-4f77-a092-981fcd794f3a"/>
    <ds:schemaRef ds:uri="http://purl.org/dc/terms/"/>
    <ds:schemaRef ds:uri="http://www.w3.org/XML/1998/namespace"/>
    <ds:schemaRef ds:uri="http://schemas.microsoft.com/office/2006/documentManagement/types"/>
    <ds:schemaRef ds:uri="http://purl.org/dc/dcmitype/"/>
    <ds:schemaRef ds:uri="http://purl.org/dc/elements/1.1/"/>
    <ds:schemaRef ds:uri="http://schemas.microsoft.com/sharepoint/v3"/>
    <ds:schemaRef ds:uri="http://schemas.microsoft.com/sharepoint/v4"/>
    <ds:schemaRef ds:uri="http://schemas.microsoft.com/office/infopath/2007/PartnerControls"/>
    <ds:schemaRef ds:uri="http://schemas.openxmlformats.org/package/2006/metadata/core-properties"/>
    <ds:schemaRef ds:uri="94fa94db-9f68-4db9-8aad-b353dd6cd207"/>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blank</Template>
  <TotalTime>14382</TotalTime>
  <Words>413</Words>
  <Application>Microsoft Office PowerPoint</Application>
  <PresentationFormat>Widescreen</PresentationFormat>
  <Paragraphs>36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Wingdings</vt:lpstr>
      <vt:lpstr>Futura Medium</vt:lpstr>
      <vt:lpstr>Calibri</vt:lpstr>
      <vt:lpstr>Office Theme</vt:lpstr>
      <vt:lpstr>Project Title: Capturing ESD assurance criteria on the DCS</vt:lpstr>
      <vt:lpstr>L1 – L5 Gates</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Cadence New Charter format</dc:title>
  <dc:creator>Akadiri, Olabisi SPDC-FUP/OG</dc:creator>
  <cp:lastModifiedBy>Obioha, Obinna O SPDC-UPO/G/PLK</cp:lastModifiedBy>
  <cp:revision>349</cp:revision>
  <cp:lastPrinted>2016-11-16T07:40:38Z</cp:lastPrinted>
  <dcterms:created xsi:type="dcterms:W3CDTF">2016-08-29T09:50:08Z</dcterms:created>
  <dcterms:modified xsi:type="dcterms:W3CDTF">2018-05-29T08:22:56Z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0x0101006F0A470EEB1140E7AA14F4CE8A50B54C0001CB1477F4DD432AA86DD56CC3887AF40084C9E4099BB40D419C271D8B4FFA2B5B</vt:lpwstr>
  </property>
  <property fmtid="{D5CDD505-2E9C-101B-9397-08002B2CF9AE}" pid="5" name="_dlc_DocIdItemGuid">
    <vt:lpwstr>c7769902-8627-4293-b18f-8aa117760902</vt:lpwstr>
  </property>
  <property fmtid="{D5CDD505-2E9C-101B-9397-08002B2CF9AE}" pid="6" name="Legal Entity">
    <vt:lpwstr>3;#Shell U.K. Exploration and Production|6bc3a6cc-d89c-4023-81e3-b5186c40f601</vt:lpwstr>
  </property>
  <property fmtid="{D5CDD505-2E9C-101B-9397-08002B2CF9AE}" pid="7" name="Label">
    <vt:lpwstr>277;#IM DV Templates|c9160906-78a1-4cce-808c-05a718e6c480</vt:lpwstr>
  </property>
  <property fmtid="{D5CDD505-2E9C-101B-9397-08002B2CF9AE}" pid="8" name="Security Classification">
    <vt:lpwstr>9;#Restricted|21aa7f98-4035-4019-a764-107acb7269af</vt:lpwstr>
  </property>
  <property fmtid="{D5CDD505-2E9C-101B-9397-08002B2CF9AE}" pid="9" name="Export Control">
    <vt:lpwstr>8;#Non-US content - Non Controlled|2ac8835e-0587-4096-a6e2-1f68da1e6cb3</vt:lpwstr>
  </property>
  <property fmtid="{D5CDD505-2E9C-101B-9397-08002B2CF9AE}" pid="10" name="_dlc_policyId">
    <vt:lpwstr/>
  </property>
  <property fmtid="{D5CDD505-2E9C-101B-9397-08002B2CF9AE}" pid="11" name="ItemRetentionFormula">
    <vt:lpwstr/>
  </property>
  <property fmtid="{D5CDD505-2E9C-101B-9397-08002B2CF9AE}" pid="12" name="Shell SharePoint SAEF SecurityClassification">
    <vt:lpwstr>8;#Restricted|21aa7f98-4035-4019-a764-107acb7269af</vt:lpwstr>
  </property>
  <property fmtid="{D5CDD505-2E9C-101B-9397-08002B2CF9AE}" pid="13" name="Shell SharePoint SAEF LegalEntity">
    <vt:lpwstr>4;#The Shell Petroleum Development Company Of Nigeria Limited|b482a97d-f8dd-41c8-ab1c-99b8408fd22e</vt:lpwstr>
  </property>
  <property fmtid="{D5CDD505-2E9C-101B-9397-08002B2CF9AE}" pid="14" name="Shell SharePoint SAEF BusinessUnitRegion">
    <vt:lpwstr>2;#Sub-Saharan Africa|9d13514c-804d-40ff-8e8a-f6825f62fb70</vt:lpwstr>
  </property>
  <property fmtid="{D5CDD505-2E9C-101B-9397-08002B2CF9AE}" pid="15" name="Shell SharePoint SAEF GlobalFunction">
    <vt:lpwstr>3;#Not Applicable|ddce64fb-3cb8-4cd9-8e3d-0fe554247fd1</vt:lpwstr>
  </property>
  <property fmtid="{D5CDD505-2E9C-101B-9397-08002B2CF9AE}" pid="16" name="Shell SharePoint SAEF WorkgroupID">
    <vt:lpwstr>5;#Upstream _ Single File Plan - 22022|d3ed65c1-761d-4a84-a678-924ffd6ed182</vt:lpwstr>
  </property>
  <property fmtid="{D5CDD505-2E9C-101B-9397-08002B2CF9AE}" pid="17" name="Shell SharePoint SAEF CountryOfJurisdiction">
    <vt:lpwstr>7;#NIGERIA|973e3eb3-a5f9-4712-a628-787e048af9f3</vt:lpwstr>
  </property>
  <property fmtid="{D5CDD505-2E9C-101B-9397-08002B2CF9AE}" pid="18" name="Shell SharePoint SAEF ExportControlClassification">
    <vt:lpwstr>9;#Non-US content - Non Controlled|2ac8835e-0587-4096-a6e2-1f68da1e6cb3</vt:lpwstr>
  </property>
  <property fmtid="{D5CDD505-2E9C-101B-9397-08002B2CF9AE}" pid="19" name="Shell SharePoint SAEF DocumentStatus">
    <vt:lpwstr>11;#Draft|1c86f377-7d91-4c95-bd5b-c18c83fe0aa5</vt:lpwstr>
  </property>
  <property fmtid="{D5CDD505-2E9C-101B-9397-08002B2CF9AE}" pid="20" name="Shell SharePoint SAEF Language">
    <vt:lpwstr>6;#English|bd3ad5ee-f0c3-40aa-8cc8-36ef09940af3</vt:lpwstr>
  </property>
  <property fmtid="{D5CDD505-2E9C-101B-9397-08002B2CF9AE}" pid="21" name="Shell SharePoint SAEF Business">
    <vt:lpwstr>1;#Upstream International|dabf15d9-4f75-4ed1-b8a1-a0c3e2a85888</vt:lpwstr>
  </property>
  <property fmtid="{D5CDD505-2E9C-101B-9397-08002B2CF9AE}" pid="22" name="Shell SharePoint SAEF BusinessProcess">
    <vt:lpwstr>10;#All - Records Management|1f68a0f2-47ab-4887-8df5-7c0616d5ad90</vt:lpwstr>
  </property>
  <property fmtid="{D5CDD505-2E9C-101B-9397-08002B2CF9AE}" pid="23" name="Shell SharePoint SAEF DocumentType">
    <vt:lpwstr>70;#Business Plans [ARM]|59d2480a-ae43-41cf-ab8c-fb8985b4f788</vt:lpwstr>
  </property>
</Properties>
</file>