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6"/>
  </p:sldMasterIdLst>
  <p:notesMasterIdLst>
    <p:notesMasterId r:id="rId9"/>
  </p:notesMasterIdLst>
  <p:handoutMasterIdLst>
    <p:handoutMasterId r:id="rId10"/>
  </p:handoutMasterIdLst>
  <p:sldIdLst>
    <p:sldId id="467" r:id="rId7"/>
    <p:sldId id="469" r:id="rId8"/>
  </p:sldIdLst>
  <p:sldSz cx="12192000" cy="6858000"/>
  <p:notesSz cx="6797675" cy="987425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utura Medium" panose="00000400000000000000" pitchFamily="2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E9"/>
    <a:srgbClr val="339B6E"/>
    <a:srgbClr val="FFFFFF"/>
    <a:srgbClr val="CCE9DB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3" autoAdjust="0"/>
    <p:restoredTop sz="91551" autoAdjust="0"/>
  </p:normalViewPr>
  <p:slideViewPr>
    <p:cSldViewPr showGuides="1">
      <p:cViewPr varScale="1">
        <p:scale>
          <a:sx n="79" d="100"/>
          <a:sy n="79" d="100"/>
        </p:scale>
        <p:origin x="105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font" Target="fonts/font1.fntdata"/><Relationship Id="rId5" Type="http://schemas.openxmlformats.org/officeDocument/2006/relationships/customXml" Target="../customXml/item5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14/10/2018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14/10/2018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9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366BC10-884D-4E57-8643-7E1FA7D1F9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0EAC093-3AB5-49B9-A23D-D5B211A26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9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2" y="413266"/>
            <a:ext cx="11537072" cy="3079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000" b="1" dirty="0">
                <a:latin typeface="Futura Medium" panose="00000400000000000000" pitchFamily="2" charset="0"/>
              </a:rPr>
              <a:t>Project Title: Well 23T open up (Okoloma Battle plan)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9119" y="852355"/>
            <a:ext cx="11893551" cy="2360621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latin typeface="Futura Medium" panose="00000400000000000000" pitchFamily="2" charset="0"/>
              </a:rPr>
              <a:t>Business Case/objectives</a:t>
            </a:r>
            <a:r>
              <a:rPr lang="en-GB" sz="1200" b="1" dirty="0">
                <a:latin typeface="Futura Medium" pitchFamily="2" charset="0"/>
                <a:cs typeface="Arial" charset="0"/>
              </a:rPr>
              <a:t>: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400" dirty="0"/>
              <a:t>This charter is aimed at restoration of </a:t>
            </a:r>
            <a:r>
              <a:rPr lang="en-GB" sz="1400" dirty="0" err="1"/>
              <a:t>Afam</a:t>
            </a:r>
            <a:r>
              <a:rPr lang="en-GB" sz="1400" dirty="0"/>
              <a:t> W23T production.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400" dirty="0"/>
              <a:t>Currently the well cannot be produced due to liquid loading. Plan is to liaise with the CWI team to evacuate liquid in well and restore gas production of 45mmscf/d and also condensate production.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151784" y="4869161"/>
            <a:ext cx="4832351" cy="172819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latin typeface="Futura Medium" panose="00000400000000000000" pitchFamily="2" charset="0"/>
              </a:rPr>
              <a:t>Project Scope/Actions :</a:t>
            </a:r>
          </a:p>
          <a:p>
            <a:pPr marL="457200" indent="-457200" fontAlgn="base">
              <a:buAutoNum type="arabicParenR"/>
            </a:pPr>
            <a:r>
              <a:rPr lang="en-GB" sz="1400" dirty="0"/>
              <a:t>CWI mobilization to site</a:t>
            </a:r>
          </a:p>
          <a:p>
            <a:pPr marL="457200" indent="-457200" fontAlgn="base">
              <a:buAutoNum type="arabicParenR"/>
            </a:pPr>
            <a:r>
              <a:rPr lang="en-GB" sz="1400" dirty="0"/>
              <a:t>Evacuation of liquid in well</a:t>
            </a:r>
          </a:p>
          <a:p>
            <a:pPr marL="457200" indent="-457200" fontAlgn="base">
              <a:buAutoNum type="arabicParenR"/>
            </a:pPr>
            <a:r>
              <a:rPr lang="en-GB" sz="1400" dirty="0"/>
              <a:t>Well handover to asset team</a:t>
            </a:r>
          </a:p>
          <a:p>
            <a:pPr marL="457200" indent="-457200" fontAlgn="base">
              <a:buAutoNum type="arabicParenR"/>
            </a:pPr>
            <a:r>
              <a:rPr lang="en-GB" sz="1400" dirty="0"/>
              <a:t>Resume gas production</a:t>
            </a:r>
            <a:endParaRPr lang="en-US" sz="1400" dirty="0"/>
          </a:p>
          <a:p>
            <a:pPr defTabSz="914400"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9116487" y="5124261"/>
            <a:ext cx="2891367" cy="152545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endParaRPr lang="en-US" altLang="en-US" sz="1400" dirty="0">
              <a:latin typeface="Futura Medium" panose="00000400000000000000" pitchFamily="2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29118" y="4893237"/>
            <a:ext cx="3956049" cy="17610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latin typeface="Futura Medium" panose="00000400000000000000" pitchFamily="2" charset="0"/>
              </a:rPr>
              <a:t>High-level Timeline:</a:t>
            </a:r>
            <a:endParaRPr lang="en-GB" sz="1200" dirty="0"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L0-L1:  10 October 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L2:  05 </a:t>
            </a:r>
            <a:r>
              <a:rPr lang="en-GB" sz="1400" dirty="0" err="1">
                <a:latin typeface="Futura Medium" panose="00000400000000000000" pitchFamily="2" charset="0"/>
              </a:rPr>
              <a:t>Novemeber</a:t>
            </a:r>
            <a:r>
              <a:rPr lang="en-GB" sz="1400" dirty="0">
                <a:latin typeface="Futura Medium" panose="00000400000000000000" pitchFamily="2" charset="0"/>
              </a:rPr>
              <a:t>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L3:  10 </a:t>
            </a:r>
            <a:r>
              <a:rPr lang="en-GB" sz="1400" dirty="0" err="1">
                <a:latin typeface="Futura Medium" panose="00000400000000000000" pitchFamily="2" charset="0"/>
              </a:rPr>
              <a:t>Novemeber</a:t>
            </a:r>
            <a:r>
              <a:rPr lang="en-GB" sz="1400" dirty="0">
                <a:latin typeface="Futura Medium" panose="00000400000000000000" pitchFamily="2" charset="0"/>
              </a:rPr>
              <a:t>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L4:  31 August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L5: 20 September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Initiative End</a:t>
            </a:r>
            <a:endParaRPr lang="en-GB" sz="1400" dirty="0">
              <a:latin typeface="Futura Medium" panose="00000400000000000000" pitchFamily="2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9116487" y="3222704"/>
            <a:ext cx="2906183" cy="18291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latin typeface="Futura Medium" panose="00000400000000000000" pitchFamily="2" charset="0"/>
              </a:rPr>
              <a:t>Critical Success Factors:</a:t>
            </a:r>
            <a:endParaRPr lang="en-GB" sz="1200" dirty="0"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800" dirty="0">
                <a:latin typeface="Futura Medium" panose="00000400000000000000" pitchFamily="2" charset="0"/>
              </a:rPr>
              <a:t>CWI mobilization plan</a:t>
            </a:r>
          </a:p>
          <a:p>
            <a:pPr marL="171450" indent="-171450" defTabSz="914400">
              <a:defRPr/>
            </a:pPr>
            <a:endParaRPr lang="en-GB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defTabSz="914400"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 typeface="Wingdings" pitchFamily="2" charset="2"/>
              <a:buChar char="§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29118" y="3211300"/>
            <a:ext cx="3956049" cy="15508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100" b="1" u="sng" dirty="0">
                <a:latin typeface="Futura Medium" panose="00000400000000000000" pitchFamily="2" charset="0"/>
              </a:rPr>
              <a:t>Potential Benefits &amp; Measurement: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US" sz="1100" dirty="0">
                <a:latin typeface="Futura Medium" panose="00000400000000000000" pitchFamily="2" charset="0"/>
              </a:rPr>
              <a:t>Gas production of 45mmscf/d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32085" y="43934"/>
            <a:ext cx="18365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>
                <a:solidFill>
                  <a:prstClr val="black"/>
                </a:solidFill>
                <a:latin typeface="Futura Medium" panose="00000400000000000000" pitchFamily="2" charset="0"/>
              </a:rPr>
              <a:t>Charter Template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3A2C2-DD10-4F54-9FF4-F9F37A55E978}"/>
              </a:ext>
            </a:extLst>
          </p:cNvPr>
          <p:cNvSpPr txBox="1"/>
          <p:nvPr/>
        </p:nvSpPr>
        <p:spPr>
          <a:xfrm>
            <a:off x="9192344" y="5085184"/>
            <a:ext cx="26642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 members:</a:t>
            </a:r>
          </a:p>
          <a:p>
            <a:r>
              <a:rPr lang="en-US" sz="1800" dirty="0"/>
              <a:t>Onoh Ebere</a:t>
            </a:r>
          </a:p>
          <a:p>
            <a:r>
              <a:rPr lang="en-US" sz="1800" dirty="0"/>
              <a:t>Agbiwe Odafe</a:t>
            </a:r>
          </a:p>
          <a:p>
            <a:r>
              <a:rPr lang="en-US" sz="1800" dirty="0"/>
              <a:t>CWI team</a:t>
            </a:r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52400"/>
            <a:ext cx="11171239" cy="385762"/>
          </a:xfrm>
        </p:spPr>
        <p:txBody>
          <a:bodyPr>
            <a:noAutofit/>
          </a:bodyPr>
          <a:lstStyle/>
          <a:p>
            <a:r>
              <a:rPr lang="en-CA" sz="2800" dirty="0">
                <a:latin typeface="Futura Medium" panose="00000400000000000000" pitchFamily="2" charset="0"/>
              </a:rPr>
              <a:t>L1 – L5 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E6A-B452-4007-8177-56DD051636F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68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3056"/>
            <a:ext cx="10769600" cy="613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872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3.49063974154627576496E+00&quot;&gt;&lt;m_msothmcolidx val=&quot;0&quot;/&gt;&lt;m_rgb r=&quot;00&quot; g=&quot;70&quot; b=&quot;F9&quot;/&gt;&lt;m_nBrightness val=&quot;0&quot;/&gt;&lt;/elem&gt;&lt;elem m_fUsage=&quot;1.77914565010000025325E+00&quot;&gt;&lt;m_msothmcolidx val=&quot;0&quot;/&gt;&lt;m_rgb r=&quot;48&quot; g=&quot;FF&quot; b=&quot;A4&quot;/&gt;&lt;m_nBrightness val=&quot;0&quot;/&gt;&lt;/elem&gt;&lt;elem m_fUsage=&quot;8.65717389000000170363E-01&quot;&gt;&lt;m_msothmcolidx val=&quot;0&quot;/&gt;&lt;m_rgb r=&quot;EB&quot; g=&quot;6D&quot; b=&quot;71&quot;/&gt;&lt;m_nBrightness val=&quot;0&quot;/&gt;&lt;/elem&gt;&lt;elem m_fUsage=&quot;7.96381132094649113462E-01&quot;&gt;&lt;m_msothmcolidx val=&quot;0&quot;/&gt;&lt;m_rgb r=&quot;3C&quot; g=&quot;FF&quot; b=&quot;9D&quot;/&gt;&lt;m_nBrightness val=&quot;0&quot;/&gt;&lt;/elem&gt;&lt;elem m_fUsage=&quot;5.31441000000000163261E-01&quot;&gt;&lt;m_msothmcolidx val=&quot;0&quot;/&gt;&lt;m_rgb r=&quot;F1&quot; g=&quot;96&quot; b=&quot;98&quot;/&gt;&lt;m_nBrightness val=&quot;0&quot;/&gt;&lt;/elem&gt;&lt;elem m_fUsage=&quot;4.09016571849008470085E-01&quot;&gt;&lt;m_msothmcolidx val=&quot;0&quot;/&gt;&lt;m_rgb r=&quot;1C&quot; g=&quot;83&quot; b=&quot;F4&quot;/&gt;&lt;m_nBrightness val=&quot;0&quot;/&gt;&lt;/elem&gt;&lt;elem m_fUsage=&quot;3.13810596090000171188E-01&quot;&gt;&lt;m_msothmcolidx val=&quot;0&quot;/&gt;&lt;m_rgb r=&quot;B7&quot; g=&quot;FF&quot; b=&quot;DB&quot;/&gt;&lt;m_nBrightness val=&quot;0&quot;/&gt;&lt;/elem&gt;&lt;elem m_fUsage=&quot;2.82429536481000165171E-01&quot;&gt;&lt;m_msothmcolidx val=&quot;0&quot;/&gt;&lt;m_rgb r=&quot;F5&quot; g=&quot;B8&quot; b=&quot;B9&quot;/&gt;&lt;m_nBrightness val=&quot;0&quot;/&gt;&lt;/elem&gt;&lt;elem m_fUsage=&quot;2.71671289887568501165E-01&quot;&gt;&lt;m_msothmcolidx val=&quot;0&quot;/&gt;&lt;m_rgb r=&quot;7B&quot; g=&quot;1C&quot; b=&quot;93&quot;/&gt;&lt;m_nBrightness val=&quot;0&quot;/&gt;&lt;/elem&gt;&lt;elem m_fUsage=&quot;2.54186582832900132001E-01&quot;&gt;&lt;m_msothmcolidx val=&quot;0&quot;/&gt;&lt;m_rgb r=&quot;F8&quot; g=&quot;C2&quot; b=&quot;C4&quot;/&gt;&lt;m_nBrightness val=&quot;0&quot;/&gt;&lt;/elem&gt;&lt;elem m_fUsage=&quot;2.19903489437288629516E-01&quot;&gt;&lt;m_msothmcolidx val=&quot;0&quot;/&gt;&lt;m_rgb r=&quot;FD&quot; g=&quot;E4&quot; b=&quot;71&quot;/&gt;&lt;m_nBrightness val=&quot;0&quot;/&gt;&lt;/elem&gt;&lt;elem m_fUsage=&quot;2.16167060738324673386E-01&quot;&gt;&lt;m_msothmcolidx val=&quot;0&quot;/&gt;&lt;m_rgb r=&quot;FE&quot; g=&quot;F5&quot; b=&quot;CD&quot;/&gt;&lt;m_nBrightness val=&quot;0&quot;/&gt;&lt;/elem&gt;&lt;elem m_fUsage=&quot;9.84770902183611934744E-02&quot;&gt;&lt;m_msothmcolidx val=&quot;0&quot;/&gt;&lt;m_rgb r=&quot;09&quot; g=&quot;5E&quot; b=&quot;BB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fa94db-9f68-4db9-8aad-b353dd6cd207">
      <Value>2</Value>
      <Value>11</Value>
      <Value>10</Value>
      <Value>9</Value>
      <Value>8</Value>
      <Value>7</Value>
      <Value>6</Value>
      <Value>5</Value>
      <Value>4</Value>
      <Value>3</Value>
      <Value>70</Value>
      <Value>1</Value>
    </TaxCatchAll>
    <_dlc_DocId xmlns="94fa94db-9f68-4db9-8aad-b353dd6cd207">AFFAA0624-1326894789-73294</_dlc_DocId>
    <_dlc_DocIdUrl xmlns="94fa94db-9f68-4db9-8aad-b353dd6cd207">
      <Url>https://nga001-sp.shell.com/sites/AFFAA0624/_layouts/15/DocIdRedir.aspx?ID=AFFAA0624-1326894789-73294</Url>
      <Description>AFFAA0624-1326894789-73294</Description>
    </_dlc_DocIdUrl>
    <Recipients xmlns="d37dc61e-6134-4f77-a092-981fcd794f3a" xsi:nil="true"/>
    <LivelinkID xmlns="d37dc61e-6134-4f77-a092-981fcd794f3a" xsi:nil="true"/>
    <Livelink_x0020_Instance_x0020_Column xmlns="d37dc61e-6134-4f77-a092-981fcd794f3a" xsi:nil="true"/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Media_Location xmlns="d37dc61e-6134-4f77-a092-981fcd794f3a">Livelink</Media_Location>
    <Shell_x0020_SharePoint_x0020_SAEF_x0020_RecordStatus xmlns="http://schemas.microsoft.com/sharepoint/v3" xsi:nil="true"/>
    <Volume_Number xmlns="d37dc61e-6134-4f77-a092-981fcd794f3a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Shell_x0020_SharePoint_x0020_SAEF_x0020_FilePlanRecordType xmlns="http://schemas.microsoft.com/sharepoint/v3" xsi:nil="true"/>
    <Revision_Code xmlns="d37dc61e-6134-4f77-a092-981fcd794f3a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Folder_x0020_STRUCTURE xmlns="d37dc61e-6134-4f77-a092-981fcd794f3a" xsi:nil="true"/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Issue_Date xmlns="d37dc61e-6134-4f77-a092-981fcd794f3a" xsi:nil="true"/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Media xmlns="d37dc61e-6134-4f77-a092-981fcd794f3a">Electronic File</Media>
    <Language xmlns="d37dc61e-6134-4f77-a092-981fcd794f3a">English</Language>
    <Records_x0020_Implicit_x0020_Declare_Origin xmlns="d37dc61e-6134-4f77-a092-981fcd794f3a" xsi:nil="true"/>
    <Shell_x0020_SharePoint_x0020_SAEF_x0020_SiteOwner xmlns="http://schemas.microsoft.com/sharepoint/v3">i:0#.w|africa-me\bisi.t.banigbe</Shell_x0020_SharePoint_x0020_SAEF_x0020_SiteOwner>
    <Shell_x0020_SharePoint_x0020_SAEF_x0020_TRIMRecordNumber xmlns="http://schemas.microsoft.com/sharepoint/v3" xsi:nil="true"/>
    <Review_Date xmlns="d37dc61e-6134-4f77-a092-981fcd794f3a" xsi:nil="true"/>
    <Organisation xmlns="d37dc61e-6134-4f77-a092-981fcd794f3a" xsi:nil="true"/>
    <Cross_References xmlns="d37dc61e-6134-4f77-a092-981fcd794f3a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Business Plans [ARM]</TermName>
          <TermId xmlns="http://schemas.microsoft.com/office/infopath/2007/PartnerControls">59d2480a-ae43-41cf-ab8c-fb8985b4f788</TermId>
        </TermInfo>
      </Terms>
    </Shell_x0020_SharePoint_x0020_SAEF_x0020_DocumentTypeTaxHTField0>
    <Shell_x0020_SharePoint_x0020_SAEF_x0020_SiteCollectionName xmlns="http://schemas.microsoft.com/sharepoint/v3">Asset Land 3 East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Export_x0020_Control xmlns="d37dc61e-6134-4f77-a092-981fcd794f3a" xsi:nil="true"/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Declarer xmlns="http://schemas.microsoft.com/sharepoint/v3" xsi:nil="true"/>
    <Document_Numbers xmlns="d37dc61e-6134-4f77-a092-981fcd794f3a" xsi:nil="true"/>
    <Shell_x0020_SharePoint_x0020_SAEF_x0020_AssetIdentifier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84C9E4099BB40D419C271D8B4FFA2B5B" ma:contentTypeVersion="265" ma:contentTypeDescription="Shell Document Content Type" ma:contentTypeScope="" ma:versionID="51a0192ed02ba1772607e1c838599c1b">
  <xsd:schema xmlns:xsd="http://www.w3.org/2001/XMLSchema" xmlns:xs="http://www.w3.org/2001/XMLSchema" xmlns:p="http://schemas.microsoft.com/office/2006/metadata/properties" xmlns:ns1="http://schemas.microsoft.com/sharepoint/v3" xmlns:ns2="94fa94db-9f68-4db9-8aad-b353dd6cd207" xmlns:ns4="d37dc61e-6134-4f77-a092-981fcd794f3a" xmlns:ns5="http://schemas.microsoft.com/sharepoint/v4" targetNamespace="http://schemas.microsoft.com/office/2006/metadata/properties" ma:root="true" ma:fieldsID="cd74e9421e095a73aa722c0fc1815f2a" ns1:_="" ns2:_="" ns4:_="" ns5:_="">
    <xsd:import namespace="http://schemas.microsoft.com/sharepoint/v3"/>
    <xsd:import namespace="94fa94db-9f68-4db9-8aad-b353dd6cd207"/>
    <xsd:import namespace="d37dc61e-6134-4f77-a092-981fcd794f3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Issue_Date" minOccurs="0"/>
                <xsd:element ref="ns4:Review_Date" minOccurs="0"/>
                <xsd:element ref="ns4:Organisation" minOccurs="0"/>
                <xsd:element ref="ns4:Recipients" minOccurs="0"/>
                <xsd:element ref="ns4:Document_Numbers" minOccurs="0"/>
                <xsd:element ref="ns4:Cross_References" minOccurs="0"/>
                <xsd:element ref="ns4:Revision_Code" minOccurs="0"/>
                <xsd:element ref="ns4:Media" minOccurs="0"/>
                <xsd:element ref="ns4:Media_Location" minOccurs="0"/>
                <xsd:element ref="ns4:Language" minOccurs="0"/>
                <xsd:element ref="ns4:Volume_Number" minOccurs="0"/>
                <xsd:element ref="ns4:Records_x0020_Implicit_x0020_Declare_Origin" minOccurs="0"/>
                <xsd:element ref="ns4:Export_x0020_Control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Asset Land 3 East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a94db-9f68-4db9-8aad-b353dd6cd207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2b6ef348-ff1b-4b7f-b0c1-bbd6950dd36a}" ma:internalName="TaxCatchAll" ma:showField="CatchAllData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2b6ef348-ff1b-4b7f-b0c1-bbd6950dd36a}" ma:internalName="TaxCatchAllLabel" ma:readOnly="true" ma:showField="CatchAllDataLabel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dc61e-6134-4f77-a092-981fcd794f3a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indexed="true" ma:internalName="LivelinkID">
      <xsd:simpleType>
        <xsd:restriction base="dms:Text"/>
      </xsd:simpleType>
    </xsd:element>
    <xsd:element name="Folder_x0020_STRUCTURE" ma:index="55" nillable="true" ma:displayName="Folder STRUCTURE" ma:internalName="Folder_x0020_STRUCTURE">
      <xsd:simpleType>
        <xsd:restriction base="dms:Text"/>
      </xsd:simpleType>
    </xsd:element>
    <xsd:element name="Livelink_x0020_Instance_x0020_Column" ma:index="56" nillable="true" ma:displayName="Livelink Instance Column" ma:internalName="Livelink_x0020_Instance_x0020_Column">
      <xsd:simpleType>
        <xsd:restriction base="dms:Text"/>
      </xsd:simpleType>
    </xsd:element>
    <xsd:element name="Issue_Date" ma:index="57" nillable="true" ma:displayName="Issue_Date" ma:format="DateOnly" ma:internalName="Issue_Date">
      <xsd:simpleType>
        <xsd:restriction base="dms:DateTime"/>
      </xsd:simpleType>
    </xsd:element>
    <xsd:element name="Review_Date" ma:index="58" nillable="true" ma:displayName="Review_Date" ma:format="DateOnly" ma:internalName="Review_Date">
      <xsd:simpleType>
        <xsd:restriction base="dms:DateTime"/>
      </xsd:simpleType>
    </xsd:element>
    <xsd:element name="Organisation" ma:index="59" nillable="true" ma:displayName="Organisation" ma:internalName="Organisation">
      <xsd:simpleType>
        <xsd:restriction base="dms:Text"/>
      </xsd:simpleType>
    </xsd:element>
    <xsd:element name="Recipients" ma:index="60" nillable="true" ma:displayName="Recipients" ma:internalName="Recipients">
      <xsd:simpleType>
        <xsd:restriction base="dms:Note"/>
      </xsd:simpleType>
    </xsd:element>
    <xsd:element name="Document_Numbers" ma:index="61" nillable="true" ma:displayName="Document_Numbers" ma:internalName="Document_Numbers">
      <xsd:simpleType>
        <xsd:restriction base="dms:Note"/>
      </xsd:simpleType>
    </xsd:element>
    <xsd:element name="Cross_References" ma:index="62" nillable="true" ma:displayName="Cross_References" ma:internalName="Cross_References">
      <xsd:simpleType>
        <xsd:restriction base="dms:Note"/>
      </xsd:simpleType>
    </xsd:element>
    <xsd:element name="Revision_Code" ma:index="63" nillable="true" ma:displayName="Revision_Code" ma:internalName="Revision_Code">
      <xsd:simpleType>
        <xsd:restriction base="dms:Text"/>
      </xsd:simpleType>
    </xsd:element>
    <xsd:element name="Media" ma:index="64" nillable="true" ma:displayName="Media" ma:default="Electronic File" ma:internalName="Media">
      <xsd:simpleType>
        <xsd:restriction base="dms:Choice">
          <xsd:enumeration value="Audio"/>
          <xsd:enumeration value="Cassette"/>
          <xsd:enumeration value="CD-ROM"/>
          <xsd:enumeration value="Disk"/>
          <xsd:enumeration value="Film"/>
          <xsd:enumeration value="Electronic File"/>
          <xsd:enumeration value="Microform"/>
          <xsd:enumeration value="Paper"/>
          <xsd:enumeration value="Photograph"/>
          <xsd:enumeration value="Radiograph"/>
          <xsd:enumeration value="Tape"/>
          <xsd:enumeration value="Video"/>
          <xsd:enumeration value="?"/>
        </xsd:restriction>
      </xsd:simpleType>
    </xsd:element>
    <xsd:element name="Media_Location" ma:index="65" nillable="true" ma:displayName="Media_Location" ma:default="Livelink" ma:internalName="Media_Location">
      <xsd:simpleType>
        <xsd:restriction base="dms:Note"/>
      </xsd:simpleType>
    </xsd:element>
    <xsd:element name="Language" ma:index="66" nillable="true" ma:displayName="Language" ma:default="English" ma:internalName="Language">
      <xsd:simpleType>
        <xsd:restriction base="dms:Choice">
          <xsd:enumeration value="English"/>
          <xsd:enumeration value="French"/>
          <xsd:enumeration value="German"/>
          <xsd:enumeration value="Italian"/>
          <xsd:enumeration value="Spanish"/>
          <xsd:enumeration value="Dutch"/>
          <xsd:enumeration value="Norwegian"/>
          <xsd:enumeration value="Chinese"/>
          <xsd:enumeration value="Russian"/>
          <xsd:enumeration value="Finnish"/>
          <xsd:enumeration value="?"/>
        </xsd:restriction>
      </xsd:simpleType>
    </xsd:element>
    <xsd:element name="Volume_Number" ma:index="67" nillable="true" ma:displayName="Volume_Number" ma:internalName="Volume_Number">
      <xsd:simpleType>
        <xsd:restriction base="dms:Text"/>
      </xsd:simpleType>
    </xsd:element>
    <xsd:element name="Records_x0020_Implicit_x0020_Declare_Origin" ma:index="68" nillable="true" ma:displayName="Records Implicit Declare_Origin" ma:internalName="Records_x0020_Implicit_x0020_Declare_Origin">
      <xsd:simpleType>
        <xsd:restriction base="dms:Choice">
          <xsd:enumeration value="EPCatalog"/>
          <xsd:enumeration value="Orchestra"/>
          <xsd:enumeration value="Assai"/>
          <xsd:enumeration value="LivelinkImplicit"/>
          <xsd:enumeration value="?"/>
        </xsd:restriction>
      </xsd:simpleType>
    </xsd:element>
    <xsd:element name="Export_x0020_Control" ma:index="69" nillable="true" ma:displayName="Export Control" ma:internalName="Export_x0020_Control">
      <xsd:simpleType>
        <xsd:restriction base="dms:Choice">
          <xsd:enumeration value="Not Subject to EAR - no disclosure of technology"/>
          <xsd:enumeration value="Not Subject to EAR - publicly available"/>
          <xsd:enumeration value="Not Subject to EAR - no US content"/>
          <xsd:enumeration value="US de minimis rule"/>
          <xsd:enumeration value="EAR99"/>
          <xsd:enumeration value="Non-US controlled technology"/>
          <xsd:enumeration value="US Controlled technolog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70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5.xml><?xml version="1.0" encoding="utf-8"?>
<?mso-contentType ?>
<p:Policy xmlns:p="office.server.policy" id="" local="true">
  <p:Name>Shell Document Base</p:Name>
  <p:Description/>
  <p:Statement/>
  <p:PolicyItems/>
</p:Policy>
</file>

<file path=customXml/itemProps1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E597B9-F879-40F4-9968-CD98FBF742AC}">
  <ds:schemaRefs>
    <ds:schemaRef ds:uri="http://schemas.microsoft.com/sharepoint/v4"/>
    <ds:schemaRef ds:uri="http://purl.org/dc/terms/"/>
    <ds:schemaRef ds:uri="d37dc61e-6134-4f77-a092-981fcd794f3a"/>
    <ds:schemaRef ds:uri="http://schemas.microsoft.com/office/2006/documentManagement/types"/>
    <ds:schemaRef ds:uri="http://schemas.microsoft.com/office/infopath/2007/PartnerControls"/>
    <ds:schemaRef ds:uri="94fa94db-9f68-4db9-8aad-b353dd6cd207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6EC4025-A5C0-44FD-832A-79F024DB1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4fa94db-9f68-4db9-8aad-b353dd6cd207"/>
    <ds:schemaRef ds:uri="d37dc61e-6134-4f77-a092-981fcd794f3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11D8B8E-3ECA-410F-8007-9B409056E610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64612922-DC3B-4233-98D5-325946902152}">
  <ds:schemaRefs>
    <ds:schemaRef ds:uri="office.server.polic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14528</TotalTime>
  <Words>151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Futura Medium</vt:lpstr>
      <vt:lpstr>Wingdings</vt:lpstr>
      <vt:lpstr>Office Theme</vt:lpstr>
      <vt:lpstr>Project Title: Well 23T open up (Okoloma Battle plan)</vt:lpstr>
      <vt:lpstr>L1 – L5 Gates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Cadence New Charter format</dc:title>
  <dc:creator>Akadiri, Olabisi SPDC-FUP/OG</dc:creator>
  <cp:lastModifiedBy>Obioha, Obinna O SPDC-UPO/G/ULM</cp:lastModifiedBy>
  <cp:revision>367</cp:revision>
  <cp:lastPrinted>2016-11-16T07:40:38Z</cp:lastPrinted>
  <dcterms:created xsi:type="dcterms:W3CDTF">2016-08-29T09:50:08Z</dcterms:created>
  <dcterms:modified xsi:type="dcterms:W3CDTF">2018-10-14T08:51:41Z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0x0101006F0A470EEB1140E7AA14F4CE8A50B54C0001CB1477F4DD432AA86DD56CC3887AF40084C9E4099BB40D419C271D8B4FFA2B5B</vt:lpwstr>
  </property>
  <property fmtid="{D5CDD505-2E9C-101B-9397-08002B2CF9AE}" pid="5" name="_dlc_DocIdItemGuid">
    <vt:lpwstr>c7769902-8627-4293-b18f-8aa117760902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  <property fmtid="{D5CDD505-2E9C-101B-9397-08002B2CF9AE}" pid="10" name="_dlc_policyId">
    <vt:lpwstr/>
  </property>
  <property fmtid="{D5CDD505-2E9C-101B-9397-08002B2CF9AE}" pid="11" name="ItemRetentionFormula">
    <vt:lpwstr/>
  </property>
  <property fmtid="{D5CDD505-2E9C-101B-9397-08002B2CF9AE}" pid="12" name="Shell SharePoint SAEF SecurityClassification">
    <vt:lpwstr>8;#Restricted|21aa7f98-4035-4019-a764-107acb7269af</vt:lpwstr>
  </property>
  <property fmtid="{D5CDD505-2E9C-101B-9397-08002B2CF9AE}" pid="13" name="Shell SharePoint SAEF LegalEntity">
    <vt:lpwstr>4;#The Shell Petroleum Development Company Of Nigeria Limited|b482a97d-f8dd-41c8-ab1c-99b8408fd22e</vt:lpwstr>
  </property>
  <property fmtid="{D5CDD505-2E9C-101B-9397-08002B2CF9AE}" pid="14" name="Shell SharePoint SAEF BusinessUnitRegion">
    <vt:lpwstr>2;#Sub-Saharan Africa|9d13514c-804d-40ff-8e8a-f6825f62fb70</vt:lpwstr>
  </property>
  <property fmtid="{D5CDD505-2E9C-101B-9397-08002B2CF9AE}" pid="15" name="Shell SharePoint SAEF GlobalFunction">
    <vt:lpwstr>3;#Not Applicable|ddce64fb-3cb8-4cd9-8e3d-0fe554247fd1</vt:lpwstr>
  </property>
  <property fmtid="{D5CDD505-2E9C-101B-9397-08002B2CF9AE}" pid="16" name="Shell SharePoint SAEF WorkgroupID">
    <vt:lpwstr>5;#Upstream _ Single File Plan - 22022|d3ed65c1-761d-4a84-a678-924ffd6ed182</vt:lpwstr>
  </property>
  <property fmtid="{D5CDD505-2E9C-101B-9397-08002B2CF9AE}" pid="17" name="Shell SharePoint SAEF CountryOfJurisdiction">
    <vt:lpwstr>7;#NIGERIA|973e3eb3-a5f9-4712-a628-787e048af9f3</vt:lpwstr>
  </property>
  <property fmtid="{D5CDD505-2E9C-101B-9397-08002B2CF9AE}" pid="18" name="Shell SharePoint SAEF ExportControlClassification">
    <vt:lpwstr>9;#Non-US content - Non Controlled|2ac8835e-0587-4096-a6e2-1f68da1e6cb3</vt:lpwstr>
  </property>
  <property fmtid="{D5CDD505-2E9C-101B-9397-08002B2CF9AE}" pid="19" name="Shell SharePoint SAEF DocumentStatus">
    <vt:lpwstr>11;#Draft|1c86f377-7d91-4c95-bd5b-c18c83fe0aa5</vt:lpwstr>
  </property>
  <property fmtid="{D5CDD505-2E9C-101B-9397-08002B2CF9AE}" pid="20" name="Shell SharePoint SAEF Language">
    <vt:lpwstr>6;#English|bd3ad5ee-f0c3-40aa-8cc8-36ef09940af3</vt:lpwstr>
  </property>
  <property fmtid="{D5CDD505-2E9C-101B-9397-08002B2CF9AE}" pid="21" name="Shell SharePoint SAEF Business">
    <vt:lpwstr>1;#Upstream International|dabf15d9-4f75-4ed1-b8a1-a0c3e2a85888</vt:lpwstr>
  </property>
  <property fmtid="{D5CDD505-2E9C-101B-9397-08002B2CF9AE}" pid="22" name="Shell SharePoint SAEF BusinessProcess">
    <vt:lpwstr>10;#All - Records Management|1f68a0f2-47ab-4887-8df5-7c0616d5ad90</vt:lpwstr>
  </property>
  <property fmtid="{D5CDD505-2E9C-101B-9397-08002B2CF9AE}" pid="23" name="Shell SharePoint SAEF DocumentType">
    <vt:lpwstr>70;#Business Plans [ARM]|59d2480a-ae43-41cf-ab8c-fb8985b4f788</vt:lpwstr>
  </property>
</Properties>
</file>