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5"/>
    <p:sldMasterId id="2147483701" r:id="rId6"/>
    <p:sldMasterId id="2147483713" r:id="rId7"/>
  </p:sldMasterIdLst>
  <p:notesMasterIdLst>
    <p:notesMasterId r:id="rId9"/>
  </p:notesMasterIdLst>
  <p:handoutMasterIdLst>
    <p:handoutMasterId r:id="rId10"/>
  </p:handoutMasterIdLst>
  <p:sldIdLst>
    <p:sldId id="467" r:id="rId8"/>
  </p:sldIdLst>
  <p:sldSz cx="12192000" cy="6858000"/>
  <p:notesSz cx="6797675" cy="9874250"/>
  <p:embeddedFontLst>
    <p:embeddedFont>
      <p:font typeface="Futura Medium" panose="00000400000000000000" pitchFamily="2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</p:embeddedFontLst>
  <p:custDataLst>
    <p:tags r:id="rId21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76"/>
    <a:srgbClr val="D1FFE9"/>
    <a:srgbClr val="339B6E"/>
    <a:srgbClr val="FFFFFF"/>
    <a:srgbClr val="CCE9DB"/>
    <a:srgbClr val="99CDB7"/>
    <a:srgbClr val="66B492"/>
    <a:srgbClr val="DFD1DE"/>
    <a:srgbClr val="C0A2BD"/>
    <a:srgbClr val="A07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3" autoAdjust="0"/>
    <p:restoredTop sz="91551" autoAdjust="0"/>
  </p:normalViewPr>
  <p:slideViewPr>
    <p:cSldViewPr showGuides="1">
      <p:cViewPr varScale="1">
        <p:scale>
          <a:sx n="66" d="100"/>
          <a:sy n="66" d="100"/>
        </p:scale>
        <p:origin x="108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pos="2141"/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Master" Target="slideMasters/slideMaster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22/07/2018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22/07/2018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41363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B3B6-2245-4627-8E2F-9E6F72A77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35B38-328E-4DBB-A4AE-9E5593AAC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86CFB-8D74-48DE-9DE8-85E024A5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06B3-BAF7-44BB-9F4A-C3BED707CE9C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2BC0E-DE46-4632-8807-036D18F38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45886-59F7-45BF-BB8F-E41EC5DF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B433-2F00-4434-BCFA-0C9FC8F34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5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90F2-9865-4F91-921F-7DB829BB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0BDCD-D7F6-4B5A-89F4-10B10540F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E8C0A-2CD7-4161-AD34-E83F4098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06B3-BAF7-44BB-9F4A-C3BED707CE9C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CB02B-18B4-443E-9AF3-D3F08DB7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D7E54-65E0-491E-BBCB-D8A88D47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B433-2F00-4434-BCFA-0C9FC8F34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8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43950-7E92-4A94-AFBB-4C5A3E1A2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08663-D8F8-4EB8-A179-B7BE23BCF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770F4-F0B2-4ECE-9C60-78403135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06B3-BAF7-44BB-9F4A-C3BED707CE9C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810DD-2A37-415C-A99B-78827183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FF85D-D842-4DC7-9D33-5B7FD920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B433-2F00-4434-BCFA-0C9FC8F34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33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72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95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03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25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44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42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4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403C-F3E7-4231-934C-3A130CFB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FB870-B305-4F46-B1F3-3D351463F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D6B19-4717-4D9A-89EC-379279CC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06B3-BAF7-44BB-9F4A-C3BED707CE9C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F48D3-24BE-44E9-97B9-9AE1C752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D8258-71D9-4504-839F-55219163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B433-2F00-4434-BCFA-0C9FC8F34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269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53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36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68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624418" y="225425"/>
            <a:ext cx="10856383" cy="6167438"/>
            <a:chOff x="468313" y="226142"/>
            <a:chExt cx="8142959" cy="616722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 flipH="1">
              <a:off x="468313" y="1307193"/>
              <a:ext cx="7020504" cy="5086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GB" sz="2400" dirty="0"/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 flipH="1">
              <a:off x="1547902" y="226142"/>
              <a:ext cx="7063370" cy="50401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sz="2400" dirty="0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 flipH="1">
              <a:off x="1547902" y="1307193"/>
              <a:ext cx="5942502" cy="395908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sz="2400" dirty="0"/>
            </a:p>
          </p:txBody>
        </p:sp>
        <p:pic>
          <p:nvPicPr>
            <p:cNvPr id="10" name="Picture 34" descr="Shell-2010-Pecten-RGBpc.wmf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468313" y="290934"/>
              <a:ext cx="720000" cy="667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624418" y="6470650"/>
            <a:ext cx="3359149" cy="323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>
              <a:defRPr/>
            </a:pPr>
            <a:r>
              <a:rPr lang="en-GB" sz="800" dirty="0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2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9659698-564C-4459-BD6E-6C205F2D6321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13" name="Rectangle 4" descr="Rectangle 4"/>
          <p:cNvSpPr txBox="1">
            <a:spLocks noChangeArrowheads="1"/>
          </p:cNvSpPr>
          <p:nvPr/>
        </p:nvSpPr>
        <p:spPr bwMode="auto">
          <a:xfrm>
            <a:off x="9493251" y="6470650"/>
            <a:ext cx="1439333" cy="323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6F1AC0A-2E30-48FB-914D-8877925F5FE1}" type="datetime3">
              <a:rPr lang="en-US" sz="800" smtClean="0"/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22 July 2018</a:t>
            </a:fld>
            <a:endParaRPr lang="en-GB" sz="8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3709" y="1400847"/>
            <a:ext cx="7560000" cy="1206000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3709" y="2851342"/>
            <a:ext cx="36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263709" y="5357825"/>
            <a:ext cx="768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2263709" y="5627539"/>
            <a:ext cx="768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027112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9EAA5E8-11F6-4506-A68A-0D78EEC738FF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2434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28028"/>
      </p:ext>
    </p:extLst>
  </p:cSld>
  <p:clrMapOvr>
    <a:masterClrMapping/>
  </p:clrMapOvr>
  <p:transition>
    <p:fade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A2E9371-0D19-4440-B036-68FBAB548044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2434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57856"/>
      </p:ext>
    </p:extLst>
  </p:cSld>
  <p:clrMapOvr>
    <a:masterClrMapping/>
  </p:clrMapOvr>
  <p:transition>
    <p:fade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1"/>
            <a:ext cx="11567584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 Medium" pitchFamily="2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C0C03D0-719F-4489-BE4F-24584326C8C6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2434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28825"/>
      </p:ext>
    </p:extLst>
  </p:cSld>
  <p:clrMapOvr>
    <a:masterClrMapping/>
  </p:clrMapOvr>
  <p:transition>
    <p:fade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6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846DF5D-26EB-4284-A8A1-240212366A80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593418" y="1310400"/>
            <a:ext cx="4976284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1200791" y="1310400"/>
            <a:ext cx="4984751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652434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46370"/>
      </p:ext>
    </p:extLst>
  </p:cSld>
  <p:clrMapOvr>
    <a:masterClrMapping/>
  </p:clrMapOvr>
  <p:transition>
    <p:fade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1"/>
            <a:ext cx="11567584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 Medium" pitchFamily="2" charset="0"/>
            </a:endParaRPr>
          </a:p>
        </p:txBody>
      </p:sp>
      <p:sp>
        <p:nvSpPr>
          <p:cNvPr id="6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D5243B0-BEF6-4C03-BA02-7F746BD7DD0C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3"/>
          </p:nvPr>
        </p:nvSpPr>
        <p:spPr>
          <a:xfrm>
            <a:off x="6593418" y="1310400"/>
            <a:ext cx="4976284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1200791" y="1310400"/>
            <a:ext cx="4984751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9132883"/>
      </p:ext>
    </p:extLst>
  </p:cSld>
  <p:clrMapOvr>
    <a:masterClrMapping/>
  </p:clrMapOvr>
  <p:transition>
    <p:fade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B317C9-EF84-43E7-9CF1-B3017A3977CB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46329273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6523-A6D1-413B-82E2-7C6128B0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A38A1-0E78-408B-96E3-016DCDFAD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7C871-B9F9-4476-8251-A83777E4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06B3-BAF7-44BB-9F4A-C3BED707CE9C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CB3FD-78EC-4714-8D07-4F5B21BE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60383-BD4E-4B9C-9699-009AB343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B433-2F00-4434-BCFA-0C9FC8F34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847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748D908-FA6A-4028-8A53-8F913B2EC193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64308" y="898525"/>
            <a:ext cx="11291277" cy="5708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2105606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853297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58E9-8EB9-4585-B9F4-9F252A18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34E7-A50E-465A-8EE5-AD8900322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970B8-D8A4-4560-9E9B-B25CB179E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EF73A-3516-4DC4-93DB-BE4202A7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06B3-BAF7-44BB-9F4A-C3BED707CE9C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6A24-0E9A-400E-B121-94B44580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A60B1-735D-42B3-8258-46120ED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B433-2F00-4434-BCFA-0C9FC8F34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9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367E-6F07-4A28-AFC7-277A01D7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C6846-0FCF-4DE5-8941-401A745DC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4F7D4-4CED-4CB6-8616-4C8B910DF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0DF24-554D-49DD-B8CA-09AB9519F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074C4-8506-4283-BAF1-A9FEB5278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4644B-B69C-4624-9CB7-C08131D1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06B3-BAF7-44BB-9F4A-C3BED707CE9C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12A00-0976-4C04-90FB-83AC7B59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D1E07-AFA4-4953-B599-B9381382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B433-2F00-4434-BCFA-0C9FC8F34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7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D2D35-2AF3-4F39-AEF7-5A6F9C94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30D7C-D512-4A80-B44C-C4C91D1B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06B3-BAF7-44BB-9F4A-C3BED707CE9C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B1654-48FF-4C3A-BD14-189FC7B7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02D77-2566-48E4-B88A-43F3877A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B433-2F00-4434-BCFA-0C9FC8F34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1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1D53D-9A63-42E7-A24A-3508B23A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06B3-BAF7-44BB-9F4A-C3BED707CE9C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C5ABF-DCB7-4F6B-8A88-A872A95B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80DE5-4D07-44D6-9580-775F68BB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B433-2F00-4434-BCFA-0C9FC8F34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6B4A-9E8C-429B-BD68-CF7E9E77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599D-69F0-4252-8652-3E0576CEE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8D30E-5E2E-4E13-8636-76E7FE2F1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72115-A6FE-4495-9C3C-9F5F4AFB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06B3-BAF7-44BB-9F4A-C3BED707CE9C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7C20D-F530-485F-9082-EA0DB6B3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C18D0-D15B-4FF2-8929-EFDB44AA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B433-2F00-4434-BCFA-0C9FC8F34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4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23C8-3006-4E8F-B866-DEDEEDBD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036C4-C34C-42E5-A3EA-BB631681D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B73FB-AF34-445D-89E4-9295D2322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AA29B-9F79-4FF8-8E5D-D8C929D5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06B3-BAF7-44BB-9F4A-C3BED707CE9C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5FC2D-396A-4246-A4CC-28FAC897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DE80E-683F-4AAD-982D-40F41766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B433-2F00-4434-BCFA-0C9FC8F34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C5E5D-FAE4-4308-85D0-3D4CCE00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FBBA7-E0D2-41F7-9165-E126DDCB6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B08FC-4573-4C0B-AD5D-18DED4096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06B3-BAF7-44BB-9F4A-C3BED707CE9C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22863-3C9D-478F-86B3-027E0FA8B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0A613-FAE3-44C4-8719-FC5C1D4C5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2B433-2F00-4434-BCFA-0C9FC8F34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9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366BC10-884D-4E57-8643-7E1FA7D1F9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7/22/2018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0EAC093-3AB5-49B9-A23D-D5B211A26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9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1" y="1309688"/>
            <a:ext cx="10329333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51" y="295275"/>
            <a:ext cx="10267949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" name="Text Box 11" descr="Text Box 11"/>
          <p:cNvSpPr txBox="1">
            <a:spLocks noChangeArrowheads="1"/>
          </p:cNvSpPr>
          <p:nvPr/>
        </p:nvSpPr>
        <p:spPr bwMode="auto">
          <a:xfrm>
            <a:off x="1200151" y="6470650"/>
            <a:ext cx="3359149" cy="323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>
              <a:defRPr/>
            </a:pPr>
            <a:r>
              <a:rPr lang="en-GB" sz="800" dirty="0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4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AF7D279-2055-4050-AA61-6140BFD02F29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11" name="GabGood"/>
          <p:cNvSpPr>
            <a:spLocks noChangeArrowheads="1"/>
          </p:cNvSpPr>
          <p:nvPr/>
        </p:nvSpPr>
        <p:spPr bwMode="auto">
          <a:xfrm>
            <a:off x="-12192000" y="4953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3" name="GabBad"/>
          <p:cNvSpPr>
            <a:spLocks noChangeArrowheads="1"/>
          </p:cNvSpPr>
          <p:nvPr/>
        </p:nvSpPr>
        <p:spPr bwMode="auto">
          <a:xfrm>
            <a:off x="-12192000" y="14859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4" name="GabNul"/>
          <p:cNvSpPr>
            <a:spLocks noChangeArrowheads="1"/>
          </p:cNvSpPr>
          <p:nvPr/>
        </p:nvSpPr>
        <p:spPr bwMode="auto">
          <a:xfrm>
            <a:off x="-12192000" y="2476500"/>
            <a:ext cx="12192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10917768" y="6107113"/>
            <a:ext cx="918633" cy="546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9" name="GabGood"/>
          <p:cNvSpPr>
            <a:spLocks noChangeArrowheads="1"/>
          </p:cNvSpPr>
          <p:nvPr/>
        </p:nvSpPr>
        <p:spPr bwMode="auto">
          <a:xfrm>
            <a:off x="-12192000" y="4953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0" name="GabBad"/>
          <p:cNvSpPr>
            <a:spLocks noChangeArrowheads="1"/>
          </p:cNvSpPr>
          <p:nvPr/>
        </p:nvSpPr>
        <p:spPr bwMode="auto">
          <a:xfrm>
            <a:off x="-12192000" y="14859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1" name="GabNul"/>
          <p:cNvSpPr>
            <a:spLocks noChangeArrowheads="1"/>
          </p:cNvSpPr>
          <p:nvPr/>
        </p:nvSpPr>
        <p:spPr bwMode="auto">
          <a:xfrm>
            <a:off x="-12192000" y="2476500"/>
            <a:ext cx="12192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2" name="GabGood"/>
          <p:cNvSpPr>
            <a:spLocks noChangeArrowheads="1"/>
          </p:cNvSpPr>
          <p:nvPr/>
        </p:nvSpPr>
        <p:spPr bwMode="auto">
          <a:xfrm>
            <a:off x="-12192000" y="4953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6" name="GabBad"/>
          <p:cNvSpPr>
            <a:spLocks noChangeArrowheads="1"/>
          </p:cNvSpPr>
          <p:nvPr/>
        </p:nvSpPr>
        <p:spPr bwMode="auto">
          <a:xfrm>
            <a:off x="-12192000" y="14859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7" name="GabNul"/>
          <p:cNvSpPr>
            <a:spLocks noChangeArrowheads="1"/>
          </p:cNvSpPr>
          <p:nvPr/>
        </p:nvSpPr>
        <p:spPr bwMode="auto">
          <a:xfrm>
            <a:off x="-12192000" y="2476500"/>
            <a:ext cx="12192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8" name="AcnStamp_ID_1052" hidden="1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10738191" y="1387475"/>
            <a:ext cx="1216743" cy="266740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25400" rIns="0" bIns="25400">
            <a:spAutoFit/>
          </a:bodyPr>
          <a:lstStyle/>
          <a:p>
            <a:pPr algn="r">
              <a:defRPr/>
            </a:pPr>
            <a:r>
              <a:rPr lang="en-GB" sz="1400" b="1" dirty="0"/>
              <a:t>MASTER STAMP</a:t>
            </a:r>
          </a:p>
        </p:txBody>
      </p:sp>
      <p:cxnSp>
        <p:nvCxnSpPr>
          <p:cNvPr id="1042" name="AcnStpConnector_ID_1053" hidden="1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gray">
          <a:xfrm>
            <a:off x="10204451" y="1387475"/>
            <a:ext cx="175048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43" name="AcnStpConnector_ID_1054" hidden="1"/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gray">
          <a:xfrm>
            <a:off x="10204451" y="1651000"/>
            <a:ext cx="175048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1" name="Rectangle 4" descr="Rectangle 4"/>
          <p:cNvSpPr txBox="1">
            <a:spLocks noChangeArrowheads="1"/>
          </p:cNvSpPr>
          <p:nvPr/>
        </p:nvSpPr>
        <p:spPr bwMode="auto">
          <a:xfrm>
            <a:off x="9493251" y="6470650"/>
            <a:ext cx="1439333" cy="323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6F1AC0A-2E30-48FB-914D-8877925F5FE1}" type="datetime3">
              <a:rPr lang="en-US" sz="800" smtClean="0"/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22 July 2018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48724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9pPr>
    </p:titleStyle>
    <p:bodyStyle>
      <a:lvl1pPr marL="265113" indent="-265113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accent2"/>
        </a:buClr>
        <a:buSzPct val="75000"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9" y="548680"/>
            <a:ext cx="11600484" cy="5040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b="1" dirty="0">
                <a:latin typeface="Futura Medium" panose="00000400000000000000" pitchFamily="2" charset="0"/>
              </a:rPr>
              <a:t>Project Title: DIY Overhaul of Condensate export Pump P-5101A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277" y="1104529"/>
            <a:ext cx="11893551" cy="1949607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400" b="1" u="sng" dirty="0">
                <a:latin typeface="Futura Medium" panose="00000400000000000000" pitchFamily="2" charset="0"/>
              </a:rPr>
              <a:t>Business Case/objectives</a:t>
            </a:r>
            <a:r>
              <a:rPr lang="en-GB" sz="1400" b="1" dirty="0">
                <a:latin typeface="Futura Medium" pitchFamily="2" charset="0"/>
                <a:cs typeface="Arial" charset="0"/>
              </a:rPr>
              <a:t>:   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US" sz="1400" dirty="0"/>
              <a:t>There was a failure of the Mechanical Seal and bearing of the condensate export Pump P-5301A,and on site inspection it was discovered that the drive shaft has also worn. The Condensate export pump is a production critical equipment as it is required to export condensate from the stabilization trains through TNP to Bonny terminal. This failure means that we are left with 3/6 pumps as two are already out for overhaul. The pump overhaul  is normally managed by 3</a:t>
            </a:r>
            <a:r>
              <a:rPr lang="en-US" sz="1400" baseline="30000" dirty="0"/>
              <a:t>rd</a:t>
            </a:r>
            <a:r>
              <a:rPr lang="en-US" sz="1400" dirty="0"/>
              <a:t> party vendor and will require a period of Vendor mobilization and logistics.</a:t>
            </a:r>
            <a:r>
              <a:rPr lang="en-GB" sz="1400" dirty="0"/>
              <a:t> 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GB" sz="1400" dirty="0"/>
              <a:t>This initiative seeks to save the $13,759.68 on Vendor charges (see attached vendor contract) in addition to speedy delivery by executing the activity in-house. In addition, vendor logistics and associated HSSE risk and exposure will be totally eliminated</a:t>
            </a:r>
            <a:endParaRPr lang="en-US" sz="1400" b="1" dirty="0">
              <a:latin typeface="Futura Medium" panose="00000400000000000000" pitchFamily="2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194125" y="3211300"/>
            <a:ext cx="4832351" cy="344300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600" b="1" u="sng" dirty="0">
                <a:latin typeface="Futura Medium" panose="00000400000000000000" pitchFamily="2" charset="0"/>
              </a:rPr>
              <a:t>Project Scope/Actions : 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GB" sz="1400" dirty="0"/>
              <a:t>Raise permit and required documentation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GB" sz="1400" dirty="0"/>
              <a:t>Process and electrical isolations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GB" sz="1400" dirty="0"/>
              <a:t>Pump overhaul/restoration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GB" sz="1400" dirty="0"/>
              <a:t>Commission Condensate export pump</a:t>
            </a:r>
          </a:p>
          <a:p>
            <a:pPr defTabSz="914400">
              <a:defRPr/>
            </a:pPr>
            <a:endParaRPr lang="en-US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9156118" y="4437111"/>
            <a:ext cx="2891367" cy="230425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latin typeface="Futura Medium" panose="00000400000000000000" pitchFamily="2" charset="0"/>
              </a:rPr>
              <a:t>Project Sponsor: Ikechukwu, Onyeka</a:t>
            </a: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latin typeface="Futura Medium" panose="00000400000000000000" pitchFamily="2" charset="0"/>
              </a:rPr>
              <a:t>Implementation </a:t>
            </a:r>
            <a:r>
              <a:rPr lang="en-US" altLang="en-US" sz="1400" dirty="0" err="1">
                <a:latin typeface="Futura Medium" panose="00000400000000000000" pitchFamily="2" charset="0"/>
              </a:rPr>
              <a:t>Lead:Ogbodu</a:t>
            </a:r>
            <a:r>
              <a:rPr lang="en-US" altLang="en-US" sz="1400" dirty="0">
                <a:latin typeface="Futura Medium" panose="00000400000000000000" pitchFamily="2" charset="0"/>
              </a:rPr>
              <a:t> </a:t>
            </a:r>
            <a:r>
              <a:rPr lang="en-US" altLang="en-US" sz="1400" dirty="0" err="1">
                <a:latin typeface="Futura Medium" panose="00000400000000000000" pitchFamily="2" charset="0"/>
              </a:rPr>
              <a:t>Rume</a:t>
            </a:r>
            <a:endParaRPr lang="en-US" altLang="en-US" sz="1400" dirty="0">
              <a:latin typeface="Futura Medium" panose="00000400000000000000" pitchFamily="2" charset="0"/>
            </a:endParaRP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latin typeface="Futura Medium" panose="00000400000000000000" pitchFamily="2" charset="0"/>
              </a:rPr>
              <a:t>Project Team:                               1. Musa Nabage</a:t>
            </a: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latin typeface="Futura Medium" panose="00000400000000000000" pitchFamily="2" charset="0"/>
              </a:rPr>
              <a:t>2. Tennyson Ukpethu. </a:t>
            </a: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latin typeface="Futura Medium" panose="00000400000000000000" pitchFamily="2" charset="0"/>
              </a:rPr>
              <a:t>3 Edwin Nwaugo</a:t>
            </a: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latin typeface="Futura Medium" panose="00000400000000000000" pitchFamily="2" charset="0"/>
              </a:rPr>
              <a:t>4.Evans</a:t>
            </a: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latin typeface="Futura Medium" panose="00000400000000000000" pitchFamily="2" charset="0"/>
              </a:rPr>
              <a:t>5.Dalington</a:t>
            </a: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endParaRPr lang="en-US" altLang="en-US" sz="1400" dirty="0">
              <a:latin typeface="Futura Medium" panose="00000400000000000000" pitchFamily="2" charset="0"/>
            </a:endParaRP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endParaRPr lang="en-US" altLang="en-US" sz="1400" dirty="0">
              <a:latin typeface="Futura Medium" panose="00000400000000000000" pitchFamily="2" charset="0"/>
            </a:endParaRPr>
          </a:p>
          <a:p>
            <a:pPr marL="171450" indent="-171450" defTabSz="914400">
              <a:defRPr/>
            </a:pPr>
            <a:endParaRPr lang="en-GB" sz="1200" b="1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defTabSz="914400"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buFont typeface="Wingdings" pitchFamily="2" charset="2"/>
              <a:buChar char="§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74793" y="4770290"/>
            <a:ext cx="3956049" cy="19710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400" b="1" u="sng" dirty="0">
                <a:latin typeface="Futura Medium" panose="00000400000000000000" pitchFamily="2" charset="0"/>
              </a:rPr>
              <a:t>High-level Timeline:</a:t>
            </a:r>
          </a:p>
          <a:p>
            <a:pPr marL="285750" indent="-285750" algn="just" defTabSz="914400"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L0: 21/07/2018</a:t>
            </a:r>
          </a:p>
          <a:p>
            <a:pPr marL="285750" indent="-285750" algn="just" defTabSz="914400"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L1: 22/07/2018</a:t>
            </a:r>
          </a:p>
          <a:p>
            <a:pPr marL="285750" indent="-285750" algn="just" defTabSz="914400"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L2: 24/07/2018</a:t>
            </a:r>
          </a:p>
          <a:p>
            <a:pPr marL="285750" indent="-285750" algn="just" defTabSz="914400"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L3: 24/07/2018</a:t>
            </a:r>
          </a:p>
          <a:p>
            <a:pPr marL="285750" indent="-285750" algn="just" defTabSz="914400"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L4: 25/07/2018</a:t>
            </a:r>
          </a:p>
          <a:p>
            <a:pPr marL="285750" indent="-285750" algn="just" defTabSz="914400">
              <a:spcAft>
                <a:spcPts val="500"/>
              </a:spcAft>
              <a:buFont typeface="Wingdings" panose="05000000000000000000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L5: 26/07/2018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9116487" y="3222705"/>
            <a:ext cx="2906183" cy="12144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600" b="1" u="sng" dirty="0">
                <a:latin typeface="Futura Medium" panose="00000400000000000000" pitchFamily="2" charset="0"/>
              </a:rPr>
              <a:t>Critical Success Factors:</a:t>
            </a:r>
            <a:endParaRPr lang="en-GB" sz="1600" dirty="0">
              <a:latin typeface="Futura Medium" panose="00000400000000000000" pitchFamily="2" charset="0"/>
            </a:endParaRP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Initiative approval on time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Successful commissioning of the export pump</a:t>
            </a: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29118" y="3204726"/>
            <a:ext cx="4065007" cy="13764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600" b="1" u="sng" dirty="0">
                <a:latin typeface="Futura Medium" panose="00000400000000000000" pitchFamily="2" charset="0"/>
              </a:rPr>
              <a:t>Potential Benefits &amp; Measurement: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GB" sz="1200" dirty="0"/>
              <a:t>Cost savings of $13,759.68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GB" sz="1200" dirty="0"/>
              <a:t>Elimination of Logistics and associated risk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GB" sz="1200" dirty="0"/>
              <a:t>Availability of Condensate export pump</a:t>
            </a:r>
          </a:p>
          <a:p>
            <a:pPr defTabSz="914400">
              <a:defRPr/>
            </a:pPr>
            <a:endParaRPr lang="en-GB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088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3&quot;&gt;&lt;elem m_fUsage=&quot;3.49063974154627576496E+00&quot;&gt;&lt;m_msothmcolidx val=&quot;0&quot;/&gt;&lt;m_rgb r=&quot;00&quot; g=&quot;70&quot; b=&quot;F9&quot;/&gt;&lt;m_nBrightness val=&quot;0&quot;/&gt;&lt;/elem&gt;&lt;elem m_fUsage=&quot;1.77914565010000025325E+00&quot;&gt;&lt;m_msothmcolidx val=&quot;0&quot;/&gt;&lt;m_rgb r=&quot;48&quot; g=&quot;FF&quot; b=&quot;A4&quot;/&gt;&lt;m_nBrightness val=&quot;0&quot;/&gt;&lt;/elem&gt;&lt;elem m_fUsage=&quot;8.65717389000000170363E-01&quot;&gt;&lt;m_msothmcolidx val=&quot;0&quot;/&gt;&lt;m_rgb r=&quot;EB&quot; g=&quot;6D&quot; b=&quot;71&quot;/&gt;&lt;m_nBrightness val=&quot;0&quot;/&gt;&lt;/elem&gt;&lt;elem m_fUsage=&quot;7.96381132094649113462E-01&quot;&gt;&lt;m_msothmcolidx val=&quot;0&quot;/&gt;&lt;m_rgb r=&quot;3C&quot; g=&quot;FF&quot; b=&quot;9D&quot;/&gt;&lt;m_nBrightness val=&quot;0&quot;/&gt;&lt;/elem&gt;&lt;elem m_fUsage=&quot;5.31441000000000163261E-01&quot;&gt;&lt;m_msothmcolidx val=&quot;0&quot;/&gt;&lt;m_rgb r=&quot;F1&quot; g=&quot;96&quot; b=&quot;98&quot;/&gt;&lt;m_nBrightness val=&quot;0&quot;/&gt;&lt;/elem&gt;&lt;elem m_fUsage=&quot;4.09016571849008470085E-01&quot;&gt;&lt;m_msothmcolidx val=&quot;0&quot;/&gt;&lt;m_rgb r=&quot;1C&quot; g=&quot;83&quot; b=&quot;F4&quot;/&gt;&lt;m_nBrightness val=&quot;0&quot;/&gt;&lt;/elem&gt;&lt;elem m_fUsage=&quot;3.13810596090000171188E-01&quot;&gt;&lt;m_msothmcolidx val=&quot;0&quot;/&gt;&lt;m_rgb r=&quot;B7&quot; g=&quot;FF&quot; b=&quot;DB&quot;/&gt;&lt;m_nBrightness val=&quot;0&quot;/&gt;&lt;/elem&gt;&lt;elem m_fUsage=&quot;2.82429536481000165171E-01&quot;&gt;&lt;m_msothmcolidx val=&quot;0&quot;/&gt;&lt;m_rgb r=&quot;F5&quot; g=&quot;B8&quot; b=&quot;B9&quot;/&gt;&lt;m_nBrightness val=&quot;0&quot;/&gt;&lt;/elem&gt;&lt;elem m_fUsage=&quot;2.71671289887568501165E-01&quot;&gt;&lt;m_msothmcolidx val=&quot;0&quot;/&gt;&lt;m_rgb r=&quot;7B&quot; g=&quot;1C&quot; b=&quot;93&quot;/&gt;&lt;m_nBrightness val=&quot;0&quot;/&gt;&lt;/elem&gt;&lt;elem m_fUsage=&quot;2.54186582832900132001E-01&quot;&gt;&lt;m_msothmcolidx val=&quot;0&quot;/&gt;&lt;m_rgb r=&quot;F8&quot; g=&quot;C2&quot; b=&quot;C4&quot;/&gt;&lt;m_nBrightness val=&quot;0&quot;/&gt;&lt;/elem&gt;&lt;elem m_fUsage=&quot;2.19903489437288629516E-01&quot;&gt;&lt;m_msothmcolidx val=&quot;0&quot;/&gt;&lt;m_rgb r=&quot;FD&quot; g=&quot;E4&quot; b=&quot;71&quot;/&gt;&lt;m_nBrightness val=&quot;0&quot;/&gt;&lt;/elem&gt;&lt;elem m_fUsage=&quot;2.16167060738324673386E-01&quot;&gt;&lt;m_msothmcolidx val=&quot;0&quot;/&gt;&lt;m_rgb r=&quot;FE&quot; g=&quot;F5&quot; b=&quot;CD&quot;/&gt;&lt;m_nBrightness val=&quot;0&quot;/&gt;&lt;/elem&gt;&lt;elem m_fUsage=&quot;9.84770902183611934744E-02&quot;&gt;&lt;m_msothmcolidx val=&quot;0&quot;/&gt;&lt;m_rgb r=&quot;09&quot; g=&quot;5E&quot; b=&quot;BB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30-5-2008 13:54: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30-5-2008 13:54: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30-5-2008 13:54:5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erim PowerPoint Template Vista April2010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ts val="2100"/>
          </a:lnSpc>
          <a:spcAft>
            <a:spcPts val="1200"/>
          </a:spcAft>
          <a:defRPr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4fa94db-9f68-4db9-8aad-b353dd6cd207">
      <Value>50</Value>
      <Value>11</Value>
      <Value>10</Value>
      <Value>9</Value>
      <Value>8</Value>
      <Value>7</Value>
      <Value>6</Value>
      <Value>5</Value>
      <Value>4</Value>
      <Value>3</Value>
      <Value>2</Value>
      <Value>1</Value>
    </TaxCatchAll>
    <_dlc_DocId xmlns="94fa94db-9f68-4db9-8aad-b353dd6cd207">AFFAA0624-1326894789-75430</_dlc_DocId>
    <_dlc_DocIdUrl xmlns="94fa94db-9f68-4db9-8aad-b353dd6cd207">
      <Url>https://nga001-sp.shell.com/sites/AFFAA0624/_layouts/15/DocIdRedir.aspx?ID=AFFAA0624-1326894789-75430</Url>
      <Description>AFFAA0624-1326894789-75430</Description>
    </_dlc_DocIdUrl>
    <Recipients xmlns="d37dc61e-6134-4f77-a092-981fcd794f3a" xsi:nil="true"/>
    <LivelinkID xmlns="d37dc61e-6134-4f77-a092-981fcd794f3a" xsi:nil="true"/>
    <Livelink_x0020_Instance_x0020_Column xmlns="d37dc61e-6134-4f77-a092-981fcd794f3a" xsi:nil="true"/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The Shell Petroleum Development Company Of Nigeria Limited</TermName>
          <TermId xmlns="http://schemas.microsoft.com/office/infopath/2007/PartnerControls">b482a97d-f8dd-41c8-ab1c-99b8408fd22e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Media_Location xmlns="d37dc61e-6134-4f77-a092-981fcd794f3a">Livelink</Media_Location>
    <Shell_x0020_SharePoint_x0020_SAEF_x0020_RecordStatus xmlns="http://schemas.microsoft.com/sharepoint/v3" xsi:nil="true"/>
    <Volume_Number xmlns="d37dc61e-6134-4f77-a092-981fcd794f3a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IconOverlay xmlns="http://schemas.microsoft.com/sharepoint/v4" xsi:nil="true"/>
    <Shell_x0020_SharePoint_x0020_SAEF_x0020_FilePlanRecordType xmlns="http://schemas.microsoft.com/sharepoint/v3" xsi:nil="true"/>
    <Revision_Code xmlns="d37dc61e-6134-4f77-a092-981fcd794f3a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Sub-Saharan Africa</TermName>
          <TermId xmlns="http://schemas.microsoft.com/office/infopath/2007/PartnerControls">9d13514c-804d-40ff-8e8a-f6825f62fb70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Folder_x0020_STRUCTURE xmlns="d37dc61e-6134-4f77-a092-981fcd794f3a" xsi:nil="true"/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Issue_Date xmlns="d37dc61e-6134-4f77-a092-981fcd794f3a" xsi:nil="true"/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Media xmlns="d37dc61e-6134-4f77-a092-981fcd794f3a">Electronic File</Media>
    <Language xmlns="d37dc61e-6134-4f77-a092-981fcd794f3a">English</Language>
    <Records_x0020_Implicit_x0020_Declare_Origin xmlns="d37dc61e-6134-4f77-a092-981fcd794f3a" xsi:nil="true"/>
    <Shell_x0020_SharePoint_x0020_SAEF_x0020_SiteOwner xmlns="http://schemas.microsoft.com/sharepoint/v3">i:0#.w|africa-me\bisi.t.banigbe</Shell_x0020_SharePoint_x0020_SAEF_x0020_SiteOwner>
    <Shell_x0020_SharePoint_x0020_SAEF_x0020_TRIMRecordNumber xmlns="http://schemas.microsoft.com/sharepoint/v3" xsi:nil="true"/>
    <Review_Date xmlns="d37dc61e-6134-4f77-a092-981fcd794f3a" xsi:nil="true"/>
    <Organisation xmlns="d37dc61e-6134-4f77-a092-981fcd794f3a" xsi:nil="true"/>
    <Cross_References xmlns="d37dc61e-6134-4f77-a092-981fcd794f3a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Departmental, Team, and Committee Meetings [ARM]</TermName>
          <TermId xmlns="http://schemas.microsoft.com/office/infopath/2007/PartnerControls">087747b7-e3f8-4ae5-8e21-744bffb7d900</TermId>
        </TermInfo>
      </Terms>
    </Shell_x0020_SharePoint_x0020_SAEF_x0020_DocumentTypeTaxHTField0>
    <Shell_x0020_SharePoint_x0020_SAEF_x0020_SiteCollectionName xmlns="http://schemas.microsoft.com/sharepoint/v3">Asset Land 3 East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Export_x0020_Control xmlns="d37dc61e-6134-4f77-a092-981fcd794f3a" xsi:nil="true"/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Shell_x0020_SharePoint_x0020_SAEF_x0020_GlobalFunctionTaxHTField0>
    <Shell_x0020_SharePoint_x0020_SAEF_x0020_Declarer xmlns="http://schemas.microsoft.com/sharepoint/v3" xsi:nil="true"/>
    <Document_Numbers xmlns="d37dc61e-6134-4f77-a092-981fcd794f3a" xsi:nil="true"/>
    <Shell_x0020_SharePoint_x0020_SAEF_x0020_AssetIdentifier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84C9E4099BB40D419C271D8B4FFA2B5B" ma:contentTypeVersion="265" ma:contentTypeDescription="Shell Document Content Type" ma:contentTypeScope="" ma:versionID="51a0192ed02ba1772607e1c838599c1b">
  <xsd:schema xmlns:xsd="http://www.w3.org/2001/XMLSchema" xmlns:xs="http://www.w3.org/2001/XMLSchema" xmlns:p="http://schemas.microsoft.com/office/2006/metadata/properties" xmlns:ns1="http://schemas.microsoft.com/sharepoint/v3" xmlns:ns2="94fa94db-9f68-4db9-8aad-b353dd6cd207" xmlns:ns4="d37dc61e-6134-4f77-a092-981fcd794f3a" xmlns:ns5="http://schemas.microsoft.com/sharepoint/v4" targetNamespace="http://schemas.microsoft.com/office/2006/metadata/properties" ma:root="true" ma:fieldsID="cd74e9421e095a73aa722c0fc1815f2a" ns1:_="" ns2:_="" ns4:_="" ns5:_="">
    <xsd:import namespace="http://schemas.microsoft.com/sharepoint/v3"/>
    <xsd:import namespace="94fa94db-9f68-4db9-8aad-b353dd6cd207"/>
    <xsd:import namespace="d37dc61e-6134-4f77-a092-981fcd794f3a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AverageRating" minOccurs="0"/>
                <xsd:element ref="ns1:RatingCount" minOccurs="0"/>
                <xsd:element ref="ns4:LivelinkID" minOccurs="0"/>
                <xsd:element ref="ns4:Folder_x0020_STRUCTURE" minOccurs="0"/>
                <xsd:element ref="ns4:Livelink_x0020_Instance_x0020_Column" minOccurs="0"/>
                <xsd:element ref="ns4:Issue_Date" minOccurs="0"/>
                <xsd:element ref="ns4:Review_Date" minOccurs="0"/>
                <xsd:element ref="ns4:Organisation" minOccurs="0"/>
                <xsd:element ref="ns4:Recipients" minOccurs="0"/>
                <xsd:element ref="ns4:Document_Numbers" minOccurs="0"/>
                <xsd:element ref="ns4:Cross_References" minOccurs="0"/>
                <xsd:element ref="ns4:Revision_Code" minOccurs="0"/>
                <xsd:element ref="ns4:Media" minOccurs="0"/>
                <xsd:element ref="ns4:Media_Location" minOccurs="0"/>
                <xsd:element ref="ns4:Language" minOccurs="0"/>
                <xsd:element ref="ns4:Volume_Number" minOccurs="0"/>
                <xsd:element ref="ns4:Records_x0020_Implicit_x0020_Declare_Origin" minOccurs="0"/>
                <xsd:element ref="ns4:Export_x0020_Control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nillable="true" ma:taxonomy="true" ma:internalName="Shell_x0020_SharePoint_x0020_SAEF_x0020_ExportControlClassificationTaxHTField0" ma:taxonomyFieldName="Shell_x0020_SharePoint_x0020_SAEF_x0020_ExportControlClassification" ma:displayName="Export Control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Sub-Saharan Africa|9d13514c-804d-40ff-8e8a-f6825f62fb70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0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The Shell Petroleum Development Company Of Nigeria Limited|b482a97d-f8dd-41c8-ab1c-99b8408fd22e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3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5" ma:displayName="Site Collection Name" ma:default="Asset Land 3 East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6" ma:displayName="Site Owner" ma:default="i:0#.w|africa-me\bisi.t.banigbe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7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9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1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2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33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AverageRating" ma:index="52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53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fa94db-9f68-4db9-8aad-b353dd6cd207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50" nillable="true" ma:displayName="Taxonomy Catch All Column" ma:description="" ma:hidden="true" ma:list="{2b6ef348-ff1b-4b7f-b0c1-bbd6950dd36a}" ma:internalName="TaxCatchAll" ma:showField="CatchAllData" ma:web="94fa94db-9f68-4db9-8aad-b353dd6cd2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1" nillable="true" ma:displayName="Taxonomy Catch All Column1" ma:description="" ma:hidden="true" ma:list="{2b6ef348-ff1b-4b7f-b0c1-bbd6950dd36a}" ma:internalName="TaxCatchAllLabel" ma:readOnly="true" ma:showField="CatchAllDataLabel" ma:web="94fa94db-9f68-4db9-8aad-b353dd6cd2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7dc61e-6134-4f77-a092-981fcd794f3a" elementFormDefault="qualified">
    <xsd:import namespace="http://schemas.microsoft.com/office/2006/documentManagement/types"/>
    <xsd:import namespace="http://schemas.microsoft.com/office/infopath/2007/PartnerControls"/>
    <xsd:element name="LivelinkID" ma:index="54" nillable="true" ma:displayName="LivelinkID" ma:indexed="true" ma:internalName="LivelinkID">
      <xsd:simpleType>
        <xsd:restriction base="dms:Text"/>
      </xsd:simpleType>
    </xsd:element>
    <xsd:element name="Folder_x0020_STRUCTURE" ma:index="55" nillable="true" ma:displayName="Folder STRUCTURE" ma:internalName="Folder_x0020_STRUCTURE">
      <xsd:simpleType>
        <xsd:restriction base="dms:Text"/>
      </xsd:simpleType>
    </xsd:element>
    <xsd:element name="Livelink_x0020_Instance_x0020_Column" ma:index="56" nillable="true" ma:displayName="Livelink Instance Column" ma:internalName="Livelink_x0020_Instance_x0020_Column">
      <xsd:simpleType>
        <xsd:restriction base="dms:Text"/>
      </xsd:simpleType>
    </xsd:element>
    <xsd:element name="Issue_Date" ma:index="57" nillable="true" ma:displayName="Issue_Date" ma:format="DateOnly" ma:internalName="Issue_Date">
      <xsd:simpleType>
        <xsd:restriction base="dms:DateTime"/>
      </xsd:simpleType>
    </xsd:element>
    <xsd:element name="Review_Date" ma:index="58" nillable="true" ma:displayName="Review_Date" ma:format="DateOnly" ma:internalName="Review_Date">
      <xsd:simpleType>
        <xsd:restriction base="dms:DateTime"/>
      </xsd:simpleType>
    </xsd:element>
    <xsd:element name="Organisation" ma:index="59" nillable="true" ma:displayName="Organisation" ma:internalName="Organisation">
      <xsd:simpleType>
        <xsd:restriction base="dms:Text"/>
      </xsd:simpleType>
    </xsd:element>
    <xsd:element name="Recipients" ma:index="60" nillable="true" ma:displayName="Recipients" ma:internalName="Recipients">
      <xsd:simpleType>
        <xsd:restriction base="dms:Note"/>
      </xsd:simpleType>
    </xsd:element>
    <xsd:element name="Document_Numbers" ma:index="61" nillable="true" ma:displayName="Document_Numbers" ma:internalName="Document_Numbers">
      <xsd:simpleType>
        <xsd:restriction base="dms:Note"/>
      </xsd:simpleType>
    </xsd:element>
    <xsd:element name="Cross_References" ma:index="62" nillable="true" ma:displayName="Cross_References" ma:internalName="Cross_References">
      <xsd:simpleType>
        <xsd:restriction base="dms:Note"/>
      </xsd:simpleType>
    </xsd:element>
    <xsd:element name="Revision_Code" ma:index="63" nillable="true" ma:displayName="Revision_Code" ma:internalName="Revision_Code">
      <xsd:simpleType>
        <xsd:restriction base="dms:Text"/>
      </xsd:simpleType>
    </xsd:element>
    <xsd:element name="Media" ma:index="64" nillable="true" ma:displayName="Media" ma:default="Electronic File" ma:internalName="Media">
      <xsd:simpleType>
        <xsd:restriction base="dms:Choice">
          <xsd:enumeration value="Audio"/>
          <xsd:enumeration value="Cassette"/>
          <xsd:enumeration value="CD-ROM"/>
          <xsd:enumeration value="Disk"/>
          <xsd:enumeration value="Film"/>
          <xsd:enumeration value="Electronic File"/>
          <xsd:enumeration value="Microform"/>
          <xsd:enumeration value="Paper"/>
          <xsd:enumeration value="Photograph"/>
          <xsd:enumeration value="Radiograph"/>
          <xsd:enumeration value="Tape"/>
          <xsd:enumeration value="Video"/>
          <xsd:enumeration value="?"/>
        </xsd:restriction>
      </xsd:simpleType>
    </xsd:element>
    <xsd:element name="Media_Location" ma:index="65" nillable="true" ma:displayName="Media_Location" ma:default="Livelink" ma:internalName="Media_Location">
      <xsd:simpleType>
        <xsd:restriction base="dms:Note"/>
      </xsd:simpleType>
    </xsd:element>
    <xsd:element name="Language" ma:index="66" nillable="true" ma:displayName="Language" ma:default="English" ma:internalName="Language">
      <xsd:simpleType>
        <xsd:restriction base="dms:Choice">
          <xsd:enumeration value="English"/>
          <xsd:enumeration value="French"/>
          <xsd:enumeration value="German"/>
          <xsd:enumeration value="Italian"/>
          <xsd:enumeration value="Spanish"/>
          <xsd:enumeration value="Dutch"/>
          <xsd:enumeration value="Norwegian"/>
          <xsd:enumeration value="Chinese"/>
          <xsd:enumeration value="Russian"/>
          <xsd:enumeration value="Finnish"/>
          <xsd:enumeration value="?"/>
        </xsd:restriction>
      </xsd:simpleType>
    </xsd:element>
    <xsd:element name="Volume_Number" ma:index="67" nillable="true" ma:displayName="Volume_Number" ma:internalName="Volume_Number">
      <xsd:simpleType>
        <xsd:restriction base="dms:Text"/>
      </xsd:simpleType>
    </xsd:element>
    <xsd:element name="Records_x0020_Implicit_x0020_Declare_Origin" ma:index="68" nillable="true" ma:displayName="Records Implicit Declare_Origin" ma:internalName="Records_x0020_Implicit_x0020_Declare_Origin">
      <xsd:simpleType>
        <xsd:restriction base="dms:Choice">
          <xsd:enumeration value="EPCatalog"/>
          <xsd:enumeration value="Orchestra"/>
          <xsd:enumeration value="Assai"/>
          <xsd:enumeration value="LivelinkImplicit"/>
          <xsd:enumeration value="?"/>
        </xsd:restriction>
      </xsd:simpleType>
    </xsd:element>
    <xsd:element name="Export_x0020_Control" ma:index="69" nillable="true" ma:displayName="Export Control" ma:internalName="Export_x0020_Control">
      <xsd:simpleType>
        <xsd:restriction base="dms:Choice">
          <xsd:enumeration value="Not Subject to EAR - no disclosure of technology"/>
          <xsd:enumeration value="Not Subject to EAR - publicly available"/>
          <xsd:enumeration value="Not Subject to EAR - no US content"/>
          <xsd:enumeration value="US de minimis rule"/>
          <xsd:enumeration value="EAR99"/>
          <xsd:enumeration value="Non-US controlled technology"/>
          <xsd:enumeration value="US Controlled technology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70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E597B9-F879-40F4-9968-CD98FBF742AC}">
  <ds:schemaRefs>
    <ds:schemaRef ds:uri="http://www.w3.org/XML/1998/namespace"/>
    <ds:schemaRef ds:uri="http://schemas.microsoft.com/office/2006/documentManagement/types"/>
    <ds:schemaRef ds:uri="94fa94db-9f68-4db9-8aad-b353dd6cd207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microsoft.com/sharepoint/v4"/>
    <ds:schemaRef ds:uri="d37dc61e-6134-4f77-a092-981fcd794f3a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B6EC4025-A5C0-44FD-832A-79F024DB1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4fa94db-9f68-4db9-8aad-b353dd6cd207"/>
    <ds:schemaRef ds:uri="d37dc61e-6134-4f77-a092-981fcd794f3a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1D8B8E-3ECA-410F-8007-9B409056E61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3150139-8E0C-4913-8379-71D796A0C7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2640</TotalTime>
  <Words>265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Futura Medium</vt:lpstr>
      <vt:lpstr>Calibri</vt:lpstr>
      <vt:lpstr>Futura</vt:lpstr>
      <vt:lpstr>Calibri Light</vt:lpstr>
      <vt:lpstr>Arial</vt:lpstr>
      <vt:lpstr>Wingdings</vt:lpstr>
      <vt:lpstr>Office Theme</vt:lpstr>
      <vt:lpstr>Office Theme</vt:lpstr>
      <vt:lpstr>Interim PowerPoint Template Vista April2010</vt:lpstr>
      <vt:lpstr>Project Title: DIY Overhaul of Condensate export Pump P-5101A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Cadence Charter -  Numbering of High Tension (HT) Poles Along Our 6.6KV High Tension Line From OKGP To Remote Manifold</dc:title>
  <dc:creator>Akadiri, Olabisi SPDC-FUP/OG</dc:creator>
  <cp:lastModifiedBy>Nabage, Musa A SNEPCO-UPO/G/PLK</cp:lastModifiedBy>
  <cp:revision>360</cp:revision>
  <cp:lastPrinted>2016-11-16T07:40:38Z</cp:lastPrinted>
  <dcterms:created xsi:type="dcterms:W3CDTF">2016-08-29T09:50:08Z</dcterms:created>
  <dcterms:modified xsi:type="dcterms:W3CDTF">2018-07-22T11:26:36Z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0x0101006F0A470EEB1140E7AA14F4CE8A50B54C0001CB1477F4DD432AA86DD56CC3887AF40084C9E4099BB40D419C271D8B4FFA2B5B</vt:lpwstr>
  </property>
  <property fmtid="{D5CDD505-2E9C-101B-9397-08002B2CF9AE}" pid="5" name="_dlc_DocIdItemGuid">
    <vt:lpwstr>80484abd-4c0e-4b8f-9ffe-c21eb7f95768</vt:lpwstr>
  </property>
  <property fmtid="{D5CDD505-2E9C-101B-9397-08002B2CF9AE}" pid="6" name="Legal Entity">
    <vt:lpwstr>3;#Shell U.K. Exploration and Production|6bc3a6cc-d89c-4023-81e3-b5186c40f601</vt:lpwstr>
  </property>
  <property fmtid="{D5CDD505-2E9C-101B-9397-08002B2CF9AE}" pid="7" name="Label">
    <vt:lpwstr>277;#IM DV Templates|c9160906-78a1-4cce-808c-05a718e6c480</vt:lpwstr>
  </property>
  <property fmtid="{D5CDD505-2E9C-101B-9397-08002B2CF9AE}" pid="8" name="Security Classification">
    <vt:lpwstr>9;#Restricted|21aa7f98-4035-4019-a764-107acb7269af</vt:lpwstr>
  </property>
  <property fmtid="{D5CDD505-2E9C-101B-9397-08002B2CF9AE}" pid="9" name="Export Control">
    <vt:lpwstr>8;#Non-US content - Non Controlled|2ac8835e-0587-4096-a6e2-1f68da1e6cb3</vt:lpwstr>
  </property>
  <property fmtid="{D5CDD505-2E9C-101B-9397-08002B2CF9AE}" pid="10" name="_dlc_policyId">
    <vt:lpwstr/>
  </property>
  <property fmtid="{D5CDD505-2E9C-101B-9397-08002B2CF9AE}" pid="11" name="ItemRetentionFormula">
    <vt:lpwstr/>
  </property>
  <property fmtid="{D5CDD505-2E9C-101B-9397-08002B2CF9AE}" pid="12" name="Shell SharePoint SAEF SecurityClassification">
    <vt:lpwstr>8;#Restricted|21aa7f98-4035-4019-a764-107acb7269af</vt:lpwstr>
  </property>
  <property fmtid="{D5CDD505-2E9C-101B-9397-08002B2CF9AE}" pid="13" name="Shell SharePoint SAEF LegalEntity">
    <vt:lpwstr>4;#The Shell Petroleum Development Company Of Nigeria Limited|b482a97d-f8dd-41c8-ab1c-99b8408fd22e</vt:lpwstr>
  </property>
  <property fmtid="{D5CDD505-2E9C-101B-9397-08002B2CF9AE}" pid="14" name="Shell SharePoint SAEF BusinessUnitRegion">
    <vt:lpwstr>2;#Sub-Saharan Africa|9d13514c-804d-40ff-8e8a-f6825f62fb70</vt:lpwstr>
  </property>
  <property fmtid="{D5CDD505-2E9C-101B-9397-08002B2CF9AE}" pid="15" name="Shell SharePoint SAEF GlobalFunction">
    <vt:lpwstr>3;#Not Applicable|ddce64fb-3cb8-4cd9-8e3d-0fe554247fd1</vt:lpwstr>
  </property>
  <property fmtid="{D5CDD505-2E9C-101B-9397-08002B2CF9AE}" pid="16" name="Shell SharePoint SAEF WorkgroupID">
    <vt:lpwstr>5;#Upstream _ Single File Plan - 22022|d3ed65c1-761d-4a84-a678-924ffd6ed182</vt:lpwstr>
  </property>
  <property fmtid="{D5CDD505-2E9C-101B-9397-08002B2CF9AE}" pid="17" name="Shell SharePoint SAEF CountryOfJurisdiction">
    <vt:lpwstr>7;#NIGERIA|973e3eb3-a5f9-4712-a628-787e048af9f3</vt:lpwstr>
  </property>
  <property fmtid="{D5CDD505-2E9C-101B-9397-08002B2CF9AE}" pid="18" name="Shell SharePoint SAEF ExportControlClassification">
    <vt:lpwstr>9;#Non-US content - Non Controlled|2ac8835e-0587-4096-a6e2-1f68da1e6cb3</vt:lpwstr>
  </property>
  <property fmtid="{D5CDD505-2E9C-101B-9397-08002B2CF9AE}" pid="19" name="Shell SharePoint SAEF DocumentStatus">
    <vt:lpwstr>11;#Draft|1c86f377-7d91-4c95-bd5b-c18c83fe0aa5</vt:lpwstr>
  </property>
  <property fmtid="{D5CDD505-2E9C-101B-9397-08002B2CF9AE}" pid="20" name="Shell SharePoint SAEF Language">
    <vt:lpwstr>6;#English|bd3ad5ee-f0c3-40aa-8cc8-36ef09940af3</vt:lpwstr>
  </property>
  <property fmtid="{D5CDD505-2E9C-101B-9397-08002B2CF9AE}" pid="21" name="Shell SharePoint SAEF Business">
    <vt:lpwstr>1;#Upstream International|dabf15d9-4f75-4ed1-b8a1-a0c3e2a85888</vt:lpwstr>
  </property>
  <property fmtid="{D5CDD505-2E9C-101B-9397-08002B2CF9AE}" pid="22" name="Shell SharePoint SAEF BusinessProcess">
    <vt:lpwstr>10;#All - Records Management|1f68a0f2-47ab-4887-8df5-7c0616d5ad90</vt:lpwstr>
  </property>
  <property fmtid="{D5CDD505-2E9C-101B-9397-08002B2CF9AE}" pid="23" name="Shell SharePoint SAEF DocumentType">
    <vt:lpwstr>50;#Departmental, Team, and Committee Meetings [ARM]|087747b7-e3f8-4ae5-8e21-744bffb7d900</vt:lpwstr>
  </property>
</Properties>
</file>