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</p:sldMasterIdLst>
  <p:notesMasterIdLst>
    <p:notesMasterId r:id="rId9"/>
  </p:notesMasterIdLst>
  <p:handoutMasterIdLst>
    <p:handoutMasterId r:id="rId10"/>
  </p:handoutMasterIdLst>
  <p:sldIdLst>
    <p:sldId id="467" r:id="rId7"/>
    <p:sldId id="469" r:id="rId8"/>
  </p:sldIdLst>
  <p:sldSz cx="12192000" cy="6858000"/>
  <p:notesSz cx="6797675" cy="9874250"/>
  <p:embeddedFontLst>
    <p:embeddedFont>
      <p:font typeface="Futura Medium" panose="00000400000000000000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6" d="100"/>
          <a:sy n="66" d="100"/>
        </p:scale>
        <p:origin x="10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27/08/2018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27/08/2018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8/27/2018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2" y="413266"/>
            <a:ext cx="11537072" cy="307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Cost savings </a:t>
            </a:r>
            <a:r>
              <a:rPr lang="en-US" sz="2000" b="1">
                <a:latin typeface="Futura Medium" panose="00000400000000000000" pitchFamily="2" charset="0"/>
              </a:rPr>
              <a:t>from W/9T CCU restoration</a:t>
            </a:r>
            <a:endParaRPr lang="en-US" sz="2000" b="1" dirty="0"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29119" y="852355"/>
            <a:ext cx="11893551" cy="236062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latin typeface="Futura Medium" pitchFamily="2" charset="0"/>
                <a:cs typeface="Arial" charset="0"/>
              </a:rPr>
              <a:t>: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/>
              <a:t>There are several cases of CCU theft incident at Okoloma axis of IMOR/OKGP PU recently.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/>
              <a:t>This poses a lot of concern as the Asset team security cannot assure the security of the new CCUs of wells if replaced by CWI Team.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400" dirty="0" err="1"/>
              <a:t>Afam</a:t>
            </a:r>
            <a:r>
              <a:rPr lang="en-US" sz="1400" dirty="0"/>
              <a:t> W/9T CCU was then reportedly stolen by unknown persons on 15 JUL 2018 and CWI plans to replace the CCU in order to meet up with current DOMGAS demand.</a:t>
            </a:r>
            <a:r>
              <a:rPr lang="en-GB" sz="1400" dirty="0"/>
              <a:t> Associated deferment before well restoration for 22 days (CCU replacement) : 123.2 </a:t>
            </a:r>
            <a:r>
              <a:rPr lang="en-GB" sz="1400" dirty="0" err="1"/>
              <a:t>mmscf</a:t>
            </a:r>
            <a:r>
              <a:rPr lang="en-GB" sz="1400" dirty="0"/>
              <a:t> and 12,870bbls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400" dirty="0"/>
              <a:t>This project aims at strengthening the CCU security by application of welding and wall concreting the CCU on the ground surface making theft impossible and sustaining the well production </a:t>
            </a:r>
            <a:r>
              <a:rPr lang="en-GB" sz="1400" dirty="0"/>
              <a:t>5.6 </a:t>
            </a:r>
            <a:r>
              <a:rPr lang="en-GB" sz="1400" dirty="0" err="1"/>
              <a:t>mmscf</a:t>
            </a:r>
            <a:r>
              <a:rPr lang="en-GB" sz="1400" dirty="0"/>
              <a:t> of gas and </a:t>
            </a:r>
            <a:r>
              <a:rPr lang="en-US" sz="1400" dirty="0"/>
              <a:t>585</a:t>
            </a:r>
            <a:r>
              <a:rPr lang="en-GB" sz="1400" dirty="0" err="1"/>
              <a:t>bbls</a:t>
            </a:r>
            <a:r>
              <a:rPr lang="en-GB" sz="1400" dirty="0"/>
              <a:t> of condensate </a:t>
            </a:r>
            <a:r>
              <a:rPr lang="en-US" sz="1400" dirty="0"/>
              <a:t>for the rest of the year</a:t>
            </a:r>
            <a:r>
              <a:rPr lang="en-GB" sz="1400" dirty="0"/>
              <a:t> .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GB" sz="1400" dirty="0"/>
              <a:t>Other well CCUs to secure are </a:t>
            </a:r>
            <a:r>
              <a:rPr lang="en-GB" sz="1400" dirty="0" err="1"/>
              <a:t>Afam</a:t>
            </a:r>
            <a:r>
              <a:rPr lang="en-GB" sz="1400" dirty="0"/>
              <a:t> W/23T, 8T &amp; </a:t>
            </a:r>
            <a:r>
              <a:rPr lang="en-GB" sz="1400" dirty="0" err="1"/>
              <a:t>Obeakpu</a:t>
            </a:r>
            <a:r>
              <a:rPr lang="en-GB" sz="1400" dirty="0"/>
              <a:t> 7T(Securing a total production of 79.9mmsf and 16,165 </a:t>
            </a:r>
            <a:r>
              <a:rPr lang="en-GB" sz="1400" dirty="0" err="1"/>
              <a:t>bbls</a:t>
            </a:r>
            <a:endParaRPr lang="en-GB" sz="1400" dirty="0"/>
          </a:p>
          <a:p>
            <a:pPr algn="just" defTabSz="914400">
              <a:spcAft>
                <a:spcPts val="500"/>
              </a:spcAft>
              <a:defRPr/>
            </a:pPr>
            <a:br>
              <a:rPr lang="en-US" sz="1400" dirty="0"/>
            </a:br>
            <a:endParaRPr lang="en-GB" sz="1400" dirty="0"/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51784" y="4869161"/>
            <a:ext cx="4832351" cy="1728192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Project Scope/Actions :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Service old CCUs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Weld the CCU on a strong metallic stand with bold stand</a:t>
            </a:r>
          </a:p>
          <a:p>
            <a:pPr marL="457200" indent="-457200" fontAlgn="base">
              <a:buAutoNum type="arabicParenR"/>
            </a:pPr>
            <a:r>
              <a:rPr lang="en-GB" sz="1400" dirty="0"/>
              <a:t>Cast CCU with concrete on the ground surface</a:t>
            </a:r>
          </a:p>
          <a:p>
            <a:pPr marL="457200" indent="-457200" fontAlgn="base">
              <a:buAutoNum type="arabicParenR"/>
            </a:pPr>
            <a:endParaRPr lang="en-GB" sz="1400" dirty="0"/>
          </a:p>
          <a:p>
            <a:pPr marL="457200" indent="-457200" fontAlgn="base">
              <a:buAutoNum type="arabicParenR"/>
            </a:pPr>
            <a:endParaRPr lang="en-GB" sz="1400" dirty="0"/>
          </a:p>
          <a:p>
            <a:pPr fontAlgn="base"/>
            <a:endParaRPr lang="en-US" sz="1400" dirty="0"/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16487" y="5124261"/>
            <a:ext cx="2891367" cy="1525450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endParaRPr lang="en-US" altLang="en-US" sz="1400" dirty="0"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893237"/>
            <a:ext cx="3956049" cy="176106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High-level Timeline: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L0-L1:  22 July 2018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L2: 24 July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L3:  30 July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400" dirty="0">
                <a:latin typeface="Futura Medium" panose="00000400000000000000" pitchFamily="2" charset="0"/>
              </a:rPr>
              <a:t>L4:  31 August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L5: 20 September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Initiative End</a:t>
            </a:r>
            <a:endParaRPr lang="en-GB" sz="1400" dirty="0"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16487" y="3222704"/>
            <a:ext cx="2906183" cy="182913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defRPr/>
            </a:pPr>
            <a:endParaRPr lang="en-GB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8" y="3211300"/>
            <a:ext cx="3956049" cy="15508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100" b="1" u="sng" dirty="0">
                <a:latin typeface="Futura Medium" panose="00000400000000000000" pitchFamily="2" charset="0"/>
              </a:rPr>
              <a:t>Potential Benefits &amp; Measurement: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100" dirty="0">
                <a:latin typeface="Futura Medium" panose="00000400000000000000" pitchFamily="2" charset="0"/>
              </a:rPr>
              <a:t>Cost savings of replacing 1 pcs of CCU is USD 40,000</a:t>
            </a:r>
          </a:p>
          <a:p>
            <a:pPr marL="228600" indent="-228600" algn="just" defTabSz="914400">
              <a:spcAft>
                <a:spcPts val="500"/>
              </a:spcAft>
              <a:buAutoNum type="arabicParenR"/>
              <a:defRPr/>
            </a:pPr>
            <a:r>
              <a:rPr lang="en-US" sz="1100" dirty="0">
                <a:latin typeface="Futura Medium" panose="00000400000000000000" pitchFamily="2" charset="0"/>
              </a:rPr>
              <a:t>Cost of mobilization for </a:t>
            </a:r>
            <a:r>
              <a:rPr lang="en-US" sz="1100">
                <a:latin typeface="Futura Medium" panose="00000400000000000000" pitchFamily="2" charset="0"/>
              </a:rPr>
              <a:t>CCU installation by CWI  is USD2,500</a:t>
            </a:r>
            <a:endParaRPr lang="en-US" sz="1100" dirty="0"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3A2C2-DD10-4F54-9FF4-F9F37A55E978}"/>
              </a:ext>
            </a:extLst>
          </p:cNvPr>
          <p:cNvSpPr txBox="1"/>
          <p:nvPr/>
        </p:nvSpPr>
        <p:spPr>
          <a:xfrm>
            <a:off x="9192344" y="5085184"/>
            <a:ext cx="26642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Team members:</a:t>
            </a:r>
          </a:p>
          <a:p>
            <a:r>
              <a:rPr lang="en-US" sz="1800" dirty="0"/>
              <a:t>Onoh Ebere</a:t>
            </a:r>
          </a:p>
          <a:p>
            <a:r>
              <a:rPr lang="en-US" sz="1800" dirty="0"/>
              <a:t>Kennedy </a:t>
            </a:r>
            <a:r>
              <a:rPr lang="en-US" sz="1800" dirty="0" err="1"/>
              <a:t>Ehighalua</a:t>
            </a:r>
            <a:endParaRPr lang="en-US" sz="1800" dirty="0"/>
          </a:p>
          <a:p>
            <a:r>
              <a:rPr lang="en-US" sz="1800" dirty="0"/>
              <a:t>Solomon </a:t>
            </a:r>
            <a:r>
              <a:rPr lang="en-US" sz="1800" dirty="0" err="1"/>
              <a:t>Olofuru</a:t>
            </a:r>
            <a:endParaRPr lang="en-US" sz="1800" dirty="0"/>
          </a:p>
          <a:p>
            <a:r>
              <a:rPr lang="en-US" sz="1800" dirty="0"/>
              <a:t>George </a:t>
            </a:r>
            <a:r>
              <a:rPr lang="en-US" sz="1800" dirty="0" err="1"/>
              <a:t>Onweni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AFFAA0624-1326894789-73294</_dlc_DocId>
    <_dlc_DocIdUrl xmlns="94fa94db-9f68-4db9-8aad-b353dd6cd207">
      <Url>https://nga001-sp.shell.com/sites/AFFAA0624/_layouts/15/DocIdRedir.aspx?ID=AFFAA0624-1326894789-73294</Url>
      <Description>AFFAA0624-1326894789-73294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5.xml><?xml version="1.0" encoding="utf-8"?>
<?mso-contentType ?>
<p:Policy xmlns:p="office.server.policy" id="" local="true">
  <p:Name>Shell Document Base</p:Name>
  <p:Description/>
  <p:Statement/>
  <p:PolicyItems/>
</p:Policy>
</file>

<file path=customXml/itemProps1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E597B9-F879-40F4-9968-CD98FBF742AC}">
  <ds:schemaRefs>
    <ds:schemaRef ds:uri="d37dc61e-6134-4f77-a092-981fcd794f3a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sharepoint/v3"/>
    <ds:schemaRef ds:uri="http://schemas.microsoft.com/office/infopath/2007/PartnerControls"/>
    <ds:schemaRef ds:uri="94fa94db-9f68-4db9-8aad-b353dd6cd20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64612922-DC3B-4233-98D5-325946902152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14489</TotalTime>
  <Words>286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Wingdings</vt:lpstr>
      <vt:lpstr>Arial</vt:lpstr>
      <vt:lpstr>Futura Medium</vt:lpstr>
      <vt:lpstr>Calibri</vt:lpstr>
      <vt:lpstr>Office Theme</vt:lpstr>
      <vt:lpstr>Project Title: Cost savings from W/9T CCU restoration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Nabage, Musa A SNEPCO-UPO/G/PLK</cp:lastModifiedBy>
  <cp:revision>366</cp:revision>
  <cp:lastPrinted>2016-11-16T07:40:38Z</cp:lastPrinted>
  <dcterms:created xsi:type="dcterms:W3CDTF">2016-08-29T09:50:08Z</dcterms:created>
  <dcterms:modified xsi:type="dcterms:W3CDTF">2018-08-27T08:13:35Z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c7769902-8627-4293-b18f-8aa117760902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