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5"/>
    <p:sldMasterId id="2147483706" r:id="rId6"/>
  </p:sldMasterIdLst>
  <p:notesMasterIdLst>
    <p:notesMasterId r:id="rId8"/>
  </p:notesMasterIdLst>
  <p:handoutMasterIdLst>
    <p:handoutMasterId r:id="rId9"/>
  </p:handoutMasterIdLst>
  <p:sldIdLst>
    <p:sldId id="479" r:id="rId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878">
          <p15:clr>
            <a:srgbClr val="A4A3A4"/>
          </p15:clr>
        </p15:guide>
        <p15:guide id="3" orient="horz" pos="1074">
          <p15:clr>
            <a:srgbClr val="A4A3A4"/>
          </p15:clr>
        </p15:guide>
        <p15:guide id="4" orient="horz" pos="2479">
          <p15:clr>
            <a:srgbClr val="A4A3A4"/>
          </p15:clr>
        </p15:guide>
        <p15:guide id="5" pos="567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D21"/>
    <a:srgbClr val="595959"/>
    <a:srgbClr val="FBCE07"/>
    <a:srgbClr val="A6A6A6"/>
    <a:srgbClr val="CCE9DB"/>
    <a:srgbClr val="99CDB7"/>
    <a:srgbClr val="66B492"/>
    <a:srgbClr val="339B6E"/>
    <a:srgbClr val="DFD1DE"/>
    <a:srgbClr val="C0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53" autoAdjust="0"/>
    <p:restoredTop sz="92698" autoAdjust="0"/>
  </p:normalViewPr>
  <p:slideViewPr>
    <p:cSldViewPr snapToGrid="0">
      <p:cViewPr>
        <p:scale>
          <a:sx n="100" d="100"/>
          <a:sy n="100" d="100"/>
        </p:scale>
        <p:origin x="1253" y="-403"/>
      </p:cViewPr>
      <p:guideLst>
        <p:guide orient="horz" pos="3929"/>
        <p:guide orient="horz" pos="878"/>
        <p:guide orient="horz" pos="1074"/>
        <p:guide orient="horz" pos="2479"/>
        <p:guide pos="567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3174" y="-18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5F32E2-FB3F-4393-A3D0-09EAAA951AEF}" type="datetimeFigureOut">
              <a:rPr lang="en-US"/>
              <a:pPr>
                <a:defRPr/>
              </a:pPr>
              <a:t>4/11/2020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6264D61-8471-471B-8878-DC491F871D8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267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49D22B2-99D6-423C-BA31-9BD789BFEEAF}" type="datetimeFigureOut">
              <a:rPr lang="en-US"/>
              <a:pPr>
                <a:defRPr/>
              </a:pPr>
              <a:t>4/11/2020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656" y="493776"/>
            <a:ext cx="4619783" cy="34655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49" y="4279391"/>
            <a:ext cx="5440680" cy="491032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3CE71D-F4BD-41F9-9CEC-EEE535A2545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69512" y="496332"/>
            <a:ext cx="1067707" cy="637144"/>
          </a:xfrm>
          <a:prstGeom prst="rect">
            <a:avLst/>
          </a:prstGeom>
          <a:solidFill>
            <a:srgbClr val="FBCE07"/>
          </a:solidFill>
        </p:spPr>
        <p:txBody>
          <a:bodyPr/>
          <a:lstStyle/>
          <a:p>
            <a:pPr>
              <a:defRPr/>
            </a:pPr>
            <a:r>
              <a:rPr lang="en-GB" sz="1400" b="1" dirty="0">
                <a:solidFill>
                  <a:srgbClr val="DD1D21"/>
                </a:solidFill>
                <a:latin typeface="Futura Medium" panose="00000400000000000000" pitchFamily="2" charset="0"/>
              </a:rPr>
              <a:t>TIME:</a:t>
            </a:r>
            <a:endParaRPr lang="en-GB" sz="1400" b="1" dirty="0">
              <a:solidFill>
                <a:srgbClr val="DD1D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edium" panose="00000400000000000000" pitchFamily="2" charset="0"/>
            </a:endParaRPr>
          </a:p>
          <a:p>
            <a:pPr>
              <a:defRPr/>
            </a:pPr>
            <a:endParaRPr lang="en-GB" sz="1100" dirty="0">
              <a:solidFill>
                <a:srgbClr val="DD1D21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06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8F0AEDB-E0E2-454F-A2FA-6BB80EB65149}" type="slidenum">
              <a:rPr lang="en-GB" altLang="en-US" smtClean="0"/>
              <a:pPr/>
              <a:t>1</a:t>
            </a:fld>
            <a:endParaRPr lang="en-GB" alt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676275" y="493713"/>
            <a:ext cx="4619625" cy="3465512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2928" y="781957"/>
            <a:ext cx="101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  <a:latin typeface="Futura Medium" panose="00000400000000000000" pitchFamily="2" charset="0"/>
              </a:rPr>
              <a:t>  mins</a:t>
            </a:r>
            <a:endParaRPr lang="en-GB" sz="1600" dirty="0">
              <a:solidFill>
                <a:srgbClr val="595959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1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MY" dirty="0">
                <a:latin typeface="Futura Medium" pitchFamily="2" charset="0"/>
              </a:rPr>
              <a:t> </a:t>
            </a: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 dirty="0">
              <a:latin typeface="Futura Medium" pitchFamily="2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 userDrawn="1"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MY" dirty="0">
              <a:latin typeface="Futura Medium" pitchFamily="2" charset="0"/>
            </a:endParaRP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F127A2-0E07-4EAA-B08A-ED890FF3026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6487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369332"/>
          </a:xfrm>
          <a:prstGeom prst="rect">
            <a:avLst/>
          </a:prstGeom>
          <a:noFill/>
          <a:ln w="9525">
            <a:noFill/>
          </a:ln>
        </p:spPr>
        <p:txBody>
          <a:bodyPr lIns="0" tIns="0"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4876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prstGeom prst="rect">
            <a:avLst/>
          </a:prstGeo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4893" name="Picture 1053" descr="Shell-2010-Pecten-RGBp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" y="255588"/>
            <a:ext cx="8634412" cy="4238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1309688"/>
            <a:ext cx="7745412" cy="50720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BFF899-A988-49D9-B2DE-2A61BAA648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1CEE83-5709-4CAF-BA51-79E4D45A8EB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rgbClr val="FDEB9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dirty="0">
                  <a:solidFill>
                    <a:srgbClr val="595959"/>
                  </a:solidFill>
                  <a:latin typeface="Futura Medium"/>
                  <a:cs typeface="+mn-cs"/>
                </a:rPr>
                <a:t> 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rgbClr val="FDEB9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 userDrawn="1"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rgbClr val="FBCE0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rgbClr val="DD1D2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8400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045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 userDrawn="1"/>
        </p:nvSpPr>
        <p:spPr bwMode="auto">
          <a:xfrm flipH="1">
            <a:off x="468313" y="1307018"/>
            <a:ext cx="7020000" cy="5086350"/>
          </a:xfrm>
          <a:prstGeom prst="rect">
            <a:avLst/>
          </a:prstGeom>
          <a:solidFill>
            <a:srgbClr val="FDEB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595959"/>
                </a:solidFill>
                <a:latin typeface="Futura Medium"/>
                <a:cs typeface="+mn-cs"/>
              </a:rPr>
              <a:t> </a:t>
            </a:r>
          </a:p>
        </p:txBody>
      </p:sp>
      <p:sp>
        <p:nvSpPr>
          <p:cNvPr id="16" name="Rectangle 4"/>
          <p:cNvSpPr>
            <a:spLocks noChangeArrowheads="1"/>
          </p:cNvSpPr>
          <p:nvPr userDrawn="1"/>
        </p:nvSpPr>
        <p:spPr bwMode="auto">
          <a:xfrm flipH="1">
            <a:off x="1548071" y="226142"/>
            <a:ext cx="7129203" cy="5040000"/>
          </a:xfrm>
          <a:prstGeom prst="rect">
            <a:avLst/>
          </a:prstGeom>
          <a:solidFill>
            <a:srgbClr val="FBCE0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  <a:latin typeface="Futura Medium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 userDrawn="1"/>
        </p:nvSpPr>
        <p:spPr bwMode="auto">
          <a:xfrm flipH="1">
            <a:off x="1548072" y="1307018"/>
            <a:ext cx="5942197" cy="396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  <a:latin typeface="Futura Medium"/>
              <a:cs typeface="+mn-cs"/>
            </a:endParaRPr>
          </a:p>
        </p:txBody>
      </p:sp>
      <p:pic>
        <p:nvPicPr>
          <p:cNvPr id="23" name="Picture 22" descr="Shell-2010-Pecten-RGBpc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68313" y="290934"/>
            <a:ext cx="720000" cy="667868"/>
          </a:xfrm>
          <a:prstGeom prst="rect">
            <a:avLst/>
          </a:prstGeom>
          <a:noFill/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390092"/>
            <a:ext cx="6748988" cy="382386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rgbClr val="FF0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811745"/>
            <a:ext cx="6748988" cy="3426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7813" y="1307018"/>
            <a:ext cx="5942012" cy="396030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8400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9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2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4203602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76250" y="1307018"/>
            <a:ext cx="7014019" cy="5076320"/>
          </a:xfrm>
          <a:prstGeom prst="rect">
            <a:avLst/>
          </a:prstGeom>
          <a:solidFill>
            <a:srgbClr val="FDEB9C"/>
          </a:solidFill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dirty="0">
                  <a:solidFill>
                    <a:srgbClr val="595959"/>
                  </a:solidFill>
                  <a:latin typeface="Futura Medium"/>
                  <a:cs typeface="+mn-cs"/>
                </a:rPr>
                <a:t> 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 userDrawn="1"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rgbClr val="FBCE0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 userDrawn="1"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390092"/>
            <a:ext cx="6748988" cy="382386"/>
          </a:xfrm>
          <a:prstGeom prst="rect">
            <a:avLst/>
          </a:prstGeom>
          <a:noFill/>
        </p:spPr>
        <p:txBody>
          <a:bodyPr lIns="0" tIns="0" rIns="0"/>
          <a:lstStyle>
            <a:lvl1pPr>
              <a:defRPr kern="1200" cap="all" spc="0" baseline="0">
                <a:solidFill>
                  <a:srgbClr val="DD1D2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811745"/>
            <a:ext cx="6748988" cy="3426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83134" y="5890598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83134" y="6115627"/>
            <a:ext cx="5857896" cy="196455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8400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9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2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9229349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882" y="295200"/>
            <a:ext cx="813463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1"/>
            <a:ext cx="8208961" cy="5071137"/>
          </a:xfrm>
          <a:prstGeom prst="rect">
            <a:avLst/>
          </a:prstGeo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buClr>
                <a:srgbClr val="DD1D21"/>
              </a:buClr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3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5368836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617" y="295200"/>
            <a:ext cx="8134895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2"/>
            <a:ext cx="8204249" cy="5071136"/>
          </a:xfrm>
          <a:prstGeom prst="rect">
            <a:avLst/>
          </a:prstGeo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6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25181464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617" y="295200"/>
            <a:ext cx="8134895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2"/>
            <a:ext cx="8204249" cy="5071136"/>
          </a:xfrm>
          <a:prstGeom prst="rect">
            <a:avLst/>
          </a:prstGeo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5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79346205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5688" y="1310400"/>
            <a:ext cx="3960000" cy="5072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marL="276225" lvl="1" indent="-276225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0000" cy="507331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7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3587031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9638" y="1310400"/>
            <a:ext cx="3956050" cy="5072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3987" cy="507331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7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6619741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" y="255588"/>
            <a:ext cx="8634412" cy="4238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309688"/>
            <a:ext cx="7745412" cy="50720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26BDC2-BE79-404F-B7EA-12A171D4ED8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9638" y="1310400"/>
            <a:ext cx="3956050" cy="5072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3987" cy="50733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7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3144907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461160" y="6267688"/>
            <a:ext cx="4017706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468312" y="4179607"/>
            <a:ext cx="3963987" cy="21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468312" y="3844644"/>
            <a:ext cx="3963987" cy="21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468313" y="4122027"/>
            <a:ext cx="3963987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468312" y="4436262"/>
            <a:ext cx="3963987" cy="1703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461159" y="5944860"/>
            <a:ext cx="3963987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468312" y="1654176"/>
            <a:ext cx="3963987" cy="21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468312" y="1319213"/>
            <a:ext cx="3963987" cy="21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468313" y="1596596"/>
            <a:ext cx="3963987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468312" y="1910831"/>
            <a:ext cx="3963987" cy="1703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461159" y="3419429"/>
            <a:ext cx="3963987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26792" y="4179607"/>
            <a:ext cx="3948896" cy="21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26792" y="3844644"/>
            <a:ext cx="3948896" cy="21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726792" y="4122027"/>
            <a:ext cx="3948896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26792" y="4436262"/>
            <a:ext cx="3948896" cy="1703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719638" y="5944860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26792" y="1654176"/>
            <a:ext cx="3948896" cy="21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26792" y="1319213"/>
            <a:ext cx="3948896" cy="21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726792" y="1596596"/>
            <a:ext cx="3948896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26792" y="1910831"/>
            <a:ext cx="3948896" cy="1703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719638" y="3419429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9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30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3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4934529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9" name="Rectangle 4"/>
            <p:cNvSpPr>
              <a:spLocks noChangeArrowheads="1"/>
            </p:cNvSpPr>
            <p:nvPr userDrawn="1"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dirty="0">
                  <a:solidFill>
                    <a:srgbClr val="595959"/>
                  </a:solidFill>
                  <a:latin typeface="Futura Medium"/>
                  <a:cs typeface="+mn-cs"/>
                </a:rPr>
                <a:t> </a:t>
              </a:r>
            </a:p>
          </p:txBody>
        </p:sp>
        <p:sp>
          <p:nvSpPr>
            <p:cNvPr id="23" name="Rectangle 4"/>
            <p:cNvSpPr>
              <a:spLocks noChangeArrowheads="1"/>
            </p:cNvSpPr>
            <p:nvPr userDrawn="1"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 userDrawn="1"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5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2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55112114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1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028014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0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50350257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9" name="Rectangle 4"/>
            <p:cNvSpPr>
              <a:spLocks noChangeArrowheads="1"/>
            </p:cNvSpPr>
            <p:nvPr userDrawn="1"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dirty="0">
                  <a:solidFill>
                    <a:srgbClr val="595959"/>
                  </a:solidFill>
                  <a:latin typeface="Futura Medium"/>
                  <a:cs typeface="+mn-cs"/>
                </a:rPr>
                <a:t> 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 userDrawn="1"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 userDrawn="1"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2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7728375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Text Box 11" descr="CONFIDENTIAL_TAG_0xFFEE"/>
          <p:cNvSpPr txBox="1">
            <a:spLocks noChangeArrowheads="1"/>
          </p:cNvSpPr>
          <p:nvPr userDrawn="1"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8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942779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67446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8312" y="2514600"/>
            <a:ext cx="8207376" cy="386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2" y="1310400"/>
            <a:ext cx="8204959" cy="899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12291915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  <a:latin typeface="Futura" pitchFamily="18" charset="0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489323" y="6470359"/>
            <a:ext cx="2520000" cy="324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  <a:latin typeface="Futura Medium"/>
                <a:cs typeface="+mn-cs"/>
              </a:rPr>
              <a:t>RESTRICTED</a:t>
            </a:r>
            <a:endParaRPr lang="en-US" dirty="0">
              <a:solidFill>
                <a:srgbClr val="595959"/>
              </a:solidFill>
              <a:latin typeface="Futura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5457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71D733-686F-4636-BC91-0965BA0409D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999999"/>
              </a:solidFill>
              <a:latin typeface="Futura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  <a:prstGeom prst="rect">
            <a:avLst/>
          </a:prstGeo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  <a:latin typeface="Futura Medium"/>
                <a:cs typeface="+mn-cs"/>
              </a:rPr>
              <a:t>RESTRICTED</a:t>
            </a:r>
            <a:endParaRPr lang="en-US" dirty="0">
              <a:solidFill>
                <a:srgbClr val="595959"/>
              </a:solidFill>
              <a:latin typeface="Futura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82730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srgbClr val="999999"/>
              </a:solidFill>
              <a:latin typeface="Futur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445" y="295275"/>
            <a:ext cx="8020630" cy="419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54731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" y="255588"/>
            <a:ext cx="8634412" cy="4238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5464E50-FC8E-494C-9EC7-4E16ECE5B8F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045AAC-F3E7-43D7-B81E-BC681F2D31C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" y="255588"/>
            <a:ext cx="8634412" cy="4238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1FB3C8-DDCD-4F44-A953-882D76A7EB8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ECE7770-D4F6-4EC5-AA67-DBE32D6C231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573FEA-8267-4FDF-B88A-655B45B7950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74063" y="6465888"/>
            <a:ext cx="266700" cy="169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9442DC-4A47-42DB-A209-FE2CA50B4D3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23859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fld id="{1539AAD9-95A6-42C7-85D8-27ED833677C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fontAlgn="base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69913" indent="-193675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952500" indent="-185738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323975" indent="-180975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10400"/>
            <a:ext cx="8188567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Xx</a:t>
            </a:r>
          </a:p>
          <a:p>
            <a:pPr lvl="5"/>
            <a:r>
              <a:rPr lang="en-GB" dirty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354" y="295253"/>
            <a:ext cx="8139721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595959">
                    <a:tint val="75000"/>
                  </a:srgbClr>
                </a:solidFill>
                <a:latin typeface="Futura Medium"/>
                <a:cs typeface="+mn-cs"/>
              </a:rPr>
              <a:t>2015</a:t>
            </a:r>
            <a:endParaRPr lang="en-GB" dirty="0">
              <a:solidFill>
                <a:srgbClr val="595959">
                  <a:tint val="75000"/>
                </a:srgbClr>
              </a:solidFill>
              <a:latin typeface="Futura Medium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0B2A9F1-4CD5-4722-8162-33576AC199ED}" type="slidenum">
              <a:rPr lang="en-GB" smtClean="0">
                <a:solidFill>
                  <a:srgbClr val="595959">
                    <a:tint val="75000"/>
                  </a:srgbClr>
                </a:solidFill>
                <a:latin typeface="Futura Medium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>
              <a:solidFill>
                <a:srgbClr val="595959">
                  <a:tint val="75000"/>
                </a:srgbClr>
              </a:solidFill>
              <a:latin typeface="Futura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7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rgbClr val="DD1D2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rgbClr val="DD1D21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882" y="295200"/>
            <a:ext cx="813463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dirty="0"/>
              <a:t>CIP  </a:t>
            </a:r>
            <a:r>
              <a:rPr lang="en-GB" altLang="en-US" dirty="0"/>
              <a:t>“MINI” CHARTER: (</a:t>
            </a:r>
            <a:r>
              <a:rPr lang="en-GB" altLang="en-US" sz="1400" dirty="0"/>
              <a:t>IMOR-1 FS INLET MANIFOLD ORIFICE SIZE OPTIMIZATION</a:t>
            </a:r>
            <a:r>
              <a:rPr lang="en-GB" altLang="en-US" dirty="0"/>
              <a:t>)</a:t>
            </a:r>
            <a:endParaRPr lang="en-US" altLang="en-US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575175" y="913806"/>
            <a:ext cx="4202113" cy="252412"/>
          </a:xfrm>
          <a:prstGeom prst="rect">
            <a:avLst/>
          </a:prstGeom>
          <a:solidFill>
            <a:srgbClr val="DD1D21"/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Futura Medium"/>
              </a:rPr>
              <a:t>Current Conditions/Opportunity 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50825" y="913806"/>
            <a:ext cx="4324350" cy="252412"/>
          </a:xfrm>
          <a:prstGeom prst="rect">
            <a:avLst/>
          </a:prstGeom>
          <a:solidFill>
            <a:srgbClr val="DD1D21"/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GB" sz="1400" dirty="0">
                <a:solidFill>
                  <a:srgbClr val="FFFFFF"/>
                </a:solidFill>
                <a:latin typeface="Futura Medium"/>
              </a:rPr>
              <a:t>Background/Business Case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575175" y="3593506"/>
            <a:ext cx="4202113" cy="250825"/>
          </a:xfrm>
          <a:prstGeom prst="rect">
            <a:avLst/>
          </a:prstGeom>
          <a:solidFill>
            <a:srgbClr val="DD1D21"/>
          </a:solidFill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Futura Medium"/>
              </a:rPr>
              <a:t>Sign-off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55588" y="3596681"/>
            <a:ext cx="4324350" cy="252412"/>
          </a:xfrm>
          <a:prstGeom prst="rect">
            <a:avLst/>
          </a:prstGeom>
          <a:solidFill>
            <a:srgbClr val="DD1D21"/>
          </a:solidFill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Futura Medium"/>
              </a:rPr>
              <a:t> (Initial) Goals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52413" y="909043"/>
            <a:ext cx="4322762" cy="5681822"/>
          </a:xfrm>
          <a:prstGeom prst="rect">
            <a:avLst/>
          </a:prstGeom>
          <a:noFill/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5542" tIns="42771" rIns="85542" bIns="42771"/>
          <a:lstStyle>
            <a:lvl1pPr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SzPct val="120000"/>
            </a:pPr>
            <a:endParaRPr lang="en-GB" altLang="en-US" sz="11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4575175" y="909043"/>
            <a:ext cx="4202113" cy="5681822"/>
          </a:xfrm>
          <a:prstGeom prst="rect">
            <a:avLst/>
          </a:prstGeom>
          <a:noFill/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5542" tIns="42771" rIns="85542" bIns="42771"/>
          <a:lstStyle>
            <a:lvl1pPr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SzPct val="120000"/>
            </a:pPr>
            <a:endParaRPr lang="en-MY" altLang="en-US" sz="1100" b="1" dirty="0">
              <a:solidFill>
                <a:srgbClr val="595959"/>
              </a:solidFill>
              <a:highlight>
                <a:srgbClr val="FFFF00"/>
              </a:highlight>
              <a:latin typeface="Futura Medium" pitchFamily="2" charset="0"/>
            </a:endParaRPr>
          </a:p>
        </p:txBody>
      </p:sp>
      <p:sp>
        <p:nvSpPr>
          <p:cNvPr id="5141" name="TextBox 44"/>
          <p:cNvSpPr txBox="1">
            <a:spLocks noChangeArrowheads="1"/>
          </p:cNvSpPr>
          <p:nvPr/>
        </p:nvSpPr>
        <p:spPr bwMode="auto">
          <a:xfrm>
            <a:off x="4575175" y="1186856"/>
            <a:ext cx="4202113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Define the problem or opportunity, as simply as possible, in terms of Who, What, When, Where and the Extent.  </a:t>
            </a:r>
          </a:p>
          <a:p>
            <a:pPr eaLnBrk="1" hangingPunct="1"/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 </a:t>
            </a:r>
          </a:p>
          <a:p>
            <a:pPr eaLnBrk="1" hangingPunct="1"/>
            <a:endParaRPr lang="en-US" altLang="en-US" sz="900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273050" y="1180506"/>
            <a:ext cx="41640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000" b="1" i="1" dirty="0">
                <a:solidFill>
                  <a:srgbClr val="595959"/>
                </a:solidFill>
                <a:latin typeface="Futura Medium"/>
              </a:rPr>
              <a:t>Why is this project being discussed, what is the problem that needs to be addressed?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050" y="3882431"/>
            <a:ext cx="4113213" cy="2554545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These are the initial goals. You can add to this as more data becomes available.</a:t>
            </a: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Think SMART and make the goals: </a:t>
            </a:r>
          </a:p>
          <a:p>
            <a:pPr eaLnBrk="1" hangingPunct="1"/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S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pecific, </a:t>
            </a:r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Measurable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, </a:t>
            </a:r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A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ttainable, </a:t>
            </a:r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R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elevant and </a:t>
            </a:r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T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ime-bound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9938" y="3844331"/>
            <a:ext cx="412591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i="1" dirty="0">
                <a:solidFill>
                  <a:srgbClr val="595959"/>
                </a:solidFill>
                <a:latin typeface="Futura Medium"/>
              </a:rPr>
              <a:t>Name :  Hassan Salisu (OPS). PROCESS ENGR, PT, </a:t>
            </a:r>
            <a:r>
              <a:rPr lang="en-US" sz="800" i="1" dirty="0">
                <a:solidFill>
                  <a:srgbClr val="595959"/>
                </a:solidFill>
                <a:latin typeface="Futura Medium"/>
              </a:rPr>
              <a:t>	</a:t>
            </a:r>
          </a:p>
          <a:p>
            <a:r>
              <a:rPr lang="en-US" sz="800" b="1" i="1" dirty="0">
                <a:solidFill>
                  <a:srgbClr val="595959"/>
                </a:solidFill>
                <a:latin typeface="Futura Medium"/>
              </a:rPr>
              <a:t>Sponsor: Pius Adegoke</a:t>
            </a:r>
            <a:br>
              <a:rPr lang="en-US" sz="800" b="1" i="1" dirty="0">
                <a:solidFill>
                  <a:srgbClr val="595959"/>
                </a:solidFill>
                <a:latin typeface="Futura Medium"/>
              </a:rPr>
            </a:br>
            <a:endParaRPr lang="en-US" sz="800" b="1" i="1" dirty="0">
              <a:solidFill>
                <a:srgbClr val="595959"/>
              </a:solidFill>
              <a:latin typeface="Futura Medium"/>
            </a:endParaRPr>
          </a:p>
          <a:p>
            <a:endParaRPr lang="en-US" sz="800" b="1" i="1" dirty="0">
              <a:solidFill>
                <a:srgbClr val="595959"/>
              </a:solidFill>
              <a:latin typeface="Futura Medium"/>
            </a:endParaRPr>
          </a:p>
          <a:p>
            <a:endParaRPr lang="en-US" sz="800" b="1" i="1" dirty="0">
              <a:solidFill>
                <a:srgbClr val="595959"/>
              </a:solidFill>
              <a:latin typeface="Futura Medium"/>
            </a:endParaRPr>
          </a:p>
          <a:p>
            <a:pPr>
              <a:spcBef>
                <a:spcPts val="600"/>
              </a:spcBef>
            </a:pPr>
            <a:r>
              <a:rPr lang="en-US" sz="800" b="1" i="1" dirty="0">
                <a:solidFill>
                  <a:srgbClr val="595959"/>
                </a:solidFill>
                <a:latin typeface="Futura Medium"/>
              </a:rPr>
              <a:t>Key milestones: 		Date:</a:t>
            </a:r>
          </a:p>
          <a:p>
            <a:r>
              <a:rPr lang="en-US" sz="800" i="1" dirty="0">
                <a:solidFill>
                  <a:srgbClr val="595959"/>
                </a:solidFill>
                <a:latin typeface="Futura Medium"/>
              </a:rPr>
              <a:t>Complete baseline data acquisition – Q1 2020	</a:t>
            </a:r>
          </a:p>
          <a:p>
            <a:r>
              <a:rPr lang="en-US" sz="800" i="1" dirty="0">
                <a:solidFill>
                  <a:srgbClr val="595959"/>
                </a:solidFill>
                <a:latin typeface="Futura Medium"/>
              </a:rPr>
              <a:t>Carry out brain storming assessment- April 2020</a:t>
            </a:r>
          </a:p>
          <a:p>
            <a:r>
              <a:rPr lang="en-US" sz="800" i="1" dirty="0">
                <a:solidFill>
                  <a:srgbClr val="595959"/>
                </a:solidFill>
                <a:latin typeface="Futura Medium"/>
              </a:rPr>
              <a:t>Complete Simulation – May 2020</a:t>
            </a:r>
          </a:p>
          <a:p>
            <a:r>
              <a:rPr lang="en-US" sz="800" i="1" dirty="0">
                <a:solidFill>
                  <a:srgbClr val="595959"/>
                </a:solidFill>
                <a:latin typeface="Futura Medium"/>
              </a:rPr>
              <a:t>Feasibility Study report – May 2020</a:t>
            </a:r>
          </a:p>
          <a:p>
            <a:r>
              <a:rPr lang="en-US" sz="800" i="1" dirty="0">
                <a:solidFill>
                  <a:srgbClr val="595959"/>
                </a:solidFill>
                <a:latin typeface="Futura Medium"/>
              </a:rPr>
              <a:t>Spares &amp; Implement Solution in TAM window - TBA</a:t>
            </a:r>
          </a:p>
          <a:p>
            <a:endParaRPr lang="en-US" sz="800" i="1" dirty="0">
              <a:solidFill>
                <a:srgbClr val="595959"/>
              </a:solidFill>
              <a:latin typeface="Futura Medium"/>
            </a:endParaRPr>
          </a:p>
          <a:p>
            <a:endParaRPr lang="en-US" sz="800" i="1" dirty="0">
              <a:solidFill>
                <a:srgbClr val="595959"/>
              </a:solidFill>
              <a:latin typeface="Futura Medium"/>
            </a:endParaRPr>
          </a:p>
          <a:p>
            <a:endParaRPr lang="en-US" sz="800" i="1" dirty="0">
              <a:solidFill>
                <a:srgbClr val="595959"/>
              </a:solidFill>
              <a:latin typeface="Futura Medium"/>
            </a:endParaRPr>
          </a:p>
          <a:p>
            <a:endParaRPr lang="en-US" sz="800" i="1" dirty="0">
              <a:solidFill>
                <a:srgbClr val="595959"/>
              </a:solidFill>
              <a:latin typeface="Futura Medium"/>
            </a:endParaRPr>
          </a:p>
          <a:p>
            <a:endParaRPr lang="en-US" sz="800" i="1" dirty="0">
              <a:solidFill>
                <a:srgbClr val="595959"/>
              </a:solidFill>
              <a:latin typeface="Futura Medium"/>
            </a:endParaRPr>
          </a:p>
          <a:p>
            <a:r>
              <a:rPr lang="en-US" sz="800" b="1" i="1" dirty="0">
                <a:solidFill>
                  <a:srgbClr val="595959"/>
                </a:solidFill>
                <a:latin typeface="Futura Medium"/>
              </a:rPr>
              <a:t>Benefits forecasted:</a:t>
            </a:r>
            <a:br>
              <a:rPr lang="en-US" sz="800" i="1" dirty="0">
                <a:solidFill>
                  <a:srgbClr val="595959"/>
                </a:solidFill>
                <a:latin typeface="Futura Medium"/>
              </a:rPr>
            </a:br>
            <a:r>
              <a:rPr lang="en-US" sz="800" i="1" dirty="0">
                <a:solidFill>
                  <a:srgbClr val="595959"/>
                </a:solidFill>
                <a:latin typeface="Futura Medium"/>
              </a:rPr>
              <a:t>L1 - NIL</a:t>
            </a:r>
          </a:p>
          <a:p>
            <a:r>
              <a:rPr lang="en-US" sz="800" i="1" dirty="0">
                <a:solidFill>
                  <a:srgbClr val="595959"/>
                </a:solidFill>
                <a:latin typeface="Futura Medium"/>
              </a:rPr>
              <a:t>L2 - NIL</a:t>
            </a:r>
          </a:p>
          <a:p>
            <a:r>
              <a:rPr lang="en-US" sz="800" i="1" dirty="0">
                <a:solidFill>
                  <a:srgbClr val="595959"/>
                </a:solidFill>
                <a:latin typeface="Futura Medium"/>
              </a:rPr>
              <a:t>L3 – Circa 200* bopd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577334" y="4434595"/>
            <a:ext cx="4202113" cy="250825"/>
          </a:xfrm>
          <a:prstGeom prst="rect">
            <a:avLst/>
          </a:prstGeom>
          <a:solidFill>
            <a:srgbClr val="DD1D21"/>
          </a:solidFill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  <a:latin typeface="Futura Medium"/>
              </a:rPr>
              <a:t>Timeline Commitment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571238" y="5623315"/>
            <a:ext cx="4202113" cy="250825"/>
          </a:xfrm>
          <a:prstGeom prst="rect">
            <a:avLst/>
          </a:prstGeom>
          <a:solidFill>
            <a:srgbClr val="DD1D21"/>
          </a:solidFill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Futura Medium"/>
              </a:rPr>
              <a:t>Benefits Forecasted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7255963" y="6469200"/>
            <a:ext cx="1080000" cy="16920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512500" y="6469199"/>
            <a:ext cx="2520000" cy="32400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DD1D21"/>
                </a:solidFill>
              </a:rPr>
              <a:t>RESTRICTED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06599" y="6470360"/>
            <a:ext cx="266673" cy="169277"/>
          </a:xfrm>
          <a:prstGeom prst="rect">
            <a:avLst/>
          </a:prstGeom>
        </p:spPr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1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5E50D-406B-41EA-84CC-A8485FC62387}"/>
              </a:ext>
            </a:extLst>
          </p:cNvPr>
          <p:cNvSpPr/>
          <p:nvPr/>
        </p:nvSpPr>
        <p:spPr>
          <a:xfrm>
            <a:off x="273050" y="1580616"/>
            <a:ext cx="4164013" cy="18621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i="1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The inlet manifold orifice provides pressure differential for Real Time Monitoring (Pi &amp; Production Universe) close in well detection and well performance surveillance. Nevertheless, these orifice also cause increased back pressure to the inflowing wells there by reducing well flow performance. A review of the orifice sizing to lower back pressure on selected ImoR 1 inlet manifold wells has the potential of production increase and sustain Well Surveillance capability.</a:t>
            </a:r>
            <a:endParaRPr lang="en-GB" sz="1000" i="1" dirty="0">
              <a:solidFill>
                <a:srgbClr val="595959"/>
              </a:solidFill>
              <a:latin typeface="Futura Medium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C2628-34D7-4269-9957-8A2DB967EEBA}"/>
              </a:ext>
            </a:extLst>
          </p:cNvPr>
          <p:cNvSpPr/>
          <p:nvPr/>
        </p:nvSpPr>
        <p:spPr>
          <a:xfrm>
            <a:off x="4609338" y="1580616"/>
            <a:ext cx="4164013" cy="18621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000" i="1" dirty="0">
                <a:solidFill>
                  <a:srgbClr val="595959"/>
                </a:solidFill>
                <a:cs typeface="Arial" pitchFamily="34" charset="0"/>
              </a:rPr>
              <a:t>A review of the orifice sizing to lower back pressure on selected wells at ImoR 1 inlet manifold has the potential of production increase and sustain Well Surveillance capability.</a:t>
            </a:r>
          </a:p>
          <a:p>
            <a:pPr>
              <a:defRPr/>
            </a:pPr>
            <a:endParaRPr lang="en-GB" sz="1000" i="1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B939BE-6B10-410C-93E2-4FF3575AA700}"/>
              </a:ext>
            </a:extLst>
          </p:cNvPr>
          <p:cNvSpPr/>
          <p:nvPr/>
        </p:nvSpPr>
        <p:spPr>
          <a:xfrm>
            <a:off x="247649" y="4228058"/>
            <a:ext cx="4113213" cy="17161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Reduce back pressure on selected wells by re-sizing inlet manifold orifice.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Test Wells for performance outcome.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Update calculation block with revised orifice parameters.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solidFill>
                  <a:srgbClr val="595959"/>
                </a:solidFill>
                <a:latin typeface="Futura Medium"/>
                <a:cs typeface="Arial" pitchFamily="34" charset="0"/>
              </a:rPr>
              <a:t>Retain Differential pressure measurement for RTM</a:t>
            </a:r>
            <a:endParaRPr lang="en-GB" sz="1000" i="1" dirty="0">
              <a:solidFill>
                <a:srgbClr val="595959"/>
              </a:solidFill>
              <a:latin typeface="Futura Medium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80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Default Design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hell Nov Template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 xmlns="fb3ca0bd-3f91-47bf-8881-08280392c4a1">AAFAA0872-1201281902-478</_dlc_DocId>
    <_dlc_DocIdUrl xmlns="fb3ca0bd-3f91-47bf-8881-08280392c4a1">
      <Url>https://eu001-sp.shell.com/sites/AAFAA0872/_layouts/15/DocIdRedir.aspx?ID=AAFAA0872-1201281902-478</Url>
      <Description>AAFAA0872-1201281902-478</Description>
    </_dlc_DocIdUrl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58EBCA361B65844288C44CC1FF997A3F" ma:contentTypeVersion="0" ma:contentTypeDescription="Fill out this form." ma:contentTypeScope="" ma:versionID="87684291506287acd8e64f97e76afd01">
  <xsd:schema xmlns:xsd="http://www.w3.org/2001/XMLSchema" xmlns:xs="http://www.w3.org/2001/XMLSchema" xmlns:p="http://schemas.microsoft.com/office/2006/metadata/properties" xmlns:ns1="http://schemas.microsoft.com/sharepoint/v3" xmlns:ns2="fb3ca0bd-3f91-47bf-8881-08280392c4a1" targetNamespace="http://schemas.microsoft.com/office/2006/metadata/properties" ma:root="true" ma:fieldsID="e33713ea00ad44fd8a1e9c9eece75b89" ns1:_="" ns2:_="">
    <xsd:import namespace="http://schemas.microsoft.com/sharepoint/v3"/>
    <xsd:import namespace="fb3ca0bd-3f91-47bf-8881-08280392c4a1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ca0bd-3f91-47bf-8881-08280392c4a1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67D248C-80E9-440D-A1D0-1ECC18C9C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B5A795-1851-4856-A52D-E19E6D843269}">
  <ds:schemaRefs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fb3ca0bd-3f91-47bf-8881-08280392c4a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B8F6A01-601E-4CD7-AB1C-BBD3E1423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b3ca0bd-3f91-47bf-8881-08280392c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41F5081-90FC-4FF6-A0BF-085DCF70004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264</Words>
  <Application>Microsoft Office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Futura</vt:lpstr>
      <vt:lpstr>Futura Light</vt:lpstr>
      <vt:lpstr>Futura Medium</vt:lpstr>
      <vt:lpstr>Wingdings</vt:lpstr>
      <vt:lpstr>Default Design</vt:lpstr>
      <vt:lpstr>1_Shell Nov Template</vt:lpstr>
      <vt:lpstr>CIP  “MINI” CHARTER: (IMOR-1 FS INLET MANIFOLD ORIFICE SIZE OPTIMIZATION)</vt:lpstr>
    </vt:vector>
  </TitlesOfParts>
  <Company>Article 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LP1 - LP Pre-course Call Pack v2.1</dc:title>
  <dc:creator>Ian Barrington</dc:creator>
  <cp:lastModifiedBy>Salisu, Hassan S SPDC-UPC/G/ULD</cp:lastModifiedBy>
  <cp:revision>584</cp:revision>
  <dcterms:created xsi:type="dcterms:W3CDTF">2009-11-25T14:32:06Z</dcterms:created>
  <dcterms:modified xsi:type="dcterms:W3CDTF">2020-04-11T05:46:52Z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</Properties>
</file>