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7"/>
  </p:sldMasterIdLst>
  <p:notesMasterIdLst>
    <p:notesMasterId r:id="rId9"/>
  </p:notesMasterIdLst>
  <p:handoutMasterIdLst>
    <p:handoutMasterId r:id="rId10"/>
  </p:handoutMasterIdLst>
  <p:sldIdLst>
    <p:sldId id="474" r:id="rId8"/>
  </p:sldIdLst>
  <p:sldSz cx="12192000" cy="6858000"/>
  <p:notesSz cx="6797675" cy="9928225"/>
  <p:embeddedFontLst>
    <p:embeddedFont>
      <p:font typeface="Futura Bold" panose="00000900000000000000" pitchFamily="2" charset="0"/>
      <p:regular r:id="rId11"/>
      <p:boldItalic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6" userDrawn="1">
          <p15:clr>
            <a:srgbClr val="A4A3A4"/>
          </p15:clr>
        </p15:guide>
        <p15:guide id="2" pos="2164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7E6"/>
    <a:srgbClr val="339B6E"/>
    <a:srgbClr val="66B492"/>
    <a:srgbClr val="FFFFFF"/>
    <a:srgbClr val="CCE9DB"/>
    <a:srgbClr val="99CDB7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1" autoAdjust="0"/>
    <p:restoredTop sz="88921" autoAdjust="0"/>
  </p:normalViewPr>
  <p:slideViewPr>
    <p:cSldViewPr showGuides="1">
      <p:cViewPr varScale="1">
        <p:scale>
          <a:sx n="86" d="100"/>
          <a:sy n="86" d="100"/>
        </p:scale>
        <p:origin x="84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76"/>
        <p:guide pos="2164"/>
        <p:guide orient="horz" pos="3128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20/01/2021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20/01/2021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F05C9-EF5F-4C14-8123-31F73DFD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6E21-98E6-4655-9518-3FF738EB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6F1AD0-3A4C-4567-B5F4-5A39EF1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0617200" cy="3704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Minimizing demurrage from export systems and Optimization of related processes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F54BA4-34AB-4A78-B1FF-2D729FEEF574}"/>
              </a:ext>
            </a:extLst>
          </p:cNvPr>
          <p:cNvSpPr txBox="1">
            <a:spLocks/>
          </p:cNvSpPr>
          <p:nvPr/>
        </p:nvSpPr>
        <p:spPr>
          <a:xfrm>
            <a:off x="508000" y="1110808"/>
            <a:ext cx="10617200" cy="178479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Case: </a:t>
            </a:r>
            <a:r>
              <a:rPr lang="en-US" sz="1200" dirty="0">
                <a:latin typeface="Futura Medium" panose="00000400000000000000" pitchFamily="2" charset="0"/>
              </a:rPr>
              <a:t>Demurrage is the amount of money paid as compensation to the owner of a vessel or third party for detaining the vessel beyond the agreed lay time for loading cargo. If the terminal is unable to load a vessel within the </a:t>
            </a:r>
            <a:r>
              <a:rPr lang="en-US" sz="1200" dirty="0" err="1">
                <a:latin typeface="Futura Medium" panose="00000400000000000000" pitchFamily="2" charset="0"/>
              </a:rPr>
              <a:t>laytime</a:t>
            </a:r>
            <a:r>
              <a:rPr lang="en-US" sz="1200" dirty="0">
                <a:latin typeface="Futura Medium" panose="00000400000000000000" pitchFamily="2" charset="0"/>
              </a:rPr>
              <a:t>, the terminal is liable for demurrage per running hour for time exceeding </a:t>
            </a:r>
            <a:r>
              <a:rPr lang="en-US" sz="1200" dirty="0" err="1">
                <a:latin typeface="Futura Medium" panose="00000400000000000000" pitchFamily="2" charset="0"/>
              </a:rPr>
              <a:t>laytime</a:t>
            </a:r>
            <a:r>
              <a:rPr lang="en-US" sz="1200" dirty="0">
                <a:latin typeface="Futura Medium" panose="00000400000000000000" pitchFamily="2" charset="0"/>
              </a:rPr>
              <a:t>. The average demurrage bill for </a:t>
            </a:r>
            <a:r>
              <a:rPr lang="en-US" sz="1200" dirty="0" err="1">
                <a:latin typeface="Futura Medium" panose="00000400000000000000" pitchFamily="2" charset="0"/>
              </a:rPr>
              <a:t>SEPCiN</a:t>
            </a:r>
            <a:r>
              <a:rPr lang="en-US" sz="1200" dirty="0">
                <a:latin typeface="Futura Medium" panose="00000400000000000000" pitchFamily="2" charset="0"/>
              </a:rPr>
              <a:t> terminals in the past few years has averaged USD 10-15 million. In Q1 2018, the value of demurrage claim recorded by FOT was circa USD 910k and in 2020 demurrage claims of over USD2mln.</a:t>
            </a:r>
          </a:p>
          <a:p>
            <a:pPr algn="just" defTabSz="914400">
              <a:defRPr/>
            </a:pPr>
            <a:endParaRPr lang="en-GB" sz="1200" b="1" dirty="0">
              <a:latin typeface="Futura Medium" pitchFamily="2" charset="0"/>
              <a:cs typeface="Arial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Objective: </a:t>
            </a:r>
            <a:r>
              <a:rPr lang="en-US" sz="1200" dirty="0">
                <a:latin typeface="Futura Medium" pitchFamily="2" charset="0"/>
                <a:cs typeface="Arial" charset="0"/>
              </a:rPr>
              <a:t>To optimize the equipment, systems and processes supporting export operations in order to minimize delays resulting in demurrage fines and contribute to SPDC commitment to increasing Free Cash Flow</a:t>
            </a:r>
            <a:r>
              <a:rPr lang="en-GB" sz="1200" dirty="0">
                <a:latin typeface="Futura Medium" pitchFamily="2" charset="0"/>
                <a:cs typeface="Arial" charset="0"/>
              </a:rPr>
              <a:t>.</a:t>
            </a:r>
            <a:endParaRPr lang="en-US" sz="12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854CCCD-8D85-4E79-B603-F63DE409FBB4}"/>
              </a:ext>
            </a:extLst>
          </p:cNvPr>
          <p:cNvSpPr txBox="1">
            <a:spLocks/>
          </p:cNvSpPr>
          <p:nvPr/>
        </p:nvSpPr>
        <p:spPr>
          <a:xfrm>
            <a:off x="515241" y="4450594"/>
            <a:ext cx="2456560" cy="220319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itchFamily="2" charset="0"/>
                <a:cs typeface="Arial" charset="0"/>
              </a:rPr>
              <a:t>L0-L1:  Feb 2021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itchFamily="2" charset="0"/>
                <a:cs typeface="Arial" charset="0"/>
              </a:rPr>
              <a:t>L2: Feb 2021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itchFamily="2" charset="0"/>
                <a:cs typeface="Arial" charset="0"/>
              </a:rPr>
              <a:t>L3: March 2021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itchFamily="2" charset="0"/>
                <a:cs typeface="Arial" charset="0"/>
              </a:rPr>
              <a:t>L4: October 2021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200" dirty="0">
                <a:latin typeface="Futura Medium" pitchFamily="2" charset="0"/>
                <a:cs typeface="Arial" charset="0"/>
              </a:rPr>
              <a:t>L5: December 2021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200" dirty="0">
                <a:latin typeface="Futura Medium" pitchFamily="2" charset="0"/>
                <a:cs typeface="Arial" charset="0"/>
              </a:rPr>
              <a:t>Initiative End</a:t>
            </a:r>
            <a:endParaRPr lang="en-GB" sz="1200" dirty="0">
              <a:latin typeface="Futura Medium" pitchFamily="2" charset="0"/>
              <a:cs typeface="Arial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6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E08D0-6096-4AB0-8DDA-A7A80EE4C20F}"/>
              </a:ext>
            </a:extLst>
          </p:cNvPr>
          <p:cNvSpPr txBox="1">
            <a:spLocks/>
          </p:cNvSpPr>
          <p:nvPr/>
        </p:nvSpPr>
        <p:spPr>
          <a:xfrm>
            <a:off x="508000" y="2895600"/>
            <a:ext cx="2463800" cy="1547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itchFamily="2" charset="0"/>
                <a:cs typeface="Arial" charset="0"/>
              </a:rPr>
              <a:t>Eliminate potential demurrage of ca. USD 1mln.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itchFamily="2" charset="0"/>
                <a:cs typeface="Arial" charset="0"/>
              </a:rPr>
              <a:t>Enhance SPDC’s Reputation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2F6B34-383E-487B-AB79-E4FCA701386E}"/>
              </a:ext>
            </a:extLst>
          </p:cNvPr>
          <p:cNvSpPr txBox="1">
            <a:spLocks/>
          </p:cNvSpPr>
          <p:nvPr/>
        </p:nvSpPr>
        <p:spPr>
          <a:xfrm>
            <a:off x="2971800" y="2895600"/>
            <a:ext cx="5141592" cy="3750386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Scope/Actions :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200" kern="0" dirty="0">
                <a:cs typeface="Arial" charset="0"/>
              </a:rPr>
              <a:t>Replacement and commissioning of W121T gas line 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[February 2021]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Commissioning of FOT fuel gas plant 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[February 2021]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Review processes, systems and process and procedures supporting export operations.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charset="0"/>
              </a:rPr>
              <a:t>[March 2021}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kern="0" dirty="0">
                <a:cs typeface="Arial" charset="0"/>
              </a:rPr>
              <a:t>Develop implementation plan. 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[March 2021]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Review and develop updated loading communication protocol for effective export operations.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charset="0"/>
              </a:rPr>
              <a:t>[March 2021]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200" kern="0" dirty="0">
                <a:cs typeface="Arial" charset="0"/>
              </a:rPr>
              <a:t>Review shipping documentation and feedback forms 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[April 2021]</a:t>
            </a:r>
            <a:endParaRPr lang="en-US" sz="1200" kern="0" dirty="0"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200" kern="0" dirty="0">
                <a:cs typeface="Arial" charset="0"/>
              </a:rPr>
              <a:t>Review Oil Sample management 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[May 2021]</a:t>
            </a:r>
            <a:endParaRPr lang="en-US" sz="1200" kern="0" dirty="0">
              <a:solidFill>
                <a:prstClr val="black"/>
              </a:solidFill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200" kern="0" dirty="0">
                <a:cs typeface="Arial" charset="0"/>
              </a:rPr>
              <a:t>Review ship-shore journey management plan.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 [March 2021]</a:t>
            </a:r>
            <a:endParaRPr lang="en-US" sz="1200" kern="0" dirty="0"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200" kern="0" dirty="0">
                <a:cs typeface="Arial" charset="0"/>
              </a:rPr>
              <a:t>Awareness session of the S&amp;E Crude oil export and lifting procedure and cascade learnings to all disciplines 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[April 2021]</a:t>
            </a:r>
            <a:endParaRPr lang="en-US" sz="1200" kern="0" dirty="0">
              <a:solidFill>
                <a:prstClr val="black"/>
              </a:solidFill>
              <a:cs typeface="Arial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Set up monthly feedback sessions to discuss preliminary findings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charset="0"/>
              </a:rPr>
              <a:t>[March 2021]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kern="0" dirty="0">
                <a:cs typeface="Arial" charset="0"/>
              </a:rPr>
              <a:t>Achieve 6% reduction in fines (month on month) due to Aw. Shore readiness and ship/shore difference</a:t>
            </a:r>
            <a:r>
              <a:rPr lang="en-US" sz="1200" kern="0" dirty="0">
                <a:solidFill>
                  <a:srgbClr val="FF0000"/>
                </a:solidFill>
                <a:cs typeface="Arial" charset="0"/>
              </a:rPr>
              <a:t>. [October 2021]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34A621-26AC-4ACA-BB2B-EF0288CA95C4}"/>
              </a:ext>
            </a:extLst>
          </p:cNvPr>
          <p:cNvSpPr txBox="1">
            <a:spLocks/>
          </p:cNvSpPr>
          <p:nvPr/>
        </p:nvSpPr>
        <p:spPr>
          <a:xfrm>
            <a:off x="8113392" y="2887798"/>
            <a:ext cx="3012977" cy="1981198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Critical Success Factors: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Availability of power generating systems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Availability of data from Shipping &amp; Export.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GB" sz="1200" kern="0" dirty="0">
                <a:cs typeface="Arial" charset="0"/>
              </a:rPr>
              <a:t>E</a:t>
            </a:r>
            <a:r>
              <a:rPr kumimoji="0" lang="en-GB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cs typeface="Arial" charset="0"/>
              </a:rPr>
              <a:t>ngagement</a:t>
            </a:r>
            <a:r>
              <a:rPr kumimoji="0" lang="en-GB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 with government officials to </a:t>
            </a:r>
            <a:r>
              <a:rPr lang="en-GB" sz="1200" kern="0" dirty="0">
                <a:cs typeface="Arial" charset="0"/>
              </a:rPr>
              <a:t>discuss preliminary findings</a:t>
            </a:r>
            <a:endParaRPr kumimoji="0" lang="en-GB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Arial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Arial" charset="0"/>
              </a:rPr>
              <a:t>Focused close out of MFE observations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AC6C5B-5AAC-447A-8C03-162908F8B050}"/>
              </a:ext>
            </a:extLst>
          </p:cNvPr>
          <p:cNvSpPr txBox="1">
            <a:spLocks/>
          </p:cNvSpPr>
          <p:nvPr/>
        </p:nvSpPr>
        <p:spPr>
          <a:xfrm>
            <a:off x="8113391" y="4868996"/>
            <a:ext cx="3011809" cy="1776990"/>
          </a:xfrm>
          <a:prstGeom prst="rect">
            <a:avLst/>
          </a:prstGeom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Sponsor: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lang="en-US" altLang="en-US" sz="1200" kern="0" dirty="0"/>
              <a:t>Anny Acholonu</a:t>
            </a:r>
          </a:p>
          <a:p>
            <a:pPr marL="0" lvl="1" defTabSz="914400">
              <a:spcBef>
                <a:spcPts val="200"/>
              </a:spcBef>
              <a:spcAft>
                <a:spcPct val="0"/>
              </a:spcAft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Implementation Lead:</a:t>
            </a: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 </a:t>
            </a:r>
            <a:r>
              <a:rPr lang="en-US" altLang="en-US" sz="1200" kern="0" dirty="0"/>
              <a:t>Kilali Obiazi.</a:t>
            </a:r>
          </a:p>
          <a:p>
            <a:pPr marL="0" marR="0" lvl="1" indent="0" algn="just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</a:rPr>
              <a:t>Project Team: </a:t>
            </a: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Cpt Sam Amadi, Cpt. Joseph Udoh, Cpt. Muraina Olakunle/Cpt Kennedy Ebizugbe, Franklin Azibapu, Victor Eziyi, Austin Ukoli, </a:t>
            </a:r>
            <a:r>
              <a:rPr kumimoji="0" lang="en-US" alt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Ochuko</a:t>
            </a:r>
            <a:r>
              <a:rPr kumimoji="0" lang="en-US" alt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/ Jonathan,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82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69d55d-ab0a-4ebb-9966-2871c9d3c86b">
      <Value>5</Value>
      <Value>11</Value>
      <Value>10</Value>
      <Value>9</Value>
      <Value>8</Value>
      <Value>7</Value>
      <Value>6</Value>
      <Value>175</Value>
      <Value>4</Value>
      <Value>3</Value>
      <Value>2</Value>
      <Value>1</Value>
    </TaxCatchAll>
    <_dlc_DocId xmlns="4569d55d-ab0a-4ebb-9966-2871c9d3c86b">AAAAA8320-531-56</_dlc_DocId>
    <_dlc_DocIdUrl xmlns="4569d55d-ab0a-4ebb-9966-2871c9d3c86b">
      <Url>https://eu001-sp.shell.com/sites/AAAAA8320/S07/_layouts/15/DocIdRedir.aspx?ID=AAAAA8320-531-56</Url>
      <Description>AAAAA8320-531-56</Description>
    </_dlc_DocIdUrl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gd7acb725c174ee6b184d60d15597f6a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gd7acb725c174ee6b184d60d15597f6a>
    <dc07035f798748f5ba882d29e2b62c9e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dc07035f798748f5ba882d29e2b62c9e>
    <IconOverlay xmlns="http://schemas.microsoft.com/sharepoint/v4" xsi:nil="true"/>
    <j34f96ae8e6f4bcabd929698e8369ad6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j34f96ae8e6f4bcabd929698e8369ad6>
    <Shell_x0020_SharePoint_x0020_SAEF_x0020_FilePlanRecordType xmlns="http://schemas.microsoft.com/sharepoint/v3" xsi:nil="true"/>
    <Shell_x0020_SharePoint_x0020_SAEF_x0020_KeepFileLocal xmlns="http://schemas.microsoft.com/sharepoint/v3">false</Shell_x0020_SharePoint_x0020_SAEF_x0020_KeepFileLocal>
    <l66fdc14b4fa46eea88ee2aac7ad2eac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Data gathering [OE]</TermName>
          <TermId xmlns="http://schemas.microsoft.com/office/infopath/2007/PartnerControls">78b0d743-c4e5-4907-8c99-b2f5cdbcf20f</TermId>
        </TermInfo>
      </Terms>
    </l66fdc14b4fa46eea88ee2aac7ad2eac>
    <h284211f833048b1a5ccec1f0d9b0f7a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h284211f833048b1a5ccec1f0d9b0f7a>
    <p8984985015b40798918b5a01b45e4b3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 Production Engineering</TermName>
          <TermId xmlns="http://schemas.microsoft.com/office/infopath/2007/PartnerControls">586b4a7a-c0a0-4515-8be9-0a9770b58221</TermId>
        </TermInfo>
      </Terms>
    </p8984985015b40798918b5a01b45e4b3>
    <c47cabfea1bc4e2691b8d95c8ce41647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c47cabfea1bc4e2691b8d95c8ce41647>
    <Shell_x0020_SharePoint_x0020_SAEF_x0020_SiteOwner xmlns="http://schemas.microsoft.com/sharepoint/v3">europe\ellen.hall</Shell_x0020_SharePoint_x0020_SAEF_x0020_SiteOwner>
    <Shell_x0020_SharePoint_x0020_SAEF_x0020_TRIMRecordNumber xmlns="http://schemas.microsoft.com/sharepoint/v3" xsi:nil="true"/>
    <ice2f7984e9548f9a31773f854109466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ice2f7984e9548f9a31773f854109466>
    <l29dd253148e4d109b8c1444f6695d3b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SIEP</TermName>
          <TermId xmlns="http://schemas.microsoft.com/office/infopath/2007/PartnerControls">ca814f84-fd49-4cca-9dd4-ac559012442b</TermId>
        </TermInfo>
      </Terms>
    </l29dd253148e4d109b8c1444f6695d3b>
    <Shell_x0020_SharePoint_x0020_SAEF_x0020_IsRecord xmlns="http://schemas.microsoft.com/sharepoint/v3" xsi:nil="true"/>
    <Shell_x0020_SharePoint_x0020_SAEF_x0020_SiteCollectionName xmlns="http://schemas.microsoft.com/sharepoint/v3">Global Production Engineering</Shell_x0020_SharePoint_x0020_SAEF_x0020_SiteCollectionName>
    <Shell_x0020_SharePoint_x0020_SAEF_x0020_Owner xmlns="http://schemas.microsoft.com/sharepoint/v3" xsi:nil="true"/>
    <Shell_x0020_SharePoint_x0020_SAEF_x0020_Declarer xmlns="http://schemas.microsoft.com/sharepoint/v3" xsi:nil="true"/>
    <m27a77c6217043dda0efeb6a3870ea75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m27a77c6217043dda0efeb6a3870ea75>
    <Shell_x0020_SharePoint_x0020_SAEF_x0020_AssetIdentifier xmlns="http://schemas.microsoft.com/sharepoint/v3" xsi:nil="true"/>
    <f7493bb9534844dea7875c9f505950a2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Production - Operational Effectiveness</TermName>
          <TermId xmlns="http://schemas.microsoft.com/office/infopath/2007/PartnerControls">9500c6e2-2375-4105-9233-40a592cade69</TermId>
        </TermInfo>
      </Terms>
    </f7493bb9534844dea7875c9f505950a2>
    <a99e316a51584b349a985674ef8a1639 xmlns="562bee5c-c509-42fb-ba2d-09190ee24177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a99e316a51584b349a985674ef8a1639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D34C64B2CDF834BA69A2A80D2F4FF7B" ma:contentTypeVersion="256" ma:contentTypeDescription="Shell Document is a document that derives it properties from the 'Shell Document Base' content type." ma:contentTypeScope="" ma:versionID="52c074a6b2af0a5664d43c14055c4acb">
  <xsd:schema xmlns:xsd="http://www.w3.org/2001/XMLSchema" xmlns:xs="http://www.w3.org/2001/XMLSchema" xmlns:p="http://schemas.microsoft.com/office/2006/metadata/properties" xmlns:ns1="http://schemas.microsoft.com/sharepoint/v3" xmlns:ns2="4569d55d-ab0a-4ebb-9966-2871c9d3c86b" xmlns:ns4="562bee5c-c509-42fb-ba2d-09190ee24177" xmlns:ns5="http://schemas.microsoft.com/sharepoint/v4" targetNamespace="http://schemas.microsoft.com/office/2006/metadata/properties" ma:root="true" ma:fieldsID="40cc4d9d53e6fe851e9fe185c40af222" ns1:_="" ns2:_="" ns4:_="" ns5:_="">
    <xsd:import namespace="http://schemas.microsoft.com/sharepoint/v3"/>
    <xsd:import namespace="4569d55d-ab0a-4ebb-9966-2871c9d3c86b"/>
    <xsd:import namespace="562bee5c-c509-42fb-ba2d-09190ee2417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Shell_x0020_SharePoint_x0020_SAEF_x0020_Owner" minOccurs="0"/>
                <xsd:element ref="ns2:_dlc_DocIdUrl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ice2f7984e9548f9a31773f854109466" minOccurs="0"/>
                <xsd:element ref="ns4:j34f96ae8e6f4bcabd929698e8369ad6" minOccurs="0"/>
                <xsd:element ref="ns4:m27a77c6217043dda0efeb6a3870ea75" minOccurs="0"/>
                <xsd:element ref="ns4:l66fdc14b4fa46eea88ee2aac7ad2eac" minOccurs="0"/>
                <xsd:element ref="ns4:gd7acb725c174ee6b184d60d15597f6a" minOccurs="0"/>
                <xsd:element ref="ns4:p8984985015b40798918b5a01b45e4b3" minOccurs="0"/>
                <xsd:element ref="ns4:h284211f833048b1a5ccec1f0d9b0f7a" minOccurs="0"/>
                <xsd:element ref="ns4:f7493bb9534844dea7875c9f505950a2" minOccurs="0"/>
                <xsd:element ref="ns4:l29dd253148e4d109b8c1444f6695d3b" minOccurs="0"/>
                <xsd:element ref="ns4:c47cabfea1bc4e2691b8d95c8ce41647" minOccurs="0"/>
                <xsd:element ref="ns4:a99e316a51584b349a985674ef8a1639" minOccurs="0"/>
                <xsd:element ref="ns4:dc07035f798748f5ba882d29e2b62c9e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Owner" ma:index="8" nillable="true" ma:displayName="Owner" ma:hidden="true" ma:internalName="Shell_x0020_SharePoint_x0020_SAEF_x0020_Owner">
      <xsd:simpleType>
        <xsd:restriction base="dms:Text"/>
      </xsd:simpleType>
    </xsd:element>
    <xsd:element name="Shell_x0020_SharePoint_x0020_SAEF_x0020_SiteCollectionName" ma:index="21" ma:displayName="Site Collection Name" ma:default="Global Production Engineering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2" ma:displayName="Site Owner" ma:default="europe\ellen.hall" ma:hidden="true" ma:internalName="Shell_x0020_SharePoint_x0020_SAEF_x0020_SiteOwner">
      <xsd:simpleType>
        <xsd:restriction base="dms:Text"/>
      </xsd:simpleType>
    </xsd:element>
    <xsd:element name="Shell_x0020_SharePoint_x0020_SAEF_x0020_Collection" ma:index="25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26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27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30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31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32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33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34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35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36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37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40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41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9d55d-ab0a-4ebb-9966-2871c9d3c86b" elementFormDefault="qualified">
    <xsd:import namespace="http://schemas.microsoft.com/office/2006/documentManagement/types"/>
    <xsd:import namespace="http://schemas.microsoft.com/office/infopath/2007/PartnerControls"/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38" nillable="true" ma:displayName="Taxonomy Catch All Column" ma:description="" ma:hidden="true" ma:list="{e3ee2806-30e1-467b-afa7-92106bdc835e}" ma:internalName="TaxCatchAll" ma:showField="CatchAllData" ma:web="4569d55d-ab0a-4ebb-9966-2871c9d3c8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9" nillable="true" ma:displayName="Taxonomy Catch All Column1" ma:description="" ma:hidden="true" ma:list="{e3ee2806-30e1-467b-afa7-92106bdc835e}" ma:internalName="TaxCatchAllLabel" ma:readOnly="true" ma:showField="CatchAllDataLabel" ma:web="4569d55d-ab0a-4ebb-9966-2871c9d3c8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bee5c-c509-42fb-ba2d-09190ee24177" elementFormDefault="qualified">
    <xsd:import namespace="http://schemas.microsoft.com/office/2006/documentManagement/types"/>
    <xsd:import namespace="http://schemas.microsoft.com/office/infopath/2007/PartnerControls"/>
    <xsd:element name="ice2f7984e9548f9a31773f854109466" ma:index="42" ma:taxonomy="true" ma:internalName="ice2f7984e9548f9a31773f854109466" ma:taxonomyFieldName="Shell_x0020_SharePoint_x0020_SAEF_x0020_SecurityClassification" ma:displayName="Security Classification" ma:default="10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34f96ae8e6f4bcabd929698e8369ad6" ma:index="43" ma:taxonomy="true" ma:internalName="j34f96ae8e6f4bcabd929698e8369ad6" ma:taxonomyFieldName="Shell_x0020_SharePoint_x0020_SAEF_x0020_ExportControlClassification" ma:displayName="Export Control" ma:default="9;#Non-US content - Non Controlled|2ac8835e-0587-4096-a6e2-1f68da1e6cb3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7a77c6217043dda0efeb6a3870ea75" ma:index="44" ma:taxonomy="true" ma:internalName="m27a77c6217043dda0efeb6a3870ea75" ma:taxonomyFieldName="Shell_x0020_SharePoint_x0020_SAEF_x0020_DocumentStatus" ma:displayName="Document Status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6fdc14b4fa46eea88ee2aac7ad2eac" ma:index="45" ma:taxonomy="true" ma:internalName="l66fdc14b4fa46eea88ee2aac7ad2eac" ma:taxonomyFieldName="Shell_x0020_SharePoint_x0020_SAEF_x0020_DocumentType" ma:displayName="Document Type" ma:default="" ma:fieldId="{566fdc14-b4fa-46ee-a88e-e2aac7ad2eac}" ma:sspId="e3aebf70-341c-4d91-bdd3-aba9df361687" ma:termSetId="b6feb9a0-8433-45b5-9634-27a3c7ba78c3" ma:anchorId="17007717-f426-49c9-ad39-2fd6dbd79117" ma:open="false" ma:isKeyword="false">
      <xsd:complexType>
        <xsd:sequence>
          <xsd:element ref="pc:Terms" minOccurs="0" maxOccurs="1"/>
        </xsd:sequence>
      </xsd:complexType>
    </xsd:element>
    <xsd:element name="gd7acb725c174ee6b184d60d15597f6a" ma:index="46" ma:taxonomy="true" ma:internalName="gd7acb725c174ee6b184d60d15597f6a" ma:taxonomyFieldName="Shell_x0020_SharePoint_x0020_SAEF_x0020_Business" ma:displayName="Business" ma:default="1;#Upstream International|dabf15d9-4f75-4ed1-b8a1-a0c3e2a85888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8984985015b40798918b5a01b45e4b3" ma:index="47" ma:taxonomy="true" ma:internalName="p8984985015b40798918b5a01b45e4b3" ma:taxonomyFieldName="Shell_x0020_SharePoint_x0020_SAEF_x0020_BusinessUnitRegion" ma:displayName="Business Unit/Region" ma:default="2;#Global Production Engineering|586b4a7a-c0a0-4515-8be9-0a9770b58221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284211f833048b1a5ccec1f0d9b0f7a" ma:index="48" ma:taxonomy="true" ma:internalName="h284211f833048b1a5ccec1f0d9b0f7a" ma:taxonomyFieldName="Shell_x0020_SharePoint_x0020_SAEF_x0020_GlobalFunction" ma:displayName="Business Function" ma:default="3;#Not Applicable|ddce64fb-3cb8-4cd9-8e3d-0fe554247fd1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7493bb9534844dea7875c9f505950a2" ma:index="49" nillable="true" ma:taxonomy="true" ma:internalName="f7493bb9534844dea7875c9f505950a2" ma:taxonomyFieldName="Shell_x0020_SharePoint_x0020_SAEF_x0020_BusinessProcess" ma:displayName="Business Process" ma:default="8;#Production - Operational Effectiveness|9500c6e2-2375-4105-9233-40a592cade69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29dd253148e4d109b8c1444f6695d3b" ma:index="50" ma:taxonomy="true" ma:internalName="l29dd253148e4d109b8c1444f6695d3b" ma:taxonomyFieldName="Shell_x0020_SharePoint_x0020_SAEF_x0020_LegalEntity" ma:displayName="Legal Entity" ma:default="4;#SIEP|ca814f84-fd49-4cca-9dd4-ac559012442b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47cabfea1bc4e2691b8d95c8ce41647" ma:index="51" ma:taxonomy="true" ma:internalName="c47cabfea1bc4e2691b8d95c8ce41647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9e316a51584b349a985674ef8a1639" ma:index="52" ma:taxonomy="true" ma:internalName="a99e316a51584b349a985674ef8a1639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c07035f798748f5ba882d29e2b62c9e" ma:index="53" ma:taxonomy="true" ma:internalName="dc07035f798748f5ba882d29e2b62c9e" ma:taxonomyFieldName="Shell_x0020_SharePoint_x0020_SAEF_x0020_CountryOfJurisdiction" ma:displayName="Country of Jurisdiction" ma:default="7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4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/sites/aaaaa8320</xsnScope>
</customXs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D52F6DFC-919F-4C2F-A1B2-50E8DB445C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http://schemas.microsoft.com/office/infopath/2007/PartnerControls"/>
    <ds:schemaRef ds:uri="http://purl.org/dc/elements/1.1/"/>
    <ds:schemaRef ds:uri="562bee5c-c509-42fb-ba2d-09190ee24177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sharepoint/v4"/>
    <ds:schemaRef ds:uri="4569d55d-ab0a-4ebb-9966-2871c9d3c86b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85D397F-FF3A-46DD-9A21-6C8F936B3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69d55d-ab0a-4ebb-9966-2871c9d3c86b"/>
    <ds:schemaRef ds:uri="562bee5c-c509-42fb-ba2d-09190ee2417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FC82FF2-AA71-4ED0-A5C2-0C6035A8C344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3440F500-C9A4-4D8A-A763-BF811203EEF3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9791</TotalTime>
  <Words>427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Futura Bold</vt:lpstr>
      <vt:lpstr>Arial</vt:lpstr>
      <vt:lpstr>Futura Medium</vt:lpstr>
      <vt:lpstr>Wingdings</vt:lpstr>
      <vt:lpstr>Shell WizKit V3_Template_Widescreen_07june2016</vt:lpstr>
      <vt:lpstr>Project Title: Minimizing demurrage from export systems and Optimization of related processes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KPI’s and Definitions</dc:title>
  <dc:creator>Akosa, Obi SPDC-UPO/G/PS</dc:creator>
  <cp:lastModifiedBy>Obioha, Obinna O SPDC-UPC/G/UWT</cp:lastModifiedBy>
  <cp:revision>380</cp:revision>
  <cp:lastPrinted>2017-03-07T12:16:09Z</cp:lastPrinted>
  <dcterms:created xsi:type="dcterms:W3CDTF">2016-06-30T11:16:12Z</dcterms:created>
  <dcterms:modified xsi:type="dcterms:W3CDTF">2021-01-21T08:40:00Z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0x0101006F0A470EEB1140E7AA14F4CE8A50B54C0001CB1477F4DD432AA86DD56CC3887AF4008D34C64B2CDF834BA69A2A80D2F4FF7B</vt:lpwstr>
  </property>
  <property fmtid="{D5CDD505-2E9C-101B-9397-08002B2CF9AE}" pid="5" name="_dlc_DocIdItemGuid">
    <vt:lpwstr>c1e34563-4a2a-4d4a-91a2-324eaf20135b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10;#Restricted|21aa7f98-4035-4019-a764-107acb7269af</vt:lpwstr>
  </property>
  <property fmtid="{D5CDD505-2E9C-101B-9397-08002B2CF9AE}" pid="13" name="Shell SharePoint SAEF DocumentType">
    <vt:lpwstr>175;#Data gathering [OE]|78b0d743-c4e5-4907-8c99-b2f5cdbcf20f</vt:lpwstr>
  </property>
  <property fmtid="{D5CDD505-2E9C-101B-9397-08002B2CF9AE}" pid="14" name="Shell SharePoint SAEF LegalEntity">
    <vt:lpwstr>4;#SIEP|ca814f84-fd49-4cca-9dd4-ac559012442b</vt:lpwstr>
  </property>
  <property fmtid="{D5CDD505-2E9C-101B-9397-08002B2CF9AE}" pid="15" name="Shell SharePoint SAEF BusinessUnitRegion">
    <vt:lpwstr>2;#Global Production Engineering|586b4a7a-c0a0-4515-8be9-0a9770b58221</vt:lpwstr>
  </property>
  <property fmtid="{D5CDD505-2E9C-101B-9397-08002B2CF9AE}" pid="16" name="Shell SharePoint SAEF GlobalFunction">
    <vt:lpwstr>3;#Not Applicable|ddce64fb-3cb8-4cd9-8e3d-0fe554247fd1</vt:lpwstr>
  </property>
  <property fmtid="{D5CDD505-2E9C-101B-9397-08002B2CF9AE}" pid="17" name="Shell SharePoint SAEF WorkgroupID">
    <vt:lpwstr>5;#Upstream _ Single File Plan - 22022|d3ed65c1-761d-4a84-a678-924ffd6ed182</vt:lpwstr>
  </property>
  <property fmtid="{D5CDD505-2E9C-101B-9397-08002B2CF9AE}" pid="18" name="Shell SharePoint SAEF CountryOfJurisdiction">
    <vt:lpwstr>7;#NETHERLANDS|54565ecb-470f-40ea-a584-819150a65a13</vt:lpwstr>
  </property>
  <property fmtid="{D5CDD505-2E9C-101B-9397-08002B2CF9AE}" pid="19" name="Shell SharePoint SAEF ExportControlClassification">
    <vt:lpwstr>9;#Non-US content - Non Controlled|2ac8835e-0587-4096-a6e2-1f68da1e6cb3</vt:lpwstr>
  </property>
  <property fmtid="{D5CDD505-2E9C-101B-9397-08002B2CF9AE}" pid="20" name="Shell SharePoint SAEF DocumentStatus">
    <vt:lpwstr>11;#Draft|1c86f377-7d91-4c95-bd5b-c18c83fe0aa5</vt:lpwstr>
  </property>
  <property fmtid="{D5CDD505-2E9C-101B-9397-08002B2CF9AE}" pid="21" name="Shell SharePoint SAEF Language">
    <vt:lpwstr>6;#English|bd3ad5ee-f0c3-40aa-8cc8-36ef09940af3</vt:lpwstr>
  </property>
  <property fmtid="{D5CDD505-2E9C-101B-9397-08002B2CF9AE}" pid="22" name="Shell SharePoint SAEF Business">
    <vt:lpwstr>1;#Upstream International|dabf15d9-4f75-4ed1-b8a1-a0c3e2a85888</vt:lpwstr>
  </property>
  <property fmtid="{D5CDD505-2E9C-101B-9397-08002B2CF9AE}" pid="23" name="Shell SharePoint SAEF BusinessProcess">
    <vt:lpwstr>8;#Production - Operational Effectiveness|9500c6e2-2375-4105-9233-40a592cade69</vt:lpwstr>
  </property>
</Properties>
</file>