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345" r:id="rId2"/>
  </p:sldIdLst>
  <p:sldSz cx="12192000" cy="6858000"/>
  <p:notesSz cx="6797675" cy="9926638"/>
  <p:embeddedFontLst>
    <p:embeddedFont>
      <p:font typeface="Futura Medium" panose="00000400000000000000" pitchFamily="2" charset="0"/>
      <p:regular r:id="rId5"/>
      <p:bold r:id="rId6"/>
      <p:italic r:id="rId7"/>
      <p:boldItalic r:id="rId8"/>
    </p:embeddedFont>
    <p:embeddedFont>
      <p:font typeface="ShellBold" panose="00000800000000000000" pitchFamily="50" charset="0"/>
      <p:regular r:id="rId9"/>
      <p:bold r:id="rId10"/>
    </p:embeddedFont>
    <p:embeddedFont>
      <p:font typeface="ShellMedium" panose="00000600000000000000" pitchFamily="50" charset="0"/>
      <p:regular r:id="rId1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5448" autoAdjust="0"/>
  </p:normalViewPr>
  <p:slideViewPr>
    <p:cSldViewPr snapToGrid="0" snapToObjects="1" showGuides="1">
      <p:cViewPr varScale="1">
        <p:scale>
          <a:sx n="76" d="100"/>
          <a:sy n="76" d="100"/>
        </p:scale>
        <p:origin x="72" y="269"/>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14/01/2021</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14/01/2021</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20B9C825-F38E-45BB-92C1-043DE61C9183}"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985251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Box 12" descr="CONFIDENTIAL_TAG_0xFFEE">
            <a:extLst>
              <a:ext uri="{FF2B5EF4-FFF2-40B4-BE49-F238E27FC236}">
                <a16:creationId xmlns:a16="http://schemas.microsoft.com/office/drawing/2014/main" id="{5764E9D9-AC90-4B33-9E47-9AC4602ECB4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Box 26" descr="CONFIDENTIAL_TAG_0xFFEE">
            <a:extLst>
              <a:ext uri="{FF2B5EF4-FFF2-40B4-BE49-F238E27FC236}">
                <a16:creationId xmlns:a16="http://schemas.microsoft.com/office/drawing/2014/main" id="{DB793175-346C-46A9-BA2D-ED038BC42DD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a:extLst>
              <a:ext uri="{FF2B5EF4-FFF2-40B4-BE49-F238E27FC236}">
                <a16:creationId xmlns:a16="http://schemas.microsoft.com/office/drawing/2014/main" id="{A2E6E162-C3D5-49B9-8075-1E49927632C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12" name="TextBox 11" descr="CONFIDENTIAL_TAG_0xFFEE">
            <a:extLst>
              <a:ext uri="{FF2B5EF4-FFF2-40B4-BE49-F238E27FC236}">
                <a16:creationId xmlns:a16="http://schemas.microsoft.com/office/drawing/2014/main" id="{5CB16B99-6A7B-4870-BFF2-3BF892C6BEF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6" name="TextBox 5" descr="CONFIDENTIAL_TAG_0xFFEE">
            <a:extLst>
              <a:ext uri="{FF2B5EF4-FFF2-40B4-BE49-F238E27FC236}">
                <a16:creationId xmlns:a16="http://schemas.microsoft.com/office/drawing/2014/main" id="{B950671C-BCC2-4708-AADF-6FE05C1C135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7" name="TextBox 6" descr="CONFIDENTIAL_TAG_0xFFEE">
            <a:extLst>
              <a:ext uri="{FF2B5EF4-FFF2-40B4-BE49-F238E27FC236}">
                <a16:creationId xmlns:a16="http://schemas.microsoft.com/office/drawing/2014/main" id="{A353BDBA-C563-4D90-8DD7-D9549148AFF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6" name="TextBox 5" descr="CONFIDENTIAL_TAG_0xFFEE">
            <a:extLst>
              <a:ext uri="{FF2B5EF4-FFF2-40B4-BE49-F238E27FC236}">
                <a16:creationId xmlns:a16="http://schemas.microsoft.com/office/drawing/2014/main" id="{670ABFB6-975D-4AA7-985C-A2B83B83D5B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a:extLst>
              <a:ext uri="{FF2B5EF4-FFF2-40B4-BE49-F238E27FC236}">
                <a16:creationId xmlns:a16="http://schemas.microsoft.com/office/drawing/2014/main" id="{8EB0781C-780B-458E-99C9-1D16938CDCC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F0DB39F2-B487-4240-A964-8F5B40ACAFD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6B42372E-0B2A-4167-97E1-B326486E747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50619D57-63D1-437F-A2DA-719B3F092D4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88AB3214-A12B-4EA9-BDB6-6B139B5C011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80FE6C44-61CB-418B-BC24-6CE8DE05A60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0F8F8BF4-7EFE-4EB9-B29D-707BC9ED601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874F4CF7-A0E8-469B-AE76-E32FBF34AEC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February 2020</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046" y="100592"/>
            <a:ext cx="11171238" cy="399145"/>
          </a:xfrm>
        </p:spPr>
        <p:txBody>
          <a:bodyPr/>
          <a:lstStyle/>
          <a:p>
            <a:r>
              <a:rPr lang="en-US" dirty="0"/>
              <a:t>Reliability </a:t>
            </a:r>
            <a:r>
              <a:rPr lang="en-US" dirty="0" err="1"/>
              <a:t>Improvmnt</a:t>
            </a:r>
            <a:r>
              <a:rPr lang="en-US" dirty="0"/>
              <a:t> – Oil Regeneration for Transformer &amp; Turbine</a:t>
            </a:r>
            <a:endParaRPr lang="en-GB" dirty="0"/>
          </a:p>
        </p:txBody>
      </p:sp>
      <p:sp>
        <p:nvSpPr>
          <p:cNvPr id="4" name="Date Placeholder 3"/>
          <p:cNvSpPr>
            <a:spLocks noGrp="1"/>
          </p:cNvSpPr>
          <p:nvPr>
            <p:ph type="dt" sz="half" idx="2"/>
          </p:nvPr>
        </p:nvSpPr>
        <p:spPr/>
        <p:txBody>
          <a:bodyPr/>
          <a:lstStyle/>
          <a:p>
            <a:r>
              <a:rPr lang="en-GB" noProof="1"/>
              <a:t>February 2020</a:t>
            </a:r>
          </a:p>
        </p:txBody>
      </p:sp>
      <p:sp>
        <p:nvSpPr>
          <p:cNvPr id="6" name="Slide Number Placeholder 5"/>
          <p:cNvSpPr>
            <a:spLocks noGrp="1"/>
          </p:cNvSpPr>
          <p:nvPr>
            <p:ph type="sldNum" sz="quarter" idx="4"/>
          </p:nvPr>
        </p:nvSpPr>
        <p:spPr/>
        <p:txBody>
          <a:bodyPr/>
          <a:lstStyle/>
          <a:p>
            <a:fld id="{D32BAE6A-B452-4007-8177-56DD051636F9}" type="slidenum">
              <a:rPr lang="en-GB" noProof="1" dirty="0" smtClean="0"/>
              <a:pPr/>
              <a:t>1</a:t>
            </a:fld>
            <a:endParaRPr lang="en-GB" noProof="1"/>
          </a:p>
        </p:txBody>
      </p:sp>
      <p:graphicFrame>
        <p:nvGraphicFramePr>
          <p:cNvPr id="14" name="Table 13">
            <a:extLst>
              <a:ext uri="{FF2B5EF4-FFF2-40B4-BE49-F238E27FC236}">
                <a16:creationId xmlns:a16="http://schemas.microsoft.com/office/drawing/2014/main" id="{37512E97-606D-436D-AE68-67B0DB470963}"/>
              </a:ext>
            </a:extLst>
          </p:cNvPr>
          <p:cNvGraphicFramePr>
            <a:graphicFrameLocks noGrp="1"/>
          </p:cNvGraphicFramePr>
          <p:nvPr>
            <p:extLst>
              <p:ext uri="{D42A27DB-BD31-4B8C-83A1-F6EECF244321}">
                <p14:modId xmlns:p14="http://schemas.microsoft.com/office/powerpoint/2010/main" val="2492767477"/>
              </p:ext>
            </p:extLst>
          </p:nvPr>
        </p:nvGraphicFramePr>
        <p:xfrm>
          <a:off x="509047" y="608317"/>
          <a:ext cx="11171237" cy="3018975"/>
        </p:xfrm>
        <a:graphic>
          <a:graphicData uri="http://schemas.openxmlformats.org/drawingml/2006/table">
            <a:tbl>
              <a:tblPr firstRow="1" bandRow="1">
                <a:tableStyleId>{5C22544A-7EE6-4342-B048-85BDC9FD1C3A}</a:tableStyleId>
              </a:tblPr>
              <a:tblGrid>
                <a:gridCol w="11171237">
                  <a:extLst>
                    <a:ext uri="{9D8B030D-6E8A-4147-A177-3AD203B41FA5}">
                      <a16:colId xmlns:a16="http://schemas.microsoft.com/office/drawing/2014/main" val="20000"/>
                    </a:ext>
                  </a:extLst>
                </a:gridCol>
              </a:tblGrid>
              <a:tr h="275775">
                <a:tc>
                  <a:txBody>
                    <a:bodyPr/>
                    <a:lstStyle/>
                    <a:p>
                      <a:r>
                        <a:rPr lang="en-US" sz="1050" dirty="0">
                          <a:solidFill>
                            <a:schemeClr val="tx1"/>
                          </a:solidFill>
                        </a:rPr>
                        <a:t>Business Case/ Objectives: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2231268">
                <a:tc>
                  <a:txBody>
                    <a:bodyPr/>
                    <a:lstStyle/>
                    <a:p>
                      <a:pPr marL="0" marR="0" lvl="0" indent="0" algn="just" defTabSz="1219170" rtl="0" eaLnBrk="1" fontAlgn="base" latinLnBrk="0" hangingPunct="1">
                        <a:lnSpc>
                          <a:spcPct val="100000"/>
                        </a:lnSpc>
                        <a:spcBef>
                          <a:spcPts val="300"/>
                        </a:spcBef>
                        <a:spcAft>
                          <a:spcPct val="30000"/>
                        </a:spcAft>
                        <a:buClrTx/>
                        <a:buSzTx/>
                        <a:buFontTx/>
                        <a:buNone/>
                        <a:tabLst/>
                        <a:defRPr/>
                      </a:pPr>
                      <a:r>
                        <a:rPr lang="en-US" sz="1000" dirty="0">
                          <a:solidFill>
                            <a:schemeClr val="tx1"/>
                          </a:solidFill>
                          <a:latin typeface="Futura Medium" pitchFamily="2" charset="0"/>
                          <a:cs typeface="Times New Roman" charset="0"/>
                        </a:rPr>
                        <a:t>Forcados Terminal is a vital component in the actualization of SPDC West Integrated Production System Capacity (IPSC) of circa 150Kbopd as it receives, treats, stores and exports all crude oil produced in the Asset, as well as third parties. There are six Power Turbines in FOT which supply power to the Terminal, Southbank and Northbank facilities and surrounding host communities via 23 numbers step-up and step-down transformers. The 23 numbers of Transformers requires a total volume of transformer oil of </a:t>
                      </a:r>
                      <a:r>
                        <a:rPr lang="en-US" sz="1000" b="1" i="1" u="sng" dirty="0">
                          <a:solidFill>
                            <a:schemeClr val="tx1"/>
                          </a:solidFill>
                          <a:latin typeface="Futura Medium" pitchFamily="2" charset="0"/>
                          <a:cs typeface="Times New Roman" charset="0"/>
                        </a:rPr>
                        <a:t>39,110 liters.</a:t>
                      </a:r>
                    </a:p>
                    <a:p>
                      <a:pPr algn="just" fontAlgn="base">
                        <a:spcBef>
                          <a:spcPts val="300"/>
                        </a:spcBef>
                        <a:spcAft>
                          <a:spcPct val="30000"/>
                        </a:spcAft>
                      </a:pPr>
                      <a:r>
                        <a:rPr lang="en-US" sz="1000" dirty="0">
                          <a:solidFill>
                            <a:schemeClr val="tx1"/>
                          </a:solidFill>
                          <a:latin typeface="Futura Medium" pitchFamily="2" charset="0"/>
                          <a:cs typeface="Times New Roman" charset="0"/>
                        </a:rPr>
                        <a:t>Over </a:t>
                      </a:r>
                      <a:r>
                        <a:rPr lang="en-US" sz="1000" kern="1200" dirty="0">
                          <a:solidFill>
                            <a:schemeClr val="tx1"/>
                          </a:solidFill>
                          <a:latin typeface="Futura Medium" pitchFamily="2" charset="0"/>
                          <a:ea typeface="+mn-ea"/>
                          <a:cs typeface="Times New Roman" charset="0"/>
                        </a:rPr>
                        <a:t>time Increase in oxidation by-products result in the increase of acidity and decrease the interfacial tension of Transformer oil. At this stage, sludge starts to form, and </a:t>
                      </a:r>
                      <a:r>
                        <a:rPr lang="en-US" sz="1000" kern="1200">
                          <a:solidFill>
                            <a:schemeClr val="tx1"/>
                          </a:solidFill>
                          <a:latin typeface="Futura Medium" pitchFamily="2" charset="0"/>
                          <a:ea typeface="+mn-ea"/>
                          <a:cs typeface="Times New Roman" charset="0"/>
                        </a:rPr>
                        <a:t>oil loses </a:t>
                      </a:r>
                      <a:r>
                        <a:rPr lang="en-US" sz="1000" kern="1200" dirty="0">
                          <a:solidFill>
                            <a:schemeClr val="tx1"/>
                          </a:solidFill>
                          <a:latin typeface="Futura Medium" pitchFamily="2" charset="0"/>
                          <a:ea typeface="+mn-ea"/>
                          <a:cs typeface="Times New Roman" charset="0"/>
                        </a:rPr>
                        <a:t>its dielectric properties because it is getting old. To prevent further deterioration of oil and possible damage to the active part of the transformer, oil needs to be regenerated.</a:t>
                      </a:r>
                    </a:p>
                    <a:p>
                      <a:pPr algn="just" fontAlgn="base">
                        <a:spcBef>
                          <a:spcPts val="300"/>
                        </a:spcBef>
                        <a:spcAft>
                          <a:spcPct val="30000"/>
                        </a:spcAft>
                      </a:pPr>
                      <a:r>
                        <a:rPr lang="en-US" sz="1000" kern="1200" dirty="0">
                          <a:solidFill>
                            <a:schemeClr val="tx1"/>
                          </a:solidFill>
                          <a:latin typeface="Futura Medium" pitchFamily="2" charset="0"/>
                          <a:ea typeface="+mn-ea"/>
                          <a:cs typeface="Times New Roman" charset="0"/>
                        </a:rPr>
                        <a:t>This project aims </a:t>
                      </a:r>
                      <a:r>
                        <a:rPr lang="en-US" sz="1000" dirty="0">
                          <a:solidFill>
                            <a:schemeClr val="tx1"/>
                          </a:solidFill>
                          <a:latin typeface="Futura Medium" pitchFamily="2" charset="0"/>
                          <a:cs typeface="Times New Roman" charset="0"/>
                        </a:rPr>
                        <a:t>to regenerate degraded transformer oil using a transformer Oil Regeneration machine. </a:t>
                      </a:r>
                    </a:p>
                    <a:p>
                      <a:pPr algn="just" fontAlgn="base">
                        <a:spcBef>
                          <a:spcPts val="300"/>
                        </a:spcBef>
                        <a:spcAft>
                          <a:spcPct val="30000"/>
                        </a:spcAft>
                      </a:pPr>
                      <a:r>
                        <a:rPr lang="en-US" sz="1000" dirty="0">
                          <a:solidFill>
                            <a:schemeClr val="tx1"/>
                          </a:solidFill>
                          <a:latin typeface="Futura Medium" pitchFamily="2" charset="0"/>
                          <a:cs typeface="Times New Roman" charset="0"/>
                        </a:rPr>
                        <a:t>The primary objectives of this project include:</a:t>
                      </a:r>
                    </a:p>
                    <a:p>
                      <a:pPr marL="285750" marR="0" lvl="0" indent="-285750" algn="just" defTabSz="1219170" rtl="0" eaLnBrk="1" fontAlgn="base" latinLnBrk="0" hangingPunct="1">
                        <a:lnSpc>
                          <a:spcPct val="100000"/>
                        </a:lnSpc>
                        <a:spcBef>
                          <a:spcPts val="300"/>
                        </a:spcBef>
                        <a:spcAft>
                          <a:spcPct val="30000"/>
                        </a:spcAft>
                        <a:buClr>
                          <a:srgbClr val="C00000"/>
                        </a:buClr>
                        <a:buSzTx/>
                        <a:buFont typeface="Wingdings" panose="05000000000000000000" pitchFamily="2" charset="2"/>
                        <a:buChar char="Ø"/>
                        <a:tabLst/>
                        <a:defRPr/>
                      </a:pPr>
                      <a:r>
                        <a:rPr lang="en-US" sz="1000" dirty="0">
                          <a:solidFill>
                            <a:schemeClr val="tx1"/>
                          </a:solidFill>
                          <a:latin typeface="Futura Medium" pitchFamily="2" charset="0"/>
                          <a:cs typeface="Times New Roman" charset="0"/>
                        </a:rPr>
                        <a:t>Procure Oil Regeneration Machine</a:t>
                      </a:r>
                    </a:p>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Improving the reliability of Electrical Transformers to ensure Asset Integrity and plant availability in FOT, Northbank and Southbank Flow-stations.</a:t>
                      </a:r>
                    </a:p>
                    <a:p>
                      <a:pPr marL="285750" marR="0" lvl="0" indent="-285750" algn="just" defTabSz="1219170" rtl="0" eaLnBrk="1" fontAlgn="base" latinLnBrk="0" hangingPunct="1">
                        <a:lnSpc>
                          <a:spcPct val="100000"/>
                        </a:lnSpc>
                        <a:spcBef>
                          <a:spcPts val="300"/>
                        </a:spcBef>
                        <a:spcAft>
                          <a:spcPct val="30000"/>
                        </a:spcAft>
                        <a:buClr>
                          <a:srgbClr val="C00000"/>
                        </a:buClr>
                        <a:buSzTx/>
                        <a:buFont typeface="Wingdings" panose="05000000000000000000" pitchFamily="2" charset="2"/>
                        <a:buChar char="Ø"/>
                        <a:tabLst/>
                        <a:defRPr/>
                      </a:pPr>
                      <a:r>
                        <a:rPr lang="en-US" sz="1000" dirty="0">
                          <a:solidFill>
                            <a:schemeClr val="tx1"/>
                          </a:solidFill>
                          <a:latin typeface="Futura Medium" pitchFamily="2" charset="0"/>
                          <a:cs typeface="Times New Roman" charset="0"/>
                        </a:rPr>
                        <a:t>&gt;75% Reduction of Maintenance cost by significantly reducing volume of Transformer oil required for changeout.</a:t>
                      </a:r>
                    </a:p>
                    <a:p>
                      <a:pPr marL="285750" marR="0" lvl="0" indent="-285750" algn="just" defTabSz="1219170" rtl="0" eaLnBrk="1" fontAlgn="base" latinLnBrk="0" hangingPunct="1">
                        <a:lnSpc>
                          <a:spcPct val="100000"/>
                        </a:lnSpc>
                        <a:spcBef>
                          <a:spcPts val="300"/>
                        </a:spcBef>
                        <a:spcAft>
                          <a:spcPct val="30000"/>
                        </a:spcAft>
                        <a:buClr>
                          <a:srgbClr val="C00000"/>
                        </a:buClr>
                        <a:buSzTx/>
                        <a:buFont typeface="Wingdings" panose="05000000000000000000" pitchFamily="2" charset="2"/>
                        <a:buChar char="Ø"/>
                        <a:tabLst/>
                        <a:defRPr/>
                      </a:pPr>
                      <a:r>
                        <a:rPr lang="en-US" sz="1000" dirty="0">
                          <a:solidFill>
                            <a:schemeClr val="tx1"/>
                          </a:solidFill>
                          <a:latin typeface="Futura Medium" pitchFamily="2" charset="0"/>
                          <a:cs typeface="Times New Roman" charset="0"/>
                        </a:rPr>
                        <a:t>Possible practice worth replicating in various SPDC Asset</a:t>
                      </a:r>
                    </a:p>
                    <a:p>
                      <a:pPr marL="0" indent="0" algn="just" fontAlgn="base">
                        <a:spcBef>
                          <a:spcPts val="300"/>
                        </a:spcBef>
                        <a:spcAft>
                          <a:spcPct val="30000"/>
                        </a:spcAft>
                        <a:buClr>
                          <a:srgbClr val="C00000"/>
                        </a:buClr>
                        <a:buFont typeface="Wingdings" panose="05000000000000000000" pitchFamily="2" charset="2"/>
                        <a:buNone/>
                      </a:pPr>
                      <a:r>
                        <a:rPr kumimoji="0" lang="en-US" sz="1000" b="0" i="0" u="none" strike="noStrike" kern="1200" cap="none" spc="0" normalizeH="0" baseline="0" dirty="0">
                          <a:ln>
                            <a:noFill/>
                          </a:ln>
                          <a:solidFill>
                            <a:srgbClr val="595959"/>
                          </a:solidFill>
                          <a:effectLst/>
                          <a:uLnTx/>
                          <a:uFillTx/>
                          <a:latin typeface="+mn-lt"/>
                          <a:ea typeface="+mn-ea"/>
                          <a:cs typeface="+mn-cs"/>
                        </a:rPr>
                        <a:t> </a:t>
                      </a:r>
                      <a:r>
                        <a:rPr kumimoji="0" lang="en-US" sz="1000" b="0" i="1" u="none" strike="noStrike" kern="1200" cap="none" spc="0" normalizeH="0" baseline="0" dirty="0">
                          <a:ln>
                            <a:noFill/>
                          </a:ln>
                          <a:solidFill>
                            <a:srgbClr val="595959"/>
                          </a:solidFill>
                          <a:effectLst/>
                          <a:highlight>
                            <a:srgbClr val="FFFF00"/>
                          </a:highlight>
                          <a:uLnTx/>
                          <a:uFillTx/>
                          <a:latin typeface="+mn-lt"/>
                          <a:ea typeface="+mn-ea"/>
                          <a:cs typeface="+mn-cs"/>
                        </a:rPr>
                        <a:t>This Oil regeneration opportunity can be extended to Gas Turbine Lube Oil during 30K hours Engine Change out thereby avoiding cost of (24drums/4,800ltrs X 6 Turbine Units) of new Lube oil required.</a:t>
                      </a:r>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5" name="Table 14">
            <a:extLst>
              <a:ext uri="{FF2B5EF4-FFF2-40B4-BE49-F238E27FC236}">
                <a16:creationId xmlns:a16="http://schemas.microsoft.com/office/drawing/2014/main" id="{7B816C6B-2C19-4C8A-828A-1782021F3F25}"/>
              </a:ext>
            </a:extLst>
          </p:cNvPr>
          <p:cNvGraphicFramePr>
            <a:graphicFrameLocks noGrp="1"/>
          </p:cNvGraphicFramePr>
          <p:nvPr>
            <p:extLst>
              <p:ext uri="{D42A27DB-BD31-4B8C-83A1-F6EECF244321}">
                <p14:modId xmlns:p14="http://schemas.microsoft.com/office/powerpoint/2010/main" val="4067337962"/>
              </p:ext>
            </p:extLst>
          </p:nvPr>
        </p:nvGraphicFramePr>
        <p:xfrm>
          <a:off x="509047" y="3545419"/>
          <a:ext cx="2529399" cy="1769639"/>
        </p:xfrm>
        <a:graphic>
          <a:graphicData uri="http://schemas.openxmlformats.org/drawingml/2006/table">
            <a:tbl>
              <a:tblPr firstRow="1" bandRow="1">
                <a:tableStyleId>{5C22544A-7EE6-4342-B048-85BDC9FD1C3A}</a:tableStyleId>
              </a:tblPr>
              <a:tblGrid>
                <a:gridCol w="2529399">
                  <a:extLst>
                    <a:ext uri="{9D8B030D-6E8A-4147-A177-3AD203B41FA5}">
                      <a16:colId xmlns:a16="http://schemas.microsoft.com/office/drawing/2014/main" val="20000"/>
                    </a:ext>
                  </a:extLst>
                </a:gridCol>
              </a:tblGrid>
              <a:tr h="255013">
                <a:tc>
                  <a:txBody>
                    <a:bodyPr/>
                    <a:lstStyle/>
                    <a:p>
                      <a:r>
                        <a:rPr lang="en-US" sz="1050" dirty="0">
                          <a:solidFill>
                            <a:schemeClr val="tx1"/>
                          </a:solidFill>
                        </a:rPr>
                        <a:t>Scope/ Actions: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514626">
                <a:tc>
                  <a:txBody>
                    <a:bodyPr/>
                    <a:lstStyle/>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Problem definition and evaluation of possible solutions</a:t>
                      </a:r>
                    </a:p>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Selection of best maintenance practice</a:t>
                      </a:r>
                    </a:p>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Creation of required contract for service.</a:t>
                      </a:r>
                    </a:p>
                    <a:p>
                      <a:pPr marL="285750" indent="-285750" algn="just" fontAlgn="base">
                        <a:spcBef>
                          <a:spcPts val="300"/>
                        </a:spcBef>
                        <a:spcAft>
                          <a:spcPct val="30000"/>
                        </a:spcAft>
                        <a:buClr>
                          <a:srgbClr val="C00000"/>
                        </a:buClr>
                        <a:buFont typeface="Wingdings" panose="05000000000000000000" pitchFamily="2" charset="2"/>
                        <a:buChar char="Ø"/>
                      </a:pPr>
                      <a:endParaRPr lang="en-US" sz="1000" dirty="0">
                        <a:solidFill>
                          <a:schemeClr val="tx1"/>
                        </a:solidFill>
                        <a:latin typeface="Futura Medium" pitchFamily="2" charset="0"/>
                        <a:cs typeface="Times New Roman" charset="0"/>
                      </a:endParaRPr>
                    </a:p>
                    <a:p>
                      <a:pPr marL="285750" indent="-285750" algn="just" fontAlgn="base">
                        <a:spcBef>
                          <a:spcPts val="300"/>
                        </a:spcBef>
                        <a:spcAft>
                          <a:spcPct val="30000"/>
                        </a:spcAft>
                        <a:buClr>
                          <a:srgbClr val="C00000"/>
                        </a:buClr>
                        <a:buFont typeface="Wingdings" panose="05000000000000000000" pitchFamily="2" charset="2"/>
                        <a:buChar char="Ø"/>
                      </a:pPr>
                      <a:endParaRPr lang="en-US" sz="1000" dirty="0">
                        <a:solidFill>
                          <a:schemeClr val="tx1"/>
                        </a:solidFill>
                        <a:latin typeface="Futura Medium" pitchFamily="2" charset="0"/>
                        <a:cs typeface="Times New Roman" charset="0"/>
                      </a:endParaRPr>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6" name="Table 15">
            <a:extLst>
              <a:ext uri="{FF2B5EF4-FFF2-40B4-BE49-F238E27FC236}">
                <a16:creationId xmlns:a16="http://schemas.microsoft.com/office/drawing/2014/main" id="{D9A7A250-E4E4-4BB7-91C0-62594BD38A03}"/>
              </a:ext>
            </a:extLst>
          </p:cNvPr>
          <p:cNvGraphicFramePr>
            <a:graphicFrameLocks noGrp="1"/>
          </p:cNvGraphicFramePr>
          <p:nvPr>
            <p:extLst>
              <p:ext uri="{D42A27DB-BD31-4B8C-83A1-F6EECF244321}">
                <p14:modId xmlns:p14="http://schemas.microsoft.com/office/powerpoint/2010/main" val="3400100032"/>
              </p:ext>
            </p:extLst>
          </p:nvPr>
        </p:nvGraphicFramePr>
        <p:xfrm>
          <a:off x="6956564" y="3534265"/>
          <a:ext cx="4717020" cy="1196340"/>
        </p:xfrm>
        <a:graphic>
          <a:graphicData uri="http://schemas.openxmlformats.org/drawingml/2006/table">
            <a:tbl>
              <a:tblPr firstRow="1" bandRow="1">
                <a:tableStyleId>{5C22544A-7EE6-4342-B048-85BDC9FD1C3A}</a:tableStyleId>
              </a:tblPr>
              <a:tblGrid>
                <a:gridCol w="4717020">
                  <a:extLst>
                    <a:ext uri="{9D8B030D-6E8A-4147-A177-3AD203B41FA5}">
                      <a16:colId xmlns:a16="http://schemas.microsoft.com/office/drawing/2014/main" val="750451902"/>
                    </a:ext>
                  </a:extLst>
                </a:gridCol>
              </a:tblGrid>
              <a:tr h="208235">
                <a:tc>
                  <a:txBody>
                    <a:bodyPr/>
                    <a:lstStyle/>
                    <a:p>
                      <a:r>
                        <a:rPr lang="en-US" sz="1000" kern="1200" dirty="0">
                          <a:solidFill>
                            <a:schemeClr val="tx1"/>
                          </a:solidFill>
                          <a:latin typeface="Futura Medium" pitchFamily="2" charset="0"/>
                          <a:ea typeface="+mn-ea"/>
                          <a:cs typeface="Times New Roman" charset="0"/>
                        </a:rPr>
                        <a:t>Potential Benefits &amp; Measurement: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01855038"/>
                  </a:ext>
                </a:extLst>
              </a:tr>
              <a:tr h="622444">
                <a:tc>
                  <a:txBody>
                    <a:bodyPr/>
                    <a:lstStyle/>
                    <a:p>
                      <a:pPr marL="285750" indent="-285750" algn="just" fontAlgn="base">
                        <a:spcBef>
                          <a:spcPts val="300"/>
                        </a:spcBef>
                        <a:spcAft>
                          <a:spcPct val="30000"/>
                        </a:spcAft>
                        <a:buClr>
                          <a:srgbClr val="C00000"/>
                        </a:buClr>
                        <a:buFont typeface="Wingdings" panose="05000000000000000000" pitchFamily="2" charset="2"/>
                        <a:buChar char="Ø"/>
                      </a:pPr>
                      <a:r>
                        <a:rPr lang="en-US" sz="1000" kern="1200" dirty="0">
                          <a:solidFill>
                            <a:schemeClr val="tx1"/>
                          </a:solidFill>
                          <a:latin typeface="Futura Medium" pitchFamily="2" charset="0"/>
                          <a:ea typeface="+mn-ea"/>
                          <a:cs typeface="Times New Roman" charset="0"/>
                        </a:rPr>
                        <a:t>Guarantee safe and reliable electrical equipment in Forcados Terminal.</a:t>
                      </a:r>
                    </a:p>
                    <a:p>
                      <a:pPr marL="285750" indent="-285750" algn="just" fontAlgn="base">
                        <a:spcBef>
                          <a:spcPts val="300"/>
                        </a:spcBef>
                        <a:spcAft>
                          <a:spcPct val="30000"/>
                        </a:spcAft>
                        <a:buClr>
                          <a:srgbClr val="C00000"/>
                        </a:buClr>
                        <a:buFont typeface="Wingdings" panose="05000000000000000000" pitchFamily="2" charset="2"/>
                        <a:buChar char="Ø"/>
                      </a:pPr>
                      <a:r>
                        <a:rPr lang="en-US" sz="1000" kern="1200" dirty="0">
                          <a:solidFill>
                            <a:schemeClr val="tx1"/>
                          </a:solidFill>
                          <a:latin typeface="Futura Medium" pitchFamily="2" charset="0"/>
                          <a:ea typeface="+mn-ea"/>
                          <a:cs typeface="Times New Roman" charset="0"/>
                        </a:rPr>
                        <a:t>Sustain production of circa 43Kbopd and reduce deferment.</a:t>
                      </a:r>
                    </a:p>
                    <a:p>
                      <a:pPr marL="285750" indent="-285750" algn="just" fontAlgn="base">
                        <a:spcBef>
                          <a:spcPts val="300"/>
                        </a:spcBef>
                        <a:spcAft>
                          <a:spcPct val="30000"/>
                        </a:spcAft>
                        <a:buClr>
                          <a:srgbClr val="C00000"/>
                        </a:buClr>
                        <a:buFont typeface="Wingdings" panose="05000000000000000000" pitchFamily="2" charset="2"/>
                        <a:buChar char="Ø"/>
                      </a:pPr>
                      <a:r>
                        <a:rPr lang="en-US" sz="1000" kern="1200" dirty="0">
                          <a:solidFill>
                            <a:schemeClr val="tx1"/>
                          </a:solidFill>
                          <a:latin typeface="Futura Medium" pitchFamily="2" charset="0"/>
                          <a:ea typeface="+mn-ea"/>
                          <a:cs typeface="Times New Roman" charset="0"/>
                        </a:rPr>
                        <a:t>Sustain Community Trust and Support (CTS).</a:t>
                      </a:r>
                    </a:p>
                    <a:p>
                      <a:pPr marL="285750" indent="-285750" algn="just" fontAlgn="base">
                        <a:spcBef>
                          <a:spcPts val="300"/>
                        </a:spcBef>
                        <a:spcAft>
                          <a:spcPct val="30000"/>
                        </a:spcAft>
                        <a:buClr>
                          <a:srgbClr val="C00000"/>
                        </a:buClr>
                        <a:buFont typeface="Wingdings" panose="05000000000000000000" pitchFamily="2" charset="2"/>
                        <a:buChar char="Ø"/>
                      </a:pPr>
                      <a:r>
                        <a:rPr lang="en-US" sz="1000" kern="1200" dirty="0">
                          <a:solidFill>
                            <a:schemeClr val="tx1"/>
                          </a:solidFill>
                          <a:latin typeface="Futura Medium" pitchFamily="2" charset="0"/>
                          <a:ea typeface="+mn-ea"/>
                          <a:cs typeface="Times New Roman" charset="0"/>
                        </a:rPr>
                        <a:t>&gt;75% reduction in transformer Maintenance cost (~$155k).</a:t>
                      </a:r>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6946612"/>
                  </a:ext>
                </a:extLst>
              </a:tr>
            </a:tbl>
          </a:graphicData>
        </a:graphic>
      </p:graphicFrame>
      <p:graphicFrame>
        <p:nvGraphicFramePr>
          <p:cNvPr id="17" name="Table 16">
            <a:extLst>
              <a:ext uri="{FF2B5EF4-FFF2-40B4-BE49-F238E27FC236}">
                <a16:creationId xmlns:a16="http://schemas.microsoft.com/office/drawing/2014/main" id="{986E8126-02C6-460F-BC11-FFB52EDB9688}"/>
              </a:ext>
            </a:extLst>
          </p:cNvPr>
          <p:cNvGraphicFramePr>
            <a:graphicFrameLocks noGrp="1"/>
          </p:cNvGraphicFramePr>
          <p:nvPr>
            <p:extLst>
              <p:ext uri="{D42A27DB-BD31-4B8C-83A1-F6EECF244321}">
                <p14:modId xmlns:p14="http://schemas.microsoft.com/office/powerpoint/2010/main" val="2355939441"/>
              </p:ext>
            </p:extLst>
          </p:nvPr>
        </p:nvGraphicFramePr>
        <p:xfrm>
          <a:off x="6961924" y="4696858"/>
          <a:ext cx="4716295" cy="576636"/>
        </p:xfrm>
        <a:graphic>
          <a:graphicData uri="http://schemas.openxmlformats.org/drawingml/2006/table">
            <a:tbl>
              <a:tblPr firstRow="1" bandRow="1">
                <a:tableStyleId>{5C22544A-7EE6-4342-B048-85BDC9FD1C3A}</a:tableStyleId>
              </a:tblPr>
              <a:tblGrid>
                <a:gridCol w="4716295">
                  <a:extLst>
                    <a:ext uri="{9D8B030D-6E8A-4147-A177-3AD203B41FA5}">
                      <a16:colId xmlns:a16="http://schemas.microsoft.com/office/drawing/2014/main" val="20000"/>
                    </a:ext>
                  </a:extLst>
                </a:gridCol>
              </a:tblGrid>
              <a:tr h="280710">
                <a:tc>
                  <a:txBody>
                    <a:bodyPr/>
                    <a:lstStyle/>
                    <a:p>
                      <a:r>
                        <a:rPr lang="en-US" sz="1050" dirty="0">
                          <a:solidFill>
                            <a:schemeClr val="tx1"/>
                          </a:solidFill>
                        </a:rPr>
                        <a:t>Regrets: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295926">
                <a:tc>
                  <a:txBody>
                    <a:bodyPr/>
                    <a:lstStyle/>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Risk of continuous increase in the cost of maintenance of transformer.</a:t>
                      </a:r>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8" name="Table 17">
            <a:extLst>
              <a:ext uri="{FF2B5EF4-FFF2-40B4-BE49-F238E27FC236}">
                <a16:creationId xmlns:a16="http://schemas.microsoft.com/office/drawing/2014/main" id="{5C09CCD0-6AE2-4B21-8D1C-8229049DF9E9}"/>
              </a:ext>
            </a:extLst>
          </p:cNvPr>
          <p:cNvGraphicFramePr>
            <a:graphicFrameLocks noGrp="1"/>
          </p:cNvGraphicFramePr>
          <p:nvPr>
            <p:extLst>
              <p:ext uri="{D42A27DB-BD31-4B8C-83A1-F6EECF244321}">
                <p14:modId xmlns:p14="http://schemas.microsoft.com/office/powerpoint/2010/main" val="37581006"/>
              </p:ext>
            </p:extLst>
          </p:nvPr>
        </p:nvGraphicFramePr>
        <p:xfrm>
          <a:off x="503687" y="5273494"/>
          <a:ext cx="5473350" cy="1598676"/>
        </p:xfrm>
        <a:graphic>
          <a:graphicData uri="http://schemas.openxmlformats.org/drawingml/2006/table">
            <a:tbl>
              <a:tblPr firstRow="1" bandRow="1">
                <a:tableStyleId>{5C22544A-7EE6-4342-B048-85BDC9FD1C3A}</a:tableStyleId>
              </a:tblPr>
              <a:tblGrid>
                <a:gridCol w="5473350">
                  <a:extLst>
                    <a:ext uri="{9D8B030D-6E8A-4147-A177-3AD203B41FA5}">
                      <a16:colId xmlns:a16="http://schemas.microsoft.com/office/drawing/2014/main" val="20000"/>
                    </a:ext>
                  </a:extLst>
                </a:gridCol>
              </a:tblGrid>
              <a:tr h="0">
                <a:tc>
                  <a:txBody>
                    <a:bodyPr/>
                    <a:lstStyle/>
                    <a:p>
                      <a:r>
                        <a:rPr lang="en-US" sz="1050" dirty="0">
                          <a:solidFill>
                            <a:schemeClr val="tx1"/>
                          </a:solidFill>
                        </a:rPr>
                        <a:t>Critical Success Factors: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347216">
                <a:tc>
                  <a:txBody>
                    <a:bodyPr/>
                    <a:lstStyle/>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Budget availability</a:t>
                      </a:r>
                    </a:p>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Contract availability (Spares and Services)</a:t>
                      </a:r>
                    </a:p>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Vendor’s experience</a:t>
                      </a:r>
                    </a:p>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Functional support (Logistics, TA </a:t>
                      </a:r>
                      <a:r>
                        <a:rPr lang="en-US" sz="1000" dirty="0" err="1">
                          <a:solidFill>
                            <a:schemeClr val="tx1"/>
                          </a:solidFill>
                          <a:latin typeface="Futura Medium" pitchFamily="2" charset="0"/>
                          <a:cs typeface="Times New Roman" charset="0"/>
                        </a:rPr>
                        <a:t>etc</a:t>
                      </a:r>
                      <a:r>
                        <a:rPr lang="en-US" sz="1000" dirty="0">
                          <a:solidFill>
                            <a:schemeClr val="tx1"/>
                          </a:solidFill>
                          <a:latin typeface="Futura Medium" pitchFamily="2" charset="0"/>
                          <a:cs typeface="Times New Roman" charset="0"/>
                        </a:rPr>
                        <a:t>)</a:t>
                      </a:r>
                    </a:p>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Adequate supervision from Asset reps</a:t>
                      </a:r>
                    </a:p>
                    <a:p>
                      <a:pPr marL="0" indent="0" algn="just" fontAlgn="base">
                        <a:spcBef>
                          <a:spcPts val="300"/>
                        </a:spcBef>
                        <a:spcAft>
                          <a:spcPct val="30000"/>
                        </a:spcAft>
                        <a:buClr>
                          <a:srgbClr val="C00000"/>
                        </a:buClr>
                        <a:buFont typeface="Wingdings" panose="05000000000000000000" pitchFamily="2" charset="2"/>
                        <a:buNone/>
                      </a:pPr>
                      <a:endParaRPr lang="en-US" sz="300" dirty="0">
                        <a:solidFill>
                          <a:schemeClr val="tx1"/>
                        </a:solidFill>
                        <a:latin typeface="Futura Medium" pitchFamily="2" charset="0"/>
                        <a:cs typeface="Times New Roman" charset="0"/>
                      </a:endParaRPr>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9" name="Table 18">
            <a:extLst>
              <a:ext uri="{FF2B5EF4-FFF2-40B4-BE49-F238E27FC236}">
                <a16:creationId xmlns:a16="http://schemas.microsoft.com/office/drawing/2014/main" id="{CF083502-7A05-4043-B47D-850379D10F2C}"/>
              </a:ext>
            </a:extLst>
          </p:cNvPr>
          <p:cNvGraphicFramePr>
            <a:graphicFrameLocks noGrp="1"/>
          </p:cNvGraphicFramePr>
          <p:nvPr>
            <p:extLst>
              <p:ext uri="{D42A27DB-BD31-4B8C-83A1-F6EECF244321}">
                <p14:modId xmlns:p14="http://schemas.microsoft.com/office/powerpoint/2010/main" val="1893824822"/>
              </p:ext>
            </p:extLst>
          </p:nvPr>
        </p:nvGraphicFramePr>
        <p:xfrm>
          <a:off x="3043806" y="3548644"/>
          <a:ext cx="3926048" cy="1769637"/>
        </p:xfrm>
        <a:graphic>
          <a:graphicData uri="http://schemas.openxmlformats.org/drawingml/2006/table">
            <a:tbl>
              <a:tblPr firstRow="1" bandRow="1">
                <a:tableStyleId>{5C22544A-7EE6-4342-B048-85BDC9FD1C3A}</a:tableStyleId>
              </a:tblPr>
              <a:tblGrid>
                <a:gridCol w="3926048">
                  <a:extLst>
                    <a:ext uri="{9D8B030D-6E8A-4147-A177-3AD203B41FA5}">
                      <a16:colId xmlns:a16="http://schemas.microsoft.com/office/drawing/2014/main" val="750451902"/>
                    </a:ext>
                  </a:extLst>
                </a:gridCol>
              </a:tblGrid>
              <a:tr h="255013">
                <a:tc>
                  <a:txBody>
                    <a:bodyPr/>
                    <a:lstStyle/>
                    <a:p>
                      <a:r>
                        <a:rPr lang="en-US" sz="1050" dirty="0">
                          <a:solidFill>
                            <a:schemeClr val="tx1"/>
                          </a:solidFill>
                        </a:rPr>
                        <a:t>High-level Timeline: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01855038"/>
                  </a:ext>
                </a:extLst>
              </a:tr>
              <a:tr h="1514624">
                <a:tc>
                  <a:txBody>
                    <a:bodyPr/>
                    <a:lstStyle/>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L0-L1 – Develop and agree charter (Jan. ‘21)</a:t>
                      </a:r>
                    </a:p>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L2 – Problem Definition &amp; Evaluation of solution  options. (Jan. ‘21)  </a:t>
                      </a:r>
                    </a:p>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L3 – Secure AM/TAME approval to implement maintenance actions (Feb. ‘21)</a:t>
                      </a:r>
                    </a:p>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L4 – Implementation of maintenance actions (March ‘21)</a:t>
                      </a:r>
                    </a:p>
                    <a:p>
                      <a:pPr marL="285750" indent="-285750" algn="just" fontAlgn="base">
                        <a:spcBef>
                          <a:spcPts val="300"/>
                        </a:spcBef>
                        <a:spcAft>
                          <a:spcPct val="30000"/>
                        </a:spcAft>
                        <a:buClr>
                          <a:srgbClr val="C00000"/>
                        </a:buClr>
                        <a:buFont typeface="Wingdings" panose="05000000000000000000" pitchFamily="2" charset="2"/>
                        <a:buChar char="Ø"/>
                      </a:pPr>
                      <a:r>
                        <a:rPr lang="en-US" sz="1000" dirty="0">
                          <a:solidFill>
                            <a:schemeClr val="tx1"/>
                          </a:solidFill>
                          <a:latin typeface="Futura Medium" pitchFamily="2" charset="0"/>
                          <a:cs typeface="Times New Roman" charset="0"/>
                        </a:rPr>
                        <a:t>L5 – Monitor Implementation (May ‘21)</a:t>
                      </a:r>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6946612"/>
                  </a:ext>
                </a:extLst>
              </a:tr>
            </a:tbl>
          </a:graphicData>
        </a:graphic>
      </p:graphicFrame>
      <p:graphicFrame>
        <p:nvGraphicFramePr>
          <p:cNvPr id="20" name="Table 19">
            <a:extLst>
              <a:ext uri="{FF2B5EF4-FFF2-40B4-BE49-F238E27FC236}">
                <a16:creationId xmlns:a16="http://schemas.microsoft.com/office/drawing/2014/main" id="{72FEE1E3-7823-4445-95DE-FA94160A933D}"/>
              </a:ext>
            </a:extLst>
          </p:cNvPr>
          <p:cNvGraphicFramePr>
            <a:graphicFrameLocks noGrp="1"/>
          </p:cNvGraphicFramePr>
          <p:nvPr>
            <p:extLst>
              <p:ext uri="{D42A27DB-BD31-4B8C-83A1-F6EECF244321}">
                <p14:modId xmlns:p14="http://schemas.microsoft.com/office/powerpoint/2010/main" val="4123517775"/>
              </p:ext>
            </p:extLst>
          </p:nvPr>
        </p:nvGraphicFramePr>
        <p:xfrm>
          <a:off x="5979102" y="5265388"/>
          <a:ext cx="5699117" cy="1586195"/>
        </p:xfrm>
        <a:graphic>
          <a:graphicData uri="http://schemas.openxmlformats.org/drawingml/2006/table">
            <a:tbl>
              <a:tblPr firstRow="1" bandRow="1">
                <a:tableStyleId>{5C22544A-7EE6-4342-B048-85BDC9FD1C3A}</a:tableStyleId>
              </a:tblPr>
              <a:tblGrid>
                <a:gridCol w="5699117">
                  <a:extLst>
                    <a:ext uri="{9D8B030D-6E8A-4147-A177-3AD203B41FA5}">
                      <a16:colId xmlns:a16="http://schemas.microsoft.com/office/drawing/2014/main" val="750451902"/>
                    </a:ext>
                  </a:extLst>
                </a:gridCol>
              </a:tblGrid>
              <a:tr h="280877">
                <a:tc>
                  <a:txBody>
                    <a:bodyPr/>
                    <a:lstStyle/>
                    <a:p>
                      <a:r>
                        <a:rPr lang="en-US" sz="1050" dirty="0">
                          <a:solidFill>
                            <a:schemeClr val="tx1"/>
                          </a:solidFill>
                        </a:rPr>
                        <a:t>Project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01855038"/>
                  </a:ext>
                </a:extLst>
              </a:tr>
              <a:tr h="1305318">
                <a:tc>
                  <a:txBody>
                    <a:bodyPr/>
                    <a:lstStyle/>
                    <a:p>
                      <a:pPr marL="0" lvl="1">
                        <a:spcBef>
                          <a:spcPts val="300"/>
                        </a:spcBef>
                        <a:spcAft>
                          <a:spcPct val="0"/>
                        </a:spcAft>
                      </a:pPr>
                      <a:r>
                        <a:rPr lang="en-US" altLang="en-US" sz="1200" b="1" dirty="0">
                          <a:solidFill>
                            <a:prstClr val="black"/>
                          </a:solidFill>
                          <a:latin typeface="Futura Medium" panose="00000400000000000000" pitchFamily="2" charset="0"/>
                        </a:rPr>
                        <a:t>Sponsor: </a:t>
                      </a:r>
                      <a:r>
                        <a:rPr lang="en-US" altLang="en-US" sz="1200" dirty="0">
                          <a:solidFill>
                            <a:prstClr val="black"/>
                          </a:solidFill>
                          <a:latin typeface="Futura Medium" panose="00000400000000000000" pitchFamily="2" charset="0"/>
                        </a:rPr>
                        <a:t>Arthur Ovwagbedia</a:t>
                      </a:r>
                    </a:p>
                    <a:p>
                      <a:pPr marL="0" lvl="1">
                        <a:spcBef>
                          <a:spcPts val="300"/>
                        </a:spcBef>
                        <a:spcAft>
                          <a:spcPct val="0"/>
                        </a:spcAft>
                      </a:pPr>
                      <a:r>
                        <a:rPr lang="en-US" altLang="en-US" sz="1200" b="1" dirty="0">
                          <a:solidFill>
                            <a:prstClr val="black"/>
                          </a:solidFill>
                          <a:latin typeface="Futura Medium" panose="00000400000000000000" pitchFamily="2" charset="0"/>
                        </a:rPr>
                        <a:t>Project Owner</a:t>
                      </a:r>
                      <a:r>
                        <a:rPr lang="en-US" altLang="en-US" sz="1200" dirty="0">
                          <a:solidFill>
                            <a:prstClr val="black"/>
                          </a:solidFill>
                          <a:latin typeface="Futura Medium" panose="00000400000000000000" pitchFamily="2" charset="0"/>
                        </a:rPr>
                        <a:t>: Ogun, P / Obiazi, K</a:t>
                      </a:r>
                    </a:p>
                    <a:p>
                      <a:pPr marL="0" lvl="1">
                        <a:spcBef>
                          <a:spcPts val="300"/>
                        </a:spcBef>
                        <a:spcAft>
                          <a:spcPct val="0"/>
                        </a:spcAft>
                      </a:pPr>
                      <a:r>
                        <a:rPr lang="en-US" altLang="en-US" sz="1200" b="1" dirty="0">
                          <a:solidFill>
                            <a:prstClr val="black"/>
                          </a:solidFill>
                          <a:latin typeface="Futura Medium" panose="00000400000000000000" pitchFamily="2" charset="0"/>
                        </a:rPr>
                        <a:t>Implementation Lead: </a:t>
                      </a:r>
                      <a:r>
                        <a:rPr lang="en-US" altLang="en-US" sz="1200" dirty="0">
                          <a:solidFill>
                            <a:prstClr val="black"/>
                          </a:solidFill>
                          <a:latin typeface="Futura Medium" panose="00000400000000000000" pitchFamily="2" charset="0"/>
                        </a:rPr>
                        <a:t>Madume, E / Oruekpeti, R.</a:t>
                      </a:r>
                      <a:endParaRPr lang="en-US" altLang="en-US" sz="1200" b="1" dirty="0">
                        <a:solidFill>
                          <a:prstClr val="black"/>
                        </a:solidFill>
                        <a:latin typeface="Futura Medium" panose="00000400000000000000" pitchFamily="2" charset="0"/>
                      </a:endParaRPr>
                    </a:p>
                    <a:p>
                      <a:pPr marL="0" lvl="1">
                        <a:spcBef>
                          <a:spcPts val="300"/>
                        </a:spcBef>
                        <a:spcAft>
                          <a:spcPct val="0"/>
                        </a:spcAft>
                      </a:pPr>
                      <a:r>
                        <a:rPr lang="en-US" altLang="en-US" sz="1200" b="1" dirty="0">
                          <a:solidFill>
                            <a:prstClr val="black"/>
                          </a:solidFill>
                          <a:latin typeface="Futura Medium" panose="00000400000000000000" pitchFamily="2" charset="0"/>
                        </a:rPr>
                        <a:t>Project Team: </a:t>
                      </a:r>
                      <a:r>
                        <a:rPr lang="en-US" altLang="en-US" sz="1100" dirty="0">
                          <a:solidFill>
                            <a:prstClr val="black"/>
                          </a:solidFill>
                          <a:latin typeface="Futura Medium" panose="00000400000000000000" pitchFamily="2" charset="0"/>
                        </a:rPr>
                        <a:t>FOT Electrical –Ishola, O/</a:t>
                      </a:r>
                      <a:r>
                        <a:rPr lang="en-US" altLang="en-US" sz="1100" dirty="0" err="1">
                          <a:solidFill>
                            <a:prstClr val="black"/>
                          </a:solidFill>
                          <a:latin typeface="Futura Medium" panose="00000400000000000000" pitchFamily="2" charset="0"/>
                        </a:rPr>
                        <a:t>Idoghor,E</a:t>
                      </a:r>
                      <a:r>
                        <a:rPr lang="en-US" altLang="en-US" sz="1100" dirty="0">
                          <a:solidFill>
                            <a:prstClr val="black"/>
                          </a:solidFill>
                          <a:latin typeface="Futura Medium" panose="00000400000000000000" pitchFamily="2" charset="0"/>
                        </a:rPr>
                        <a:t>/Iyamu, W/Ohore, S.</a:t>
                      </a:r>
                    </a:p>
                    <a:p>
                      <a:pPr marL="0" lvl="1">
                        <a:spcBef>
                          <a:spcPts val="300"/>
                        </a:spcBef>
                        <a:spcAft>
                          <a:spcPct val="0"/>
                        </a:spcAft>
                      </a:pPr>
                      <a:r>
                        <a:rPr lang="en-US" altLang="en-US" sz="1100" dirty="0">
                          <a:solidFill>
                            <a:prstClr val="black"/>
                          </a:solidFill>
                          <a:latin typeface="Futura Medium" panose="00000400000000000000" pitchFamily="2" charset="0"/>
                        </a:rPr>
                        <a:t>                       </a:t>
                      </a:r>
                    </a:p>
                  </a:txBody>
                  <a:tcPr marL="72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6946612"/>
                  </a:ext>
                </a:extLst>
              </a:tr>
            </a:tbl>
          </a:graphicData>
        </a:graphic>
      </p:graphicFrame>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F99105CB-A4F5-413F-A47E-DB01C9EA953F}" vid="{8469B93A-448D-4F50-A8E8-884986DC6B4E}"/>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711</TotalTime>
  <Words>512</Words>
  <Application>Microsoft Office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Wingdings</vt:lpstr>
      <vt:lpstr>ShellBold</vt:lpstr>
      <vt:lpstr>Arial</vt:lpstr>
      <vt:lpstr>ShellMedium</vt:lpstr>
      <vt:lpstr>Futura Medium</vt:lpstr>
      <vt:lpstr>Shell layouts with footer</vt:lpstr>
      <vt:lpstr>Reliability Improvmnt – Oil Regeneration for Transformer &amp; Turbine</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Idoghor, Elizabeth T SPDC-UPC/G/UWT</dc:creator>
  <cp:lastModifiedBy>Obioha, Obinna O SPDC-UPC/G/UWT</cp:lastModifiedBy>
  <cp:revision>27</cp:revision>
  <dcterms:created xsi:type="dcterms:W3CDTF">2020-02-28T10:50:53Z</dcterms:created>
  <dcterms:modified xsi:type="dcterms:W3CDTF">2021-01-14T21:06:46Z</dcterms:modified>
  <cp:category>Shell_IC: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