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notesSlides/notesSlide1.xml" ContentType="application/vnd.openxmlformats-officedocument.presentationml.notesSlide+xml"/>
  <Override PartName="/ppt/tags/tag4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3" r:id="rId7"/>
    <p:sldMasterId id="2147483679" r:id="rId8"/>
    <p:sldMasterId id="2147483700" r:id="rId9"/>
  </p:sldMasterIdLst>
  <p:notesMasterIdLst>
    <p:notesMasterId r:id="rId19"/>
  </p:notesMasterIdLst>
  <p:sldIdLst>
    <p:sldId id="2147375989" r:id="rId10"/>
    <p:sldId id="2147376005" r:id="rId11"/>
    <p:sldId id="2147375993" r:id="rId12"/>
    <p:sldId id="2147376006" r:id="rId13"/>
    <p:sldId id="2147376009" r:id="rId14"/>
    <p:sldId id="2145707148" r:id="rId15"/>
    <p:sldId id="2147376001" r:id="rId16"/>
    <p:sldId id="2147375978" r:id="rId17"/>
    <p:sldId id="2147375999"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8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68421" autoAdjust="0"/>
  </p:normalViewPr>
  <p:slideViewPr>
    <p:cSldViewPr snapToGrid="0">
      <p:cViewPr varScale="1">
        <p:scale>
          <a:sx n="67" d="100"/>
          <a:sy n="67" d="100"/>
        </p:scale>
        <p:origin x="452"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EEB1-F83D-45D7-9ED8-1AC5A32FB6E2}"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BA92-625A-4260-9CE8-C3F709E17702}" type="slidenum">
              <a:rPr lang="en-US" smtClean="0"/>
              <a:t>‹#›</a:t>
            </a:fld>
            <a:endParaRPr lang="en-US"/>
          </a:p>
        </p:txBody>
      </p:sp>
    </p:spTree>
    <p:extLst>
      <p:ext uri="{BB962C8B-B14F-4D97-AF65-F5344CB8AC3E}">
        <p14:creationId xmlns:p14="http://schemas.microsoft.com/office/powerpoint/2010/main" val="107757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853227B-123B-48EA-8D68-EB378DA1F51A}" type="slidenum">
              <a:rPr lang="en-GB" smtClean="0"/>
              <a:t>6</a:t>
            </a:fld>
            <a:endParaRPr lang="en-GB"/>
          </a:p>
        </p:txBody>
      </p:sp>
    </p:spTree>
    <p:extLst>
      <p:ext uri="{BB962C8B-B14F-4D97-AF65-F5344CB8AC3E}">
        <p14:creationId xmlns:p14="http://schemas.microsoft.com/office/powerpoint/2010/main" val="2760812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Enlist resource from IT SOM as core function during planning and installation of WH Cages.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Strong network coverage is necessary for overall effective WH cages intrusion detection and response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342900" lvl="0" indent="-342900">
              <a:buFont typeface="+mj-lt"/>
              <a:buAutoNum type="arabicPeriod"/>
            </a:pPr>
            <a:r>
              <a:rPr lang="en-US" sz="1200" b="1" dirty="0" err="1">
                <a:effectLst/>
                <a:latin typeface="Calibri" panose="020F0502020204030204" pitchFamily="34" charset="0"/>
                <a:ea typeface="Times New Roman" panose="02020603050405020304" pitchFamily="18" charset="0"/>
              </a:rPr>
              <a:t>Optimising</a:t>
            </a:r>
            <a:r>
              <a:rPr lang="en-US" sz="1200" b="1" dirty="0">
                <a:effectLst/>
                <a:latin typeface="Calibri" panose="020F0502020204030204" pitchFamily="34" charset="0"/>
                <a:ea typeface="Times New Roman" panose="02020603050405020304" pitchFamily="18" charset="0"/>
              </a:rPr>
              <a:t> ROI on the current cages:</a:t>
            </a:r>
            <a:r>
              <a:rPr lang="en-US" sz="1200" dirty="0">
                <a:effectLst/>
                <a:latin typeface="Calibri" panose="020F0502020204030204" pitchFamily="34" charset="0"/>
                <a:ea typeface="Times New Roman" panose="02020603050405020304" pitchFamily="18" charset="0"/>
              </a:rPr>
              <a:t> This is where we should have the things we are doing to make the current cages secure and effective with cost and timelines where applicable – IT/signal </a:t>
            </a:r>
            <a:r>
              <a:rPr lang="en-US" sz="1200" dirty="0" err="1">
                <a:effectLst/>
                <a:latin typeface="Calibri" panose="020F0502020204030204" pitchFamily="34" charset="0"/>
                <a:ea typeface="Times New Roman" panose="02020603050405020304" pitchFamily="18" charset="0"/>
              </a:rPr>
              <a:t>optimisation</a:t>
            </a:r>
            <a:r>
              <a:rPr lang="en-US" sz="1200" dirty="0">
                <a:effectLst/>
                <a:latin typeface="Calibri" panose="020F0502020204030204" pitchFamily="34" charset="0"/>
                <a:ea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rPr>
              <a:t>Surveilance</a:t>
            </a:r>
            <a:r>
              <a:rPr lang="en-US" sz="1200" dirty="0">
                <a:effectLst/>
                <a:latin typeface="Calibri" panose="020F0502020204030204" pitchFamily="34" charset="0"/>
                <a:ea typeface="Times New Roman" panose="02020603050405020304" pitchFamily="18" charset="0"/>
              </a:rPr>
              <a:t> contracts updates, GSA </a:t>
            </a:r>
            <a:r>
              <a:rPr lang="en-US" sz="1200" dirty="0" err="1">
                <a:effectLst/>
                <a:latin typeface="Calibri" panose="020F0502020204030204" pitchFamily="34" charset="0"/>
                <a:ea typeface="Times New Roman" panose="02020603050405020304" pitchFamily="18" charset="0"/>
              </a:rPr>
              <a:t>reorganization,secure</a:t>
            </a:r>
            <a:r>
              <a:rPr lang="en-US" sz="1200" dirty="0">
                <a:effectLst/>
                <a:latin typeface="Calibri" panose="020F0502020204030204" pitchFamily="34" charset="0"/>
                <a:ea typeface="Times New Roman" panose="02020603050405020304" pitchFamily="18" charset="0"/>
              </a:rPr>
              <a:t> gratings, antitheft nuts, etc.</a:t>
            </a:r>
            <a:endParaRPr lang="en-US" sz="1200" dirty="0">
              <a:effectLst/>
              <a:latin typeface="Calibri" panose="020F0502020204030204" pitchFamily="34" charset="0"/>
              <a:ea typeface="Calibri" panose="020F0502020204030204" pitchFamily="34" charset="0"/>
            </a:endParaRPr>
          </a:p>
          <a:p>
            <a:pPr marL="342900" lvl="0" indent="-342900">
              <a:buFont typeface="+mj-lt"/>
              <a:buAutoNum type="arabicPeriod"/>
            </a:pPr>
            <a:r>
              <a:rPr lang="en-US" sz="1200" b="1" dirty="0">
                <a:effectLst/>
                <a:latin typeface="Calibri" panose="020F0502020204030204" pitchFamily="34" charset="0"/>
                <a:ea typeface="Times New Roman" panose="02020603050405020304" pitchFamily="18" charset="0"/>
              </a:rPr>
              <a:t>Proposed additional cages in selected areas</a:t>
            </a:r>
            <a:r>
              <a:rPr lang="en-US" sz="1200" dirty="0">
                <a:effectLst/>
                <a:latin typeface="Calibri" panose="020F0502020204030204" pitchFamily="34" charset="0"/>
                <a:ea typeface="Times New Roman" panose="02020603050405020304" pitchFamily="18" charset="0"/>
              </a:rPr>
              <a:t> (refers to your 65 but in addition to the current description </a:t>
            </a:r>
            <a:r>
              <a:rPr lang="en-US" sz="1200" b="1" dirty="0">
                <a:effectLst/>
                <a:latin typeface="Calibri" panose="020F0502020204030204" pitchFamily="34" charset="0"/>
                <a:ea typeface="Times New Roman" panose="02020603050405020304" pitchFamily="18" charset="0"/>
              </a:rPr>
              <a:t>Must include additional WH cage selection criteria</a:t>
            </a:r>
            <a:r>
              <a:rPr lang="en-US" sz="1200" dirty="0">
                <a:effectLst/>
                <a:latin typeface="Calibri" panose="020F0502020204030204" pitchFamily="34" charset="0"/>
                <a:ea typeface="Times New Roman" panose="02020603050405020304" pitchFamily="18" charset="0"/>
              </a:rPr>
              <a:t> -</a:t>
            </a:r>
            <a:r>
              <a:rPr lang="en-US" sz="1200" dirty="0" err="1">
                <a:effectLst/>
                <a:latin typeface="Calibri" panose="020F0502020204030204" pitchFamily="34" charset="0"/>
                <a:ea typeface="Times New Roman" panose="02020603050405020304" pitchFamily="18" charset="0"/>
              </a:rPr>
              <a:t>e.g</a:t>
            </a:r>
            <a:r>
              <a:rPr lang="en-US" sz="1200" dirty="0">
                <a:effectLst/>
                <a:latin typeface="Calibri" panose="020F0502020204030204" pitchFamily="34" charset="0"/>
                <a:ea typeface="Times New Roman" panose="02020603050405020304" pitchFamily="18" charset="0"/>
              </a:rPr>
              <a:t> High value wells, areas with optimum signal strength, etc.) Also a statement on the timing – to be commenced after we have improved the efficacy of the current cages so we are transferring learning to the new cages. </a:t>
            </a:r>
            <a:endParaRPr lang="en-US" sz="1200" dirty="0">
              <a:effectLst/>
              <a:latin typeface="Calibri" panose="020F0502020204030204" pitchFamily="34" charset="0"/>
              <a:ea typeface="Calibri" panose="020F0502020204030204" pitchFamily="34" charset="0"/>
            </a:endParaRPr>
          </a:p>
          <a:p>
            <a:pPr marL="342900" lvl="0" indent="-342900">
              <a:buFont typeface="+mj-lt"/>
              <a:buAutoNum type="arabicPeriod"/>
            </a:pPr>
            <a:r>
              <a:rPr lang="en-US" sz="1200" b="1" dirty="0">
                <a:effectLst/>
                <a:latin typeface="Calibri" panose="020F0502020204030204" pitchFamily="34" charset="0"/>
                <a:ea typeface="Times New Roman" panose="02020603050405020304" pitchFamily="18" charset="0"/>
              </a:rPr>
              <a:t>Budget proposals:</a:t>
            </a:r>
            <a:r>
              <a:rPr lang="en-US" sz="1200" dirty="0">
                <a:effectLst/>
                <a:latin typeface="Calibri" panose="020F0502020204030204" pitchFamily="34" charset="0"/>
                <a:ea typeface="Times New Roman" panose="02020603050405020304" pitchFamily="18" charset="0"/>
              </a:rPr>
              <a:t> This is really an outcome of 1&amp;2 above. </a:t>
            </a:r>
            <a:endParaRPr lang="en-US" sz="1200" dirty="0">
              <a:effectLst/>
              <a:latin typeface="Calibri" panose="020F0502020204030204" pitchFamily="34" charset="0"/>
              <a:ea typeface="Calibri" panose="020F0502020204030204" pitchFamily="34" charset="0"/>
            </a:endParaRPr>
          </a:p>
          <a:p>
            <a:pPr marL="342900" lvl="0" indent="-342900">
              <a:buFont typeface="+mj-lt"/>
              <a:buAutoNum type="arabicPeriod"/>
            </a:pPr>
            <a:r>
              <a:rPr lang="en-US" sz="1200" b="1" dirty="0">
                <a:effectLst/>
                <a:latin typeface="Calibri" panose="020F0502020204030204" pitchFamily="34" charset="0"/>
                <a:ea typeface="Times New Roman" panose="02020603050405020304" pitchFamily="18" charset="0"/>
              </a:rPr>
              <a:t>Governance:</a:t>
            </a:r>
            <a:r>
              <a:rPr lang="en-US" sz="1200" dirty="0">
                <a:effectLst/>
                <a:latin typeface="Calibri" panose="020F0502020204030204" pitchFamily="34" charset="0"/>
                <a:ea typeface="Times New Roman" panose="02020603050405020304" pitchFamily="18" charset="0"/>
              </a:rPr>
              <a:t> a slide on the movement of BOM role to Security function.</a:t>
            </a:r>
            <a:endParaRPr lang="en-GB" dirty="0"/>
          </a:p>
          <a:p>
            <a:endParaRPr lang="en-GB" dirty="0"/>
          </a:p>
        </p:txBody>
      </p:sp>
      <p:sp>
        <p:nvSpPr>
          <p:cNvPr id="4" name="Slide Number Placeholder 3"/>
          <p:cNvSpPr>
            <a:spLocks noGrp="1"/>
          </p:cNvSpPr>
          <p:nvPr>
            <p:ph type="sldNum" sz="quarter" idx="5"/>
          </p:nvPr>
        </p:nvSpPr>
        <p:spPr/>
        <p:txBody>
          <a:bodyPr/>
          <a:lstStyle/>
          <a:p>
            <a:fld id="{B212BA92-625A-4260-9CE8-C3F709E17702}" type="slidenum">
              <a:rPr lang="en-US" smtClean="0"/>
              <a:t>7</a:t>
            </a:fld>
            <a:endParaRPr lang="en-US"/>
          </a:p>
        </p:txBody>
      </p:sp>
    </p:spTree>
    <p:extLst>
      <p:ext uri="{BB962C8B-B14F-4D97-AF65-F5344CB8AC3E}">
        <p14:creationId xmlns:p14="http://schemas.microsoft.com/office/powerpoint/2010/main" val="3927320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Futura Medium" pitchFamily="2" charset="0"/>
            </a:endParaRPr>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191512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56570826"/>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14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
        <p:nvSpPr>
          <p:cNvPr id="10" name="TextBox 9" descr="CONFIDENTIAL_TAG_0xFFEE">
            <a:extLst>
              <a:ext uri="{FF2B5EF4-FFF2-40B4-BE49-F238E27FC236}">
                <a16:creationId xmlns:a16="http://schemas.microsoft.com/office/drawing/2014/main" id="{54AC80A0-6C0E-4C13-A851-F4FA3382AC75}"/>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46503264"/>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640428846"/>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2495255136"/>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2332429201"/>
      </p:ext>
    </p:extLst>
  </p:cSld>
  <p:clrMapOvr>
    <a:masterClrMapping/>
  </p:clrMapOv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2157536083"/>
      </p:ext>
    </p:extLst>
  </p:cSld>
  <p:clrMapOvr>
    <a:masterClrMapping/>
  </p:clrMapOv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653347805"/>
      </p:ext>
    </p:extLst>
  </p:cSld>
  <p:clrMapOvr>
    <a:masterClrMapping/>
  </p:clrMapOvr>
  <p:transition/>
  <p:hf hdr="0" ftr="0" dt="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66439132"/>
      </p:ext>
    </p:extLst>
  </p:cSld>
  <p:clrMapOvr>
    <a:masterClrMapping/>
  </p:clrMapOv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362980667"/>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1226465047"/>
      </p:ext>
    </p:extLst>
  </p:cSld>
  <p:clrMapOvr>
    <a:masterClrMapping/>
  </p:clrMapOv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SPDC</a:t>
            </a:r>
            <a:endParaRPr lang="en-GB" sz="850" dirty="0">
              <a:solidFill>
                <a:schemeClr val="tx1"/>
              </a:solidFill>
              <a:latin typeface="+mn-lt"/>
              <a:cs typeface="Arial" pitchFamily="34" charset="0"/>
            </a:endParaRP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3542483574"/>
      </p:ext>
    </p:extLst>
  </p:cSld>
  <p:clrMapOvr>
    <a:masterClrMapping/>
  </p:clrMapOv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2" name="TextBox 9" descr="CONFIDENTIAL_TAG_0xFFEE">
            <a:extLst>
              <a:ext uri="{FF2B5EF4-FFF2-40B4-BE49-F238E27FC236}">
                <a16:creationId xmlns:a16="http://schemas.microsoft.com/office/drawing/2014/main" id="{05419341-DDEB-4963-98C3-AC86C442B2F8}"/>
              </a:ext>
            </a:extLst>
          </p:cNvPr>
          <p:cNvSpPr txBox="1"/>
          <p:nvPr userDrawn="1"/>
        </p:nvSpPr>
        <p:spPr>
          <a:xfrm>
            <a:off x="5556250" y="3344362"/>
            <a:ext cx="1079500" cy="169277"/>
          </a:xfrm>
          <a:prstGeom prst="rect">
            <a:avLst/>
          </a:prstGeom>
          <a:noFill/>
          <a:ln>
            <a:noFill/>
          </a:ln>
          <a:effectLst>
            <a:glow>
              <a:srgbClr val="000000"/>
            </a:glow>
          </a:effectLst>
        </p:spPr>
        <p:txBody>
          <a:bodyPr vert="horz" wrap="square" lIns="0" tIns="0" rIns="0" bIns="4572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31643163"/>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6019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8"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27350070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6" name="TextBox 5" descr="CONFIDENTIAL_TAG_0xFFEE">
            <a:extLst>
              <a:ext uri="{FF2B5EF4-FFF2-40B4-BE49-F238E27FC236}">
                <a16:creationId xmlns:a16="http://schemas.microsoft.com/office/drawing/2014/main" id="{9A61D9CD-0AE4-4E6A-84C7-853E41186183}"/>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752556403"/>
      </p:ext>
    </p:extLst>
  </p:cSld>
  <p:clrMapOvr>
    <a:masterClrMapping/>
  </p:clrMapOv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6" name="TextBox 5" descr="CONFIDENTIAL_TAG_0xFFEE">
            <a:extLst>
              <a:ext uri="{FF2B5EF4-FFF2-40B4-BE49-F238E27FC236}">
                <a16:creationId xmlns:a16="http://schemas.microsoft.com/office/drawing/2014/main" id="{E7C0C764-2490-48A5-AFB2-80CFF190DD52}"/>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657364620"/>
      </p:ext>
    </p:extLst>
  </p:cSld>
  <p:clrMapOvr>
    <a:masterClrMapping/>
  </p:clrMapOv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TextBox 6" descr="CONFIDENTIAL_TAG_0xFFEE">
            <a:extLst>
              <a:ext uri="{FF2B5EF4-FFF2-40B4-BE49-F238E27FC236}">
                <a16:creationId xmlns:a16="http://schemas.microsoft.com/office/drawing/2014/main" id="{B287D964-37B5-4D5D-BA2F-D1FFF3B3457D}"/>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240550583"/>
      </p:ext>
    </p:extLst>
  </p:cSld>
  <p:clrMapOvr>
    <a:masterClrMapping/>
  </p:clrMapOvr>
  <p:transition/>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SPDC</a:t>
            </a:r>
            <a:endParaRPr lang="en-GB" sz="850" dirty="0">
              <a:solidFill>
                <a:schemeClr val="tx1"/>
              </a:solidFill>
              <a:latin typeface="+mn-lt"/>
              <a:cs typeface="Arial" pitchFamily="34" charset="0"/>
            </a:endParaRP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704214123"/>
      </p:ext>
    </p:extLst>
  </p:cSld>
  <p:clrMapOvr>
    <a:masterClrMapping/>
  </p:clrMapOvr>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SPDC</a:t>
            </a:r>
            <a:endParaRPr lang="en-GB" sz="850" dirty="0">
              <a:solidFill>
                <a:schemeClr val="tx1"/>
              </a:solidFill>
              <a:latin typeface="+mn-lt"/>
              <a:cs typeface="Arial" pitchFamily="34" charset="0"/>
            </a:endParaRPr>
          </a:p>
        </p:txBody>
      </p:sp>
      <p:sp>
        <p:nvSpPr>
          <p:cNvPr id="6" name="TextBox 5" descr="CONFIDENTIAL_TAG_0xFFEE">
            <a:extLst>
              <a:ext uri="{FF2B5EF4-FFF2-40B4-BE49-F238E27FC236}">
                <a16:creationId xmlns:a16="http://schemas.microsoft.com/office/drawing/2014/main" id="{70FB8619-52C2-4F34-968F-52587A46045A}"/>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020056574"/>
      </p:ext>
    </p:extLst>
  </p:cSld>
  <p:clrMapOvr>
    <a:masterClrMapping/>
  </p:clrMapOvr>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3264161491"/>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Futura Medium" panose="00000400000000000000" pitchFamily="2" charset="0"/>
                <a:cs typeface="Arial" pitchFamily="34" charset="0"/>
              </a:rPr>
              <a:t>SPDC</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12" name="TextBox 11" descr="CONFIDENTIAL_TAG_0xFFEE">
            <a:extLst>
              <a:ext uri="{FF2B5EF4-FFF2-40B4-BE49-F238E27FC236}">
                <a16:creationId xmlns:a16="http://schemas.microsoft.com/office/drawing/2014/main" id="{7940F914-37C2-4142-965A-C5E3100BAFA2}"/>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018811161"/>
      </p:ext>
    </p:extLst>
  </p:cSld>
  <p:clrMapOvr>
    <a:masterClrMapping/>
  </p:clrMapOvr>
  <p:transition/>
  <p:hf hdr="0" ftr="0" dt="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Futura Medium" panose="00000400000000000000" pitchFamily="2" charset="0"/>
                <a:cs typeface="Arial" pitchFamily="34" charset="0"/>
              </a:rPr>
              <a:t>SPDC</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p>
        </p:txBody>
      </p:sp>
      <p:sp>
        <p:nvSpPr>
          <p:cNvPr id="13" name="TextBox 12" descr="CONFIDENTIAL_TAG_0xFFEE">
            <a:extLst>
              <a:ext uri="{FF2B5EF4-FFF2-40B4-BE49-F238E27FC236}">
                <a16:creationId xmlns:a16="http://schemas.microsoft.com/office/drawing/2014/main" id="{4B3FAB66-7A28-4E86-818D-FA53CFA6A4EF}"/>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358373912"/>
      </p:ext>
    </p:extLst>
  </p:cSld>
  <p:clrMapOvr>
    <a:masterClrMapping/>
  </p:clrMapOvr>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Futura Medium" panose="00000400000000000000" pitchFamily="2" charset="0"/>
                <a:cs typeface="Arial" pitchFamily="34" charset="0"/>
              </a:rPr>
              <a:t>SPDC</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14" name="TextBox 13" descr="CONFIDENTIAL_TAG_0xFFEE">
            <a:extLst>
              <a:ext uri="{FF2B5EF4-FFF2-40B4-BE49-F238E27FC236}">
                <a16:creationId xmlns:a16="http://schemas.microsoft.com/office/drawing/2014/main" id="{8952A812-AF75-4DBA-9F55-9F420C30D905}"/>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579811644"/>
      </p:ext>
    </p:extLst>
  </p:cSld>
  <p:clrMapOvr>
    <a:masterClrMapping/>
  </p:clrMapOvr>
  <p:transition/>
  <p:hf hdr="0" ftr="0" dt="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Futura Medium" panose="00000400000000000000" pitchFamily="2" charset="0"/>
                <a:cs typeface="Arial" pitchFamily="34" charset="0"/>
              </a:rPr>
              <a:t>SPDC</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14" name="TextBox 13" descr="CONFIDENTIAL_TAG_0xFFEE">
            <a:extLst>
              <a:ext uri="{FF2B5EF4-FFF2-40B4-BE49-F238E27FC236}">
                <a16:creationId xmlns:a16="http://schemas.microsoft.com/office/drawing/2014/main" id="{F992FEDD-DC81-4A2D-B73D-121905EDB762}"/>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604661727"/>
      </p:ext>
    </p:extLst>
  </p:cSld>
  <p:clrMapOvr>
    <a:masterClrMapping/>
  </p:clrMapOvr>
  <p:transition/>
  <p:hf hdr="0" ftr="0" dt="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103" name="Rectangle 102"/>
          <p:cNvSpPr/>
          <p:nvPr/>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SPDC</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October 2022</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804112092"/>
      </p:ext>
    </p:extLst>
  </p:cSld>
  <p:clrMapOvr>
    <a:masterClrMapping/>
  </p:clrMapOvr>
  <p:transition/>
  <p:hf hdr="0" ftr="0" dt="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6" name="TextBox 5" descr="CONFIDENTIAL_TAG_0xFFEE">
            <a:extLst>
              <a:ext uri="{FF2B5EF4-FFF2-40B4-BE49-F238E27FC236}">
                <a16:creationId xmlns:a16="http://schemas.microsoft.com/office/drawing/2014/main" id="{61FC4271-0472-4FF6-AF09-E60C3E23D3F1}"/>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649067158"/>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7" name="TextBox 6" descr="CONFIDENTIAL_TAG_0xFFEE">
            <a:extLst>
              <a:ext uri="{FF2B5EF4-FFF2-40B4-BE49-F238E27FC236}">
                <a16:creationId xmlns:a16="http://schemas.microsoft.com/office/drawing/2014/main" id="{37D92712-6E50-40C0-82F7-126C936737D0}"/>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91815151"/>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6" name="TextBox 5" descr="CONFIDENTIAL_TAG_0xFFEE">
            <a:extLst>
              <a:ext uri="{FF2B5EF4-FFF2-40B4-BE49-F238E27FC236}">
                <a16:creationId xmlns:a16="http://schemas.microsoft.com/office/drawing/2014/main" id="{5BA8D475-8DA1-4186-8A66-B611F83EBF5A}"/>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244436435"/>
      </p:ext>
    </p:extLst>
  </p:cSld>
  <p:clrMapOvr>
    <a:masterClrMapping/>
  </p:clrMapOvr>
  <p:transition/>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7" name="TextBox 6" descr="CONFIDENTIAL_TAG_0xFFEE">
            <a:extLst>
              <a:ext uri="{FF2B5EF4-FFF2-40B4-BE49-F238E27FC236}">
                <a16:creationId xmlns:a16="http://schemas.microsoft.com/office/drawing/2014/main" id="{7BA68E1E-FE43-44F3-A2E2-963DC111E0CC}"/>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089468127"/>
      </p:ext>
    </p:extLst>
  </p:cSld>
  <p:clrMapOvr>
    <a:masterClrMapping/>
  </p:clrMapOvr>
  <p:transition/>
  <p:hf hdr="0" ftr="0" dt="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7" name="TextBox 6" descr="CONFIDENTIAL_TAG_0xFFEE">
            <a:extLst>
              <a:ext uri="{FF2B5EF4-FFF2-40B4-BE49-F238E27FC236}">
                <a16:creationId xmlns:a16="http://schemas.microsoft.com/office/drawing/2014/main" id="{0A4F4DA6-22AD-49B0-AB0F-EF56AED6E10B}"/>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521572431"/>
      </p:ext>
    </p:extLst>
  </p:cSld>
  <p:clrMapOvr>
    <a:masterClrMapping/>
  </p:clrMapOvr>
  <p:transition/>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6" name="TextBox 25" descr="CONFIDENTIAL_TAG_0xFFEE">
            <a:extLst>
              <a:ext uri="{FF2B5EF4-FFF2-40B4-BE49-F238E27FC236}">
                <a16:creationId xmlns:a16="http://schemas.microsoft.com/office/drawing/2014/main" id="{3319B275-E14B-445A-82C4-9D0E968BFA4E}"/>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274354230"/>
      </p:ext>
    </p:extLst>
  </p:cSld>
  <p:clrMapOvr>
    <a:masterClrMapping/>
  </p:clrMapOvr>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a:t>0.0</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Futura Medium" panose="00000400000000000000" pitchFamily="2" charset="0"/>
                <a:cs typeface="Arial" pitchFamily="34" charset="0"/>
              </a:rPr>
              <a:t>SPDC</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 name="TextBox 9" descr="CONFIDENTIAL_TAG_0xFFEE">
            <a:extLst>
              <a:ext uri="{FF2B5EF4-FFF2-40B4-BE49-F238E27FC236}">
                <a16:creationId xmlns:a16="http://schemas.microsoft.com/office/drawing/2014/main" id="{1279FBFD-F07F-439F-8C85-A18E16355F0F}"/>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791005008"/>
      </p:ext>
    </p:extLst>
  </p:cSld>
  <p:clrMapOvr>
    <a:masterClrMapping/>
  </p:clrMapOvr>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p>
        </p:txBody>
      </p:sp>
      <p:sp>
        <p:nvSpPr>
          <p:cNvPr id="11" name="TextBox 10" descr="CONFIDENTIAL_TAG_0xFFEE">
            <a:extLst>
              <a:ext uri="{FF2B5EF4-FFF2-40B4-BE49-F238E27FC236}">
                <a16:creationId xmlns:a16="http://schemas.microsoft.com/office/drawing/2014/main" id="{CF924A96-FC0D-4097-9F2E-FD89D8B5C171}"/>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65360406"/>
      </p:ext>
    </p:extLst>
  </p:cSld>
  <p:clrMapOvr>
    <a:masterClrMapping/>
  </p:clrMapOvr>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5" name="TextBox 4" descr="CONFIDENTIAL_TAG_0xFFEE">
            <a:extLst>
              <a:ext uri="{FF2B5EF4-FFF2-40B4-BE49-F238E27FC236}">
                <a16:creationId xmlns:a16="http://schemas.microsoft.com/office/drawing/2014/main" id="{844EB69A-C5CF-4A48-815C-17292D2A7D27}"/>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72421377"/>
      </p:ext>
    </p:extLst>
  </p:cSld>
  <p:clrMapOvr>
    <a:masterClrMapping/>
  </p:clrMapOvr>
  <p:transition/>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nl-NL" noProof="1"/>
              <a:t>October 2022</a:t>
            </a:r>
            <a:endParaRPr lang="en-GB" noProof="1"/>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p>
        </p:txBody>
      </p:sp>
      <p:sp>
        <p:nvSpPr>
          <p:cNvPr id="9" name="TextBox 8" descr="CONFIDENTIAL_TAG_0xFFEE">
            <a:extLst>
              <a:ext uri="{FF2B5EF4-FFF2-40B4-BE49-F238E27FC236}">
                <a16:creationId xmlns:a16="http://schemas.microsoft.com/office/drawing/2014/main" id="{24F05B49-C05D-4A38-8B42-328C554BCE95}"/>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245493320"/>
      </p:ext>
    </p:extLst>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37799391"/>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521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1520900055"/>
      </p:ext>
    </p:extLst>
  </p:cSld>
  <p:clrMapOvr>
    <a:masterClrMapping/>
  </p:clrMapOvr>
  <p:hf hdr="0" ftr="0" dt="0"/>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Futura Medium" panose="00000400000000000000" pitchFamily="2" charset="0"/>
                <a:cs typeface="Arial" pitchFamily="34" charset="0"/>
              </a:rPr>
              <a:t>SPDC</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13" name="TextBox 12" descr="CONFIDENTIAL_TAG_0xFFEE">
            <a:extLst>
              <a:ext uri="{FF2B5EF4-FFF2-40B4-BE49-F238E27FC236}">
                <a16:creationId xmlns:a16="http://schemas.microsoft.com/office/drawing/2014/main" id="{BF2FD7BA-D961-4FD1-A362-59623540F909}"/>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200289930"/>
      </p:ext>
    </p:extLst>
  </p:cSld>
  <p:clrMapOvr>
    <a:masterClrMapping/>
  </p:clrMapOvr>
  <p:transition/>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Futura Medium" panose="00000400000000000000" pitchFamily="2" charset="0"/>
                <a:cs typeface="Arial" pitchFamily="34" charset="0"/>
              </a:rPr>
              <a:t>SPDC</a:t>
            </a:r>
          </a:p>
        </p:txBody>
      </p:sp>
      <p:sp>
        <p:nvSpPr>
          <p:cNvPr id="5" name="TextBox 4" descr="CONFIDENTIAL_TAG_0xFFEE">
            <a:extLst>
              <a:ext uri="{FF2B5EF4-FFF2-40B4-BE49-F238E27FC236}">
                <a16:creationId xmlns:a16="http://schemas.microsoft.com/office/drawing/2014/main" id="{EDF71695-0782-4C23-8765-9E691443C474}"/>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RESTRICTED</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894524469"/>
      </p:ext>
    </p:extLst>
  </p:cSld>
  <p:clrMapOvr>
    <a:masterClrMapping/>
  </p:clrMapOvr>
  <p:transition/>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3242816903"/>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34778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0"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13862498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SPDC</a:t>
            </a:r>
            <a:endParaRPr lang="en-GB" sz="85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2322082668"/>
      </p:ext>
    </p:extLst>
  </p:cSld>
  <p:clrMapOvr>
    <a:masterClrMapping/>
  </p:clrMapOvr>
  <p:transition/>
  <p:hf hdr="0" ftr="0" dt="0"/>
  <p:extLst>
    <p:ext uri="{DCECCB84-F9BA-43D5-87BE-67443E8EF086}">
      <p15:sldGuideLst xmlns:p15="http://schemas.microsoft.com/office/powerpoint/2012/main">
        <p15:guide id="1" pos="323">
          <p15:clr>
            <a:srgbClr val="FBAE40"/>
          </p15:clr>
        </p15:guide>
        <p15:guide id="4" pos="7357">
          <p15:clr>
            <a:srgbClr val="FBAE40"/>
          </p15:clr>
        </p15:guide>
        <p15:guide id="5" pos="1121">
          <p15:clr>
            <a:srgbClr val="FBAE40"/>
          </p15:clr>
        </p15:guide>
        <p15:guide id="6" orient="horz" pos="407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SPDC</a:t>
            </a:r>
            <a:endParaRPr lang="en-GB" sz="850" dirty="0">
              <a:solidFill>
                <a:schemeClr val="tx1"/>
              </a:solidFill>
              <a:latin typeface="+mn-lt"/>
              <a:cs typeface="Arial" pitchFamily="34" charset="0"/>
            </a:endParaRP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2808490865"/>
      </p:ext>
    </p:extLst>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SPDC</a:t>
            </a:r>
            <a:endParaRPr lang="en-GB" sz="850" dirty="0">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4252978157"/>
      </p:ext>
    </p:extLst>
  </p:cSld>
  <p:clrMapOvr>
    <a:masterClrMapping/>
  </p:clrMapOvr>
  <p:transition/>
  <p:hf hdr="0" ftr="0" dt="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SPDC</a:t>
            </a:r>
            <a:endParaRPr lang="en-GB" sz="850" dirty="0">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Tree>
    <p:extLst>
      <p:ext uri="{BB962C8B-B14F-4D97-AF65-F5344CB8AC3E}">
        <p14:creationId xmlns:p14="http://schemas.microsoft.com/office/powerpoint/2010/main" val="4055170700"/>
      </p:ext>
    </p:extLst>
  </p:cSld>
  <p:clrMapOvr>
    <a:masterClrMapping/>
  </p:clrMapOvr>
  <p:transition/>
  <p:hf hdr="0" ftr="0" dt="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oleObject" Target="../embeddings/oleObject1.bin"/><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heme" Target="../theme/theme2.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slideLayout" Target="../slideLayouts/slideLayout5.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slideLayout" Target="../slideLayouts/slideLayout4.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1.emf"/><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vmlDrawing" Target="../drawings/vmlDrawing4.v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3" Type="http://schemas.openxmlformats.org/officeDocument/2006/relationships/slideLayout" Target="../slideLayouts/slideLayout8.xml"/><Relationship Id="rId21" Type="http://schemas.openxmlformats.org/officeDocument/2006/relationships/theme" Target="../theme/theme3.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4255072852"/>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120"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8"/>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9"/>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20"/>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10"/>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1"/>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2"/>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7"/>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6893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0"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3570642301"/>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4192"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360515219"/>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October 2022</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a:solidFill>
                  <a:schemeClr val="tx1"/>
                </a:solidFill>
                <a:latin typeface="+mn-lt"/>
                <a:cs typeface="Arial" pitchFamily="34" charset="0"/>
              </a:rPr>
              <a:t>SPDC</a:t>
            </a:r>
            <a:endParaRPr lang="en-GB" sz="850" dirty="0">
              <a:solidFill>
                <a:schemeClr val="tx1"/>
              </a:solidFill>
              <a:latin typeface="+mn-lt"/>
              <a:cs typeface="Arial" pitchFamily="34" charset="0"/>
            </a:endParaRPr>
          </a:p>
        </p:txBody>
      </p:sp>
    </p:spTree>
    <p:extLst>
      <p:ext uri="{BB962C8B-B14F-4D97-AF65-F5344CB8AC3E}">
        <p14:creationId xmlns:p14="http://schemas.microsoft.com/office/powerpoint/2010/main" val="269784406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60">
          <p15:clr>
            <a:srgbClr val="F26B43"/>
          </p15:clr>
        </p15:guide>
        <p15:guide id="5" orient="horz" pos="963">
          <p15:clr>
            <a:srgbClr val="F26B43"/>
          </p15:clr>
        </p15:guide>
        <p15:guide id="6" orient="horz" pos="93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Futura Medium" panose="00000400000000000000" pitchFamily="2" charset="0"/>
                <a:cs typeface="Arial" pitchFamily="34" charset="0"/>
              </a:rPr>
              <a:t>SPDC</a:t>
            </a:r>
          </a:p>
        </p:txBody>
      </p:sp>
    </p:spTree>
    <p:extLst>
      <p:ext uri="{BB962C8B-B14F-4D97-AF65-F5344CB8AC3E}">
        <p14:creationId xmlns:p14="http://schemas.microsoft.com/office/powerpoint/2010/main" val="120348791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42.xml"/><Relationship Id="rId1" Type="http://schemas.openxmlformats.org/officeDocument/2006/relationships/vmlDrawing" Target="../drawings/vmlDrawing8.vml"/><Relationship Id="rId6" Type="http://schemas.openxmlformats.org/officeDocument/2006/relationships/image" Target="../media/image13.wmf"/><Relationship Id="rId5" Type="http://schemas.openxmlformats.org/officeDocument/2006/relationships/package" Target="../embeddings/Microsoft_Excel_Worksheet.xlsx"/><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7.emf"/><Relationship Id="rId2" Type="http://schemas.openxmlformats.org/officeDocument/2006/relationships/tags" Target="../tags/tag43.xml"/><Relationship Id="rId1" Type="http://schemas.openxmlformats.org/officeDocument/2006/relationships/vmlDrawing" Target="../drawings/vmlDrawing9.vml"/><Relationship Id="rId6" Type="http://schemas.openxmlformats.org/officeDocument/2006/relationships/oleObject" Target="../embeddings/oleObject8.bin"/><Relationship Id="rId5" Type="http://schemas.openxmlformats.org/officeDocument/2006/relationships/slideLayout" Target="../slideLayouts/slideLayout20.xml"/><Relationship Id="rId4"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11C6DC-6696-45EE-97D5-562AE3AC9F5D}"/>
              </a:ext>
            </a:extLst>
          </p:cNvPr>
          <p:cNvSpPr>
            <a:spLocks noGrp="1"/>
          </p:cNvSpPr>
          <p:nvPr>
            <p:ph type="ctrTitle"/>
          </p:nvPr>
        </p:nvSpPr>
        <p:spPr>
          <a:xfrm>
            <a:off x="1779490" y="1190585"/>
            <a:ext cx="9899747" cy="440057"/>
          </a:xfrm>
        </p:spPr>
        <p:txBody>
          <a:bodyPr/>
          <a:lstStyle/>
          <a:p>
            <a:r>
              <a:rPr lang="en-GB" dirty="0"/>
              <a:t>SPDC Wellhead Sabotage Reduction </a:t>
            </a:r>
          </a:p>
        </p:txBody>
      </p:sp>
      <p:sp>
        <p:nvSpPr>
          <p:cNvPr id="5" name="Subtitle 4">
            <a:extLst>
              <a:ext uri="{FF2B5EF4-FFF2-40B4-BE49-F238E27FC236}">
                <a16:creationId xmlns:a16="http://schemas.microsoft.com/office/drawing/2014/main" id="{AA4156FA-6C67-4D3A-AD99-8C0E7B1FC6C8}"/>
              </a:ext>
            </a:extLst>
          </p:cNvPr>
          <p:cNvSpPr>
            <a:spLocks noGrp="1"/>
          </p:cNvSpPr>
          <p:nvPr>
            <p:ph type="subTitle" idx="1"/>
          </p:nvPr>
        </p:nvSpPr>
        <p:spPr>
          <a:xfrm>
            <a:off x="1779490" y="3752228"/>
            <a:ext cx="9899747" cy="307777"/>
          </a:xfrm>
        </p:spPr>
        <p:txBody>
          <a:bodyPr/>
          <a:lstStyle/>
          <a:p>
            <a:r>
              <a:rPr lang="en-GB" sz="2000" b="1" dirty="0">
                <a:latin typeface="ShellBold" panose="00000800000000000000" pitchFamily="50" charset="0"/>
              </a:rPr>
              <a:t>Report-out to Sponsors</a:t>
            </a:r>
          </a:p>
        </p:txBody>
      </p:sp>
      <p:sp>
        <p:nvSpPr>
          <p:cNvPr id="8" name="Slide Number Placeholder 7">
            <a:extLst>
              <a:ext uri="{FF2B5EF4-FFF2-40B4-BE49-F238E27FC236}">
                <a16:creationId xmlns:a16="http://schemas.microsoft.com/office/drawing/2014/main" id="{FA47F799-47BD-4A3C-B37D-5039B68D502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595959"/>
                </a:solidFill>
                <a:effectLst/>
                <a:uLnTx/>
                <a:uFillTx/>
                <a:latin typeface="ShellMedium" panose="00000600000000000000" pitchFamily="50" charset="0"/>
                <a:ea typeface="ＭＳ Ｐゴシック"/>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850" b="0" i="0" u="none" strike="noStrike" kern="1200" cap="none" spc="0" normalizeH="0" baseline="0" noProof="1">
              <a:ln>
                <a:noFill/>
              </a:ln>
              <a:solidFill>
                <a:srgbClr val="595959"/>
              </a:solidFill>
              <a:effectLst/>
              <a:uLnTx/>
              <a:uFillTx/>
              <a:latin typeface="ShellMedium" panose="00000600000000000000" pitchFamily="50" charset="0"/>
              <a:ea typeface="ＭＳ Ｐゴシック"/>
              <a:cs typeface="Arial" pitchFamily="34" charset="0"/>
            </a:endParaRPr>
          </a:p>
        </p:txBody>
      </p:sp>
    </p:spTree>
    <p:extLst>
      <p:ext uri="{BB962C8B-B14F-4D97-AF65-F5344CB8AC3E}">
        <p14:creationId xmlns:p14="http://schemas.microsoft.com/office/powerpoint/2010/main" val="35252482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E1127-9985-46C7-99D6-153F322D2DDA}"/>
              </a:ext>
            </a:extLst>
          </p:cNvPr>
          <p:cNvSpPr>
            <a:spLocks noGrp="1"/>
          </p:cNvSpPr>
          <p:nvPr>
            <p:ph type="title"/>
          </p:nvPr>
        </p:nvSpPr>
        <p:spPr>
          <a:xfrm>
            <a:off x="192747" y="982308"/>
            <a:ext cx="5585619" cy="4802475"/>
          </a:xfrm>
        </p:spPr>
        <p:txBody>
          <a:bodyPr/>
          <a:lstStyle/>
          <a:p>
            <a:pPr marL="342900" lvl="1" indent="-342900"/>
            <a:r>
              <a:rPr lang="en-GB" dirty="0"/>
              <a:t> </a:t>
            </a:r>
            <a:r>
              <a:rPr lang="en-GB" b="1" kern="1200" dirty="0">
                <a:solidFill>
                  <a:schemeClr val="tx1"/>
                </a:solidFill>
                <a:latin typeface="+mn-lt"/>
                <a:ea typeface="+mn-ea"/>
                <a:cs typeface="+mn-cs"/>
              </a:rPr>
              <a:t>Previously Agreed:</a:t>
            </a:r>
            <a:br>
              <a:rPr lang="en-GB" b="1" kern="1200" dirty="0">
                <a:solidFill>
                  <a:schemeClr val="tx1"/>
                </a:solidFill>
                <a:latin typeface="+mn-lt"/>
                <a:ea typeface="+mn-ea"/>
                <a:cs typeface="+mn-cs"/>
              </a:rPr>
            </a:br>
            <a:r>
              <a:rPr lang="en-GB" sz="1400" kern="1200" dirty="0">
                <a:solidFill>
                  <a:schemeClr val="tx1"/>
                </a:solidFill>
                <a:latin typeface="+mn-lt"/>
                <a:ea typeface="Arial Unicode MS" pitchFamily="34" charset="-128"/>
              </a:rPr>
              <a:t>Asset owns all well head cages</a:t>
            </a:r>
            <a:br>
              <a:rPr lang="en-GB" sz="1400" kern="1200" dirty="0">
                <a:solidFill>
                  <a:schemeClr val="tx1"/>
                </a:solidFill>
                <a:latin typeface="+mn-lt"/>
                <a:ea typeface="Arial Unicode MS" pitchFamily="34" charset="-128"/>
              </a:rPr>
            </a:br>
            <a:br>
              <a:rPr lang="en-GB" sz="1400" kern="1200" dirty="0">
                <a:solidFill>
                  <a:schemeClr val="tx1"/>
                </a:solidFill>
                <a:latin typeface="+mn-lt"/>
                <a:ea typeface="Arial Unicode MS" pitchFamily="34" charset="-128"/>
              </a:rPr>
            </a:br>
            <a:r>
              <a:rPr lang="en-GB" sz="1400" kern="1200" dirty="0">
                <a:solidFill>
                  <a:schemeClr val="tx1"/>
                </a:solidFill>
                <a:latin typeface="+mn-lt"/>
                <a:ea typeface="Arial Unicode MS" pitchFamily="34" charset="-128"/>
              </a:rPr>
              <a:t>Project Ops </a:t>
            </a:r>
            <a:r>
              <a:rPr lang="en-GB" sz="1400" kern="1200" dirty="0" err="1">
                <a:solidFill>
                  <a:schemeClr val="tx1"/>
                </a:solidFill>
                <a:latin typeface="+mn-lt"/>
                <a:ea typeface="Arial Unicode MS" pitchFamily="34" charset="-128"/>
              </a:rPr>
              <a:t>Mgrs</a:t>
            </a:r>
            <a:r>
              <a:rPr lang="en-GB" sz="1400" kern="1200" dirty="0">
                <a:solidFill>
                  <a:schemeClr val="tx1"/>
                </a:solidFill>
                <a:latin typeface="+mn-lt"/>
                <a:ea typeface="Arial Unicode MS" pitchFamily="34" charset="-128"/>
              </a:rPr>
              <a:t> (POMs) to drive integrated delivery of existing cage improvements/modifications &amp; new well head cages installation; collaborating with other functions as required.</a:t>
            </a:r>
            <a:br>
              <a:rPr lang="en-GB" sz="1400" kern="1200" dirty="0">
                <a:solidFill>
                  <a:schemeClr val="tx1"/>
                </a:solidFill>
                <a:latin typeface="+mn-lt"/>
                <a:ea typeface="Arial Unicode MS" pitchFamily="34" charset="-128"/>
              </a:rPr>
            </a:br>
            <a:br>
              <a:rPr lang="en-GB" sz="1400" kern="1200" dirty="0">
                <a:solidFill>
                  <a:schemeClr val="tx1"/>
                </a:solidFill>
                <a:latin typeface="+mn-lt"/>
                <a:ea typeface="Arial Unicode MS" pitchFamily="34" charset="-128"/>
              </a:rPr>
            </a:br>
            <a:r>
              <a:rPr lang="en-GB" sz="1400" kern="1200" dirty="0">
                <a:solidFill>
                  <a:schemeClr val="tx1"/>
                </a:solidFill>
                <a:latin typeface="+mn-lt"/>
                <a:ea typeface="Arial Unicode MS" pitchFamily="34" charset="-128"/>
              </a:rPr>
              <a:t>Appoint Security Resilience Manager to drive integrated delivery in operate and maintain phase of WH cages; Contract Holder and Owner remain within Security function </a:t>
            </a:r>
            <a:br>
              <a:rPr lang="en-GB" sz="1400" kern="1200" dirty="0">
                <a:solidFill>
                  <a:schemeClr val="tx1"/>
                </a:solidFill>
                <a:latin typeface="+mn-lt"/>
                <a:ea typeface="Arial Unicode MS" pitchFamily="34" charset="-128"/>
              </a:rPr>
            </a:br>
            <a:br>
              <a:rPr lang="en-GB" sz="1400" kern="1200" dirty="0">
                <a:solidFill>
                  <a:schemeClr val="tx1"/>
                </a:solidFill>
                <a:latin typeface="+mn-lt"/>
                <a:ea typeface="Arial Unicode MS" pitchFamily="34" charset="-128"/>
              </a:rPr>
            </a:br>
            <a:r>
              <a:rPr lang="en-GB" sz="1400" kern="1200" dirty="0">
                <a:solidFill>
                  <a:schemeClr val="tx1"/>
                </a:solidFill>
                <a:latin typeface="+mn-lt"/>
                <a:ea typeface="Arial Unicode MS" pitchFamily="34" charset="-128"/>
              </a:rPr>
              <a:t>Move 2023 CAPEX Budget from WRFM to Security to strengthen ownership </a:t>
            </a:r>
            <a:br>
              <a:rPr lang="en-GB" sz="1400" kern="1200" dirty="0">
                <a:solidFill>
                  <a:schemeClr val="tx1"/>
                </a:solidFill>
                <a:latin typeface="+mn-lt"/>
                <a:ea typeface="Arial Unicode MS" pitchFamily="34" charset="-128"/>
              </a:rPr>
            </a:br>
            <a:br>
              <a:rPr lang="en-GB" sz="1400" kern="1200" dirty="0">
                <a:solidFill>
                  <a:schemeClr val="tx1"/>
                </a:solidFill>
                <a:latin typeface="+mn-lt"/>
                <a:ea typeface="Arial Unicode MS" pitchFamily="34" charset="-128"/>
              </a:rPr>
            </a:br>
            <a:r>
              <a:rPr lang="en-GB" sz="1400" kern="1200" dirty="0">
                <a:solidFill>
                  <a:schemeClr val="tx1"/>
                </a:solidFill>
                <a:latin typeface="+mn-lt"/>
                <a:ea typeface="Arial Unicode MS" pitchFamily="34" charset="-128"/>
              </a:rPr>
              <a:t> IT enlisted as core function during planning and installation of WH Cages </a:t>
            </a:r>
          </a:p>
        </p:txBody>
      </p:sp>
      <p:sp>
        <p:nvSpPr>
          <p:cNvPr id="3" name="Slide Number Placeholder 2">
            <a:extLst>
              <a:ext uri="{FF2B5EF4-FFF2-40B4-BE49-F238E27FC236}">
                <a16:creationId xmlns:a16="http://schemas.microsoft.com/office/drawing/2014/main" id="{68015A1E-6F32-4E0D-9F99-864E5CB1506B}"/>
              </a:ext>
            </a:extLst>
          </p:cNvPr>
          <p:cNvSpPr>
            <a:spLocks noGrp="1"/>
          </p:cNvSpPr>
          <p:nvPr>
            <p:ph type="sldNum" sz="quarter" idx="4"/>
          </p:nvPr>
        </p:nvSpPr>
        <p:spPr/>
        <p:txBody>
          <a:bodyPr/>
          <a:lstStyle/>
          <a:p>
            <a:fld id="{D32BAE6A-B452-4007-8177-56DD051636F9}" type="slidenum">
              <a:rPr lang="en-GB" smtClean="0"/>
              <a:pPr/>
              <a:t>2</a:t>
            </a:fld>
            <a:endParaRPr lang="en-GB" dirty="0"/>
          </a:p>
        </p:txBody>
      </p:sp>
      <p:pic>
        <p:nvPicPr>
          <p:cNvPr id="5" name="Picture 4">
            <a:extLst>
              <a:ext uri="{FF2B5EF4-FFF2-40B4-BE49-F238E27FC236}">
                <a16:creationId xmlns:a16="http://schemas.microsoft.com/office/drawing/2014/main" id="{1FF9A516-0D52-434B-8A6E-162E02361265}"/>
              </a:ext>
            </a:extLst>
          </p:cNvPr>
          <p:cNvPicPr>
            <a:picLocks noChangeAspect="1"/>
          </p:cNvPicPr>
          <p:nvPr/>
        </p:nvPicPr>
        <p:blipFill>
          <a:blip r:embed="rId2"/>
          <a:stretch>
            <a:fillRect/>
          </a:stretch>
        </p:blipFill>
        <p:spPr>
          <a:xfrm>
            <a:off x="6096000" y="1090026"/>
            <a:ext cx="5966443" cy="5052732"/>
          </a:xfrm>
          <a:prstGeom prst="rect">
            <a:avLst/>
          </a:prstGeom>
        </p:spPr>
      </p:pic>
      <p:sp>
        <p:nvSpPr>
          <p:cNvPr id="6" name="TextBox 5">
            <a:extLst>
              <a:ext uri="{FF2B5EF4-FFF2-40B4-BE49-F238E27FC236}">
                <a16:creationId xmlns:a16="http://schemas.microsoft.com/office/drawing/2014/main" id="{4EE4A6E7-5A3F-4F39-A459-88067934A2D5}"/>
              </a:ext>
            </a:extLst>
          </p:cNvPr>
          <p:cNvSpPr txBox="1"/>
          <p:nvPr/>
        </p:nvSpPr>
        <p:spPr bwMode="auto">
          <a:xfrm>
            <a:off x="481263" y="154639"/>
            <a:ext cx="5614737" cy="36933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2400" b="1" dirty="0"/>
              <a:t>Recap:</a:t>
            </a:r>
            <a:endParaRPr lang="en-GB" sz="2400" b="1" dirty="0"/>
          </a:p>
        </p:txBody>
      </p:sp>
      <p:sp>
        <p:nvSpPr>
          <p:cNvPr id="7" name="TextBox 6">
            <a:extLst>
              <a:ext uri="{FF2B5EF4-FFF2-40B4-BE49-F238E27FC236}">
                <a16:creationId xmlns:a16="http://schemas.microsoft.com/office/drawing/2014/main" id="{6B25CED5-C500-401A-9AF7-0C0EA0B40B1A}"/>
              </a:ext>
            </a:extLst>
          </p:cNvPr>
          <p:cNvSpPr txBox="1"/>
          <p:nvPr/>
        </p:nvSpPr>
        <p:spPr bwMode="auto">
          <a:xfrm>
            <a:off x="6096000" y="455808"/>
            <a:ext cx="6563206" cy="3077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2000" b="1" dirty="0"/>
              <a:t>Layered, risk-based approach (strengthening barriers) </a:t>
            </a:r>
            <a:endParaRPr lang="en-GB" sz="2000" b="1" dirty="0"/>
          </a:p>
        </p:txBody>
      </p:sp>
      <p:sp>
        <p:nvSpPr>
          <p:cNvPr id="4" name="Rectangle 3">
            <a:extLst>
              <a:ext uri="{FF2B5EF4-FFF2-40B4-BE49-F238E27FC236}">
                <a16:creationId xmlns:a16="http://schemas.microsoft.com/office/drawing/2014/main" id="{5EBC2BA6-9D83-4148-9475-6D837D2C119D}"/>
              </a:ext>
            </a:extLst>
          </p:cNvPr>
          <p:cNvSpPr/>
          <p:nvPr/>
        </p:nvSpPr>
        <p:spPr>
          <a:xfrm>
            <a:off x="6895070" y="2141838"/>
            <a:ext cx="1243914" cy="172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96253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026C7D-E7AC-41EB-A6F0-B9088C969C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88"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7E026C7D-E7AC-41EB-A6F0-B9088C969C4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1F6A400-777F-4707-94B6-7DE66933C3FB}"/>
              </a:ext>
            </a:extLst>
          </p:cNvPr>
          <p:cNvSpPr/>
          <p:nvPr>
            <p:custDataLst>
              <p:tags r:id="rId3"/>
            </p:custDataLst>
          </p:nvPr>
        </p:nvSpPr>
        <p:spPr>
          <a:xfrm>
            <a:off x="0" y="0"/>
            <a:ext cx="158750" cy="15875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b="1" dirty="0" err="1">
              <a:solidFill>
                <a:schemeClr val="tx1"/>
              </a:solidFill>
              <a:latin typeface="Futura Bold" panose="00000900000000000000" pitchFamily="2" charset="0"/>
              <a:ea typeface="Arial Unicode MS"/>
              <a:sym typeface="Futura Bold" panose="00000900000000000000" pitchFamily="2" charset="0"/>
            </a:endParaRPr>
          </a:p>
        </p:txBody>
      </p:sp>
      <p:graphicFrame>
        <p:nvGraphicFramePr>
          <p:cNvPr id="8" name="Table 7">
            <a:extLst>
              <a:ext uri="{FF2B5EF4-FFF2-40B4-BE49-F238E27FC236}">
                <a16:creationId xmlns:a16="http://schemas.microsoft.com/office/drawing/2014/main" id="{7EF0CB62-08BA-4151-A07B-EBC8751983D2}"/>
              </a:ext>
            </a:extLst>
          </p:cNvPr>
          <p:cNvGraphicFramePr>
            <a:graphicFrameLocks noGrp="1"/>
          </p:cNvGraphicFramePr>
          <p:nvPr>
            <p:extLst>
              <p:ext uri="{D42A27DB-BD31-4B8C-83A1-F6EECF244321}">
                <p14:modId xmlns:p14="http://schemas.microsoft.com/office/powerpoint/2010/main" val="3897714781"/>
              </p:ext>
            </p:extLst>
          </p:nvPr>
        </p:nvGraphicFramePr>
        <p:xfrm>
          <a:off x="438150" y="962025"/>
          <a:ext cx="11391899" cy="4638716"/>
        </p:xfrm>
        <a:graphic>
          <a:graphicData uri="http://schemas.openxmlformats.org/drawingml/2006/table">
            <a:tbl>
              <a:tblPr firstRow="1">
                <a:tableStyleId>{073A0DAA-6AF3-43AB-8588-CEC1D06C72B9}</a:tableStyleId>
              </a:tblPr>
              <a:tblGrid>
                <a:gridCol w="304800">
                  <a:extLst>
                    <a:ext uri="{9D8B030D-6E8A-4147-A177-3AD203B41FA5}">
                      <a16:colId xmlns:a16="http://schemas.microsoft.com/office/drawing/2014/main" val="3596299518"/>
                    </a:ext>
                  </a:extLst>
                </a:gridCol>
                <a:gridCol w="3125707">
                  <a:extLst>
                    <a:ext uri="{9D8B030D-6E8A-4147-A177-3AD203B41FA5}">
                      <a16:colId xmlns:a16="http://schemas.microsoft.com/office/drawing/2014/main" val="3210908253"/>
                    </a:ext>
                  </a:extLst>
                </a:gridCol>
                <a:gridCol w="1964799">
                  <a:extLst>
                    <a:ext uri="{9D8B030D-6E8A-4147-A177-3AD203B41FA5}">
                      <a16:colId xmlns:a16="http://schemas.microsoft.com/office/drawing/2014/main" val="1123377255"/>
                    </a:ext>
                  </a:extLst>
                </a:gridCol>
                <a:gridCol w="2040693">
                  <a:extLst>
                    <a:ext uri="{9D8B030D-6E8A-4147-A177-3AD203B41FA5}">
                      <a16:colId xmlns:a16="http://schemas.microsoft.com/office/drawing/2014/main" val="1421922070"/>
                    </a:ext>
                  </a:extLst>
                </a:gridCol>
                <a:gridCol w="1693911">
                  <a:extLst>
                    <a:ext uri="{9D8B030D-6E8A-4147-A177-3AD203B41FA5}">
                      <a16:colId xmlns:a16="http://schemas.microsoft.com/office/drawing/2014/main" val="1751032767"/>
                    </a:ext>
                  </a:extLst>
                </a:gridCol>
                <a:gridCol w="1266781">
                  <a:extLst>
                    <a:ext uri="{9D8B030D-6E8A-4147-A177-3AD203B41FA5}">
                      <a16:colId xmlns:a16="http://schemas.microsoft.com/office/drawing/2014/main" val="4194118713"/>
                    </a:ext>
                  </a:extLst>
                </a:gridCol>
                <a:gridCol w="995208">
                  <a:extLst>
                    <a:ext uri="{9D8B030D-6E8A-4147-A177-3AD203B41FA5}">
                      <a16:colId xmlns:a16="http://schemas.microsoft.com/office/drawing/2014/main" val="1144361477"/>
                    </a:ext>
                  </a:extLst>
                </a:gridCol>
              </a:tblGrid>
              <a:tr h="381000">
                <a:tc>
                  <a:txBody>
                    <a:bodyPr/>
                    <a:lstStyle/>
                    <a:p>
                      <a:pPr algn="l" fontAlgn="t"/>
                      <a:r>
                        <a:rPr lang="en-US" sz="1200" u="none" strike="noStrike">
                          <a:effectLst/>
                          <a:latin typeface="ShellMedium" panose="00000600000000000000" pitchFamily="50" charset="0"/>
                        </a:rPr>
                        <a:t>#</a:t>
                      </a:r>
                      <a:endParaRPr lang="en-US" sz="1200" b="0" i="0" u="none" strike="noStrike">
                        <a:solidFill>
                          <a:srgbClr val="000000"/>
                        </a:solidFill>
                        <a:effectLst/>
                        <a:latin typeface="ShellMedium" panose="00000600000000000000" pitchFamily="50" charset="0"/>
                      </a:endParaRPr>
                    </a:p>
                  </a:txBody>
                  <a:tcPr marL="2005" marR="2005" marT="2005" marB="0" anchor="ctr"/>
                </a:tc>
                <a:tc>
                  <a:txBody>
                    <a:bodyPr/>
                    <a:lstStyle/>
                    <a:p>
                      <a:pPr algn="l" fontAlgn="t"/>
                      <a:r>
                        <a:rPr lang="en-US" sz="1200" u="none" strike="noStrike">
                          <a:effectLst/>
                          <a:latin typeface="ShellMedium" panose="00000600000000000000" pitchFamily="50" charset="0"/>
                        </a:rPr>
                        <a:t>Action</a:t>
                      </a:r>
                      <a:endParaRPr lang="en-US" sz="1200" b="0" i="0" u="none" strike="noStrike">
                        <a:solidFill>
                          <a:srgbClr val="000000"/>
                        </a:solidFill>
                        <a:effectLst/>
                        <a:latin typeface="ShellMedium" panose="00000600000000000000" pitchFamily="50" charset="0"/>
                      </a:endParaRPr>
                    </a:p>
                  </a:txBody>
                  <a:tcPr marL="2005" marR="2005" marT="2005" marB="0" anchor="ctr"/>
                </a:tc>
                <a:tc>
                  <a:txBody>
                    <a:bodyPr/>
                    <a:lstStyle/>
                    <a:p>
                      <a:pPr algn="l" fontAlgn="t"/>
                      <a:r>
                        <a:rPr lang="en-US" sz="1200" u="none" strike="noStrike">
                          <a:effectLst/>
                          <a:latin typeface="ShellMedium" panose="00000600000000000000" pitchFamily="50" charset="0"/>
                        </a:rPr>
                        <a:t>Intended Outcome</a:t>
                      </a:r>
                      <a:endParaRPr lang="en-US" sz="1200" b="0" i="0" u="none" strike="noStrike">
                        <a:solidFill>
                          <a:srgbClr val="00000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effectLst/>
                          <a:latin typeface="ShellMedium" panose="00000600000000000000" pitchFamily="50" charset="0"/>
                        </a:rPr>
                        <a:t>Action Owner</a:t>
                      </a:r>
                      <a:endParaRPr lang="en-US" sz="1200" b="0" i="0" u="none" strike="noStrike" dirty="0">
                        <a:solidFill>
                          <a:srgbClr val="000000"/>
                        </a:solidFill>
                        <a:effectLst/>
                        <a:latin typeface="ShellMedium" panose="00000600000000000000" pitchFamily="50" charset="0"/>
                      </a:endParaRPr>
                    </a:p>
                  </a:txBody>
                  <a:tcPr marL="2005" marR="2005" marT="2005" marB="0" anchor="ctr"/>
                </a:tc>
                <a:tc>
                  <a:txBody>
                    <a:bodyPr/>
                    <a:lstStyle/>
                    <a:p>
                      <a:pPr algn="l" fontAlgn="t"/>
                      <a:r>
                        <a:rPr lang="en-US" sz="1200" u="none" strike="noStrike">
                          <a:effectLst/>
                          <a:latin typeface="ShellMedium" panose="00000600000000000000" pitchFamily="50" charset="0"/>
                        </a:rPr>
                        <a:t>Budget Required</a:t>
                      </a:r>
                      <a:endParaRPr lang="en-US" sz="1200" b="0" i="0" u="none" strike="noStrike">
                        <a:solidFill>
                          <a:srgbClr val="000000"/>
                        </a:solidFill>
                        <a:effectLst/>
                        <a:latin typeface="ShellMedium" panose="00000600000000000000" pitchFamily="50" charset="0"/>
                      </a:endParaRPr>
                    </a:p>
                  </a:txBody>
                  <a:tcPr marL="2005" marR="2005" marT="2005" marB="0" anchor="ctr"/>
                </a:tc>
                <a:tc>
                  <a:txBody>
                    <a:bodyPr/>
                    <a:lstStyle/>
                    <a:p>
                      <a:pPr algn="l" fontAlgn="t"/>
                      <a:r>
                        <a:rPr lang="en-US" sz="1200" u="none" strike="noStrike">
                          <a:effectLst/>
                          <a:latin typeface="ShellMedium" panose="00000600000000000000" pitchFamily="50" charset="0"/>
                        </a:rPr>
                        <a:t>Status</a:t>
                      </a:r>
                      <a:endParaRPr lang="en-US" sz="1200" b="0" i="0" u="none" strike="noStrike">
                        <a:solidFill>
                          <a:srgbClr val="000000"/>
                        </a:solidFill>
                        <a:effectLst/>
                        <a:latin typeface="ShellMedium" panose="00000600000000000000" pitchFamily="50" charset="0"/>
                      </a:endParaRPr>
                    </a:p>
                  </a:txBody>
                  <a:tcPr marL="2005" marR="2005" marT="2005" marB="0" anchor="ctr"/>
                </a:tc>
                <a:tc>
                  <a:txBody>
                    <a:bodyPr/>
                    <a:lstStyle/>
                    <a:p>
                      <a:pPr algn="l" fontAlgn="t"/>
                      <a:r>
                        <a:rPr lang="en-US" sz="1200" u="none" strike="noStrike">
                          <a:effectLst/>
                          <a:latin typeface="ShellMedium" panose="00000600000000000000" pitchFamily="50" charset="0"/>
                        </a:rPr>
                        <a:t>Complete by</a:t>
                      </a:r>
                      <a:endParaRPr lang="en-US" sz="1200" b="0" i="0" u="none" strike="noStrike">
                        <a:solidFill>
                          <a:srgbClr val="000000"/>
                        </a:solidFill>
                        <a:effectLst/>
                        <a:latin typeface="ShellMedium" panose="00000600000000000000" pitchFamily="50" charset="0"/>
                      </a:endParaRPr>
                    </a:p>
                  </a:txBody>
                  <a:tcPr marL="2005" marR="2005" marT="2005" marB="0" anchor="ctr"/>
                </a:tc>
                <a:extLst>
                  <a:ext uri="{0D108BD9-81ED-4DB2-BD59-A6C34878D82A}">
                    <a16:rowId xmlns:a16="http://schemas.microsoft.com/office/drawing/2014/main" val="2300810068"/>
                  </a:ext>
                </a:extLst>
              </a:tr>
              <a:tr h="810677">
                <a:tc>
                  <a:txBody>
                    <a:bodyPr/>
                    <a:lstStyle/>
                    <a:p>
                      <a:pPr algn="l" fontAlgn="t"/>
                      <a:r>
                        <a:rPr lang="en-US" sz="1200" u="none" strike="noStrike" dirty="0">
                          <a:solidFill>
                            <a:srgbClr val="404040"/>
                          </a:solidFill>
                          <a:effectLst/>
                          <a:latin typeface="ShellMedium" panose="00000600000000000000" pitchFamily="50" charset="0"/>
                        </a:rPr>
                        <a:t>1</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Provide fit for purpose booster IT networks to cover wellhead locations  + NIN registrations</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Receive all WH intrusion alerts on configured phone lines</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IDT Portfolio Mgr. - SK</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marL="0" marR="0" lvl="0" indent="0" algn="l" defTabSz="932962" rtl="0" eaLnBrk="1" fontAlgn="t" latinLnBrk="0" hangingPunct="1">
                        <a:lnSpc>
                          <a:spcPct val="100000"/>
                        </a:lnSpc>
                        <a:spcBef>
                          <a:spcPts val="0"/>
                        </a:spcBef>
                        <a:spcAft>
                          <a:spcPts val="0"/>
                        </a:spcAft>
                        <a:buClrTx/>
                        <a:buSzTx/>
                        <a:buFontTx/>
                        <a:buNone/>
                        <a:tabLst/>
                        <a:defRPr/>
                      </a:pPr>
                      <a:r>
                        <a:rPr lang="en-US" sz="1200" b="0" i="0" u="none" strike="noStrike" dirty="0">
                          <a:solidFill>
                            <a:srgbClr val="404040"/>
                          </a:solidFill>
                          <a:effectLst/>
                          <a:latin typeface="ShellMedium" panose="00000600000000000000" pitchFamily="50" charset="0"/>
                        </a:rPr>
                        <a:t>F$110K</a:t>
                      </a: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Ongoing –</a:t>
                      </a:r>
                    </a:p>
                    <a:p>
                      <a:pPr algn="l" fontAlgn="t"/>
                      <a:r>
                        <a:rPr lang="en-US" sz="1200" u="none" strike="noStrike" dirty="0">
                          <a:solidFill>
                            <a:srgbClr val="404040"/>
                          </a:solidFill>
                          <a:effectLst/>
                          <a:latin typeface="ShellMedium" panose="00000600000000000000" pitchFamily="50" charset="0"/>
                        </a:rPr>
                        <a:t>Satellite phone (Thuraya) excluding CCTV</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b="0" i="0" u="none" strike="noStrike" dirty="0">
                          <a:solidFill>
                            <a:srgbClr val="404040"/>
                          </a:solidFill>
                          <a:effectLst/>
                          <a:latin typeface="ShellMedium" panose="00000600000000000000" pitchFamily="50" charset="0"/>
                        </a:rPr>
                        <a:t>Q2 2023</a:t>
                      </a:r>
                    </a:p>
                  </a:txBody>
                  <a:tcPr marL="2005" marR="2005" marT="2005" marB="0" anchor="ctr"/>
                </a:tc>
                <a:extLst>
                  <a:ext uri="{0D108BD9-81ED-4DB2-BD59-A6C34878D82A}">
                    <a16:rowId xmlns:a16="http://schemas.microsoft.com/office/drawing/2014/main" val="3908820620"/>
                  </a:ext>
                </a:extLst>
              </a:tr>
              <a:tr h="406446">
                <a:tc>
                  <a:txBody>
                    <a:bodyPr/>
                    <a:lstStyle/>
                    <a:p>
                      <a:pPr algn="l" fontAlgn="t"/>
                      <a:r>
                        <a:rPr lang="en-US" sz="1200" u="none" strike="noStrike" dirty="0">
                          <a:solidFill>
                            <a:srgbClr val="404040"/>
                          </a:solidFill>
                          <a:effectLst/>
                          <a:latin typeface="ShellMedium" panose="00000600000000000000" pitchFamily="50" charset="0"/>
                        </a:rPr>
                        <a:t>2</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Install anti-theft nuts on all caged wells flanged connections prioritized by risk</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Restore 1st barrier in layers of protection.</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CWI Mgr. – Timothy</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b="0" i="0" u="none" strike="noStrike" dirty="0">
                          <a:solidFill>
                            <a:srgbClr val="404040"/>
                          </a:solidFill>
                          <a:effectLst/>
                          <a:latin typeface="ShellMedium" panose="00000600000000000000" pitchFamily="50" charset="0"/>
                        </a:rPr>
                        <a:t>TBA – revised number</a:t>
                      </a: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Open - LLI</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b="0" i="0" u="none" strike="noStrike" dirty="0">
                          <a:solidFill>
                            <a:srgbClr val="404040"/>
                          </a:solidFill>
                          <a:effectLst/>
                          <a:latin typeface="ShellMedium" panose="00000600000000000000" pitchFamily="50" charset="0"/>
                        </a:rPr>
                        <a:t> Q3 2023</a:t>
                      </a:r>
                    </a:p>
                  </a:txBody>
                  <a:tcPr marL="2005" marR="2005" marT="2005" marB="0" anchor="ctr"/>
                </a:tc>
                <a:extLst>
                  <a:ext uri="{0D108BD9-81ED-4DB2-BD59-A6C34878D82A}">
                    <a16:rowId xmlns:a16="http://schemas.microsoft.com/office/drawing/2014/main" val="3219662861"/>
                  </a:ext>
                </a:extLst>
              </a:tr>
              <a:tr h="1012792">
                <a:tc>
                  <a:txBody>
                    <a:bodyPr/>
                    <a:lstStyle/>
                    <a:p>
                      <a:pPr algn="l" fontAlgn="t"/>
                      <a:r>
                        <a:rPr lang="en-US" sz="1200" u="none" strike="noStrike" dirty="0">
                          <a:solidFill>
                            <a:srgbClr val="404040"/>
                          </a:solidFill>
                          <a:effectLst/>
                          <a:latin typeface="ShellMedium" panose="00000600000000000000" pitchFamily="50" charset="0"/>
                        </a:rPr>
                        <a:t>3</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Review and strengthen surveillance in </a:t>
                      </a:r>
                      <a:r>
                        <a:rPr lang="en-US" sz="1200" u="none" strike="noStrike" dirty="0" err="1">
                          <a:solidFill>
                            <a:srgbClr val="404040"/>
                          </a:solidFill>
                          <a:effectLst/>
                          <a:latin typeface="ShellMedium" panose="00000600000000000000" pitchFamily="50" charset="0"/>
                        </a:rPr>
                        <a:t>Tunu</a:t>
                      </a:r>
                      <a:r>
                        <a:rPr lang="en-US" sz="1200" u="none" strike="noStrike" dirty="0">
                          <a:solidFill>
                            <a:srgbClr val="404040"/>
                          </a:solidFill>
                          <a:effectLst/>
                          <a:latin typeface="ShellMedium" panose="00000600000000000000" pitchFamily="50" charset="0"/>
                        </a:rPr>
                        <a:t> Node:</a:t>
                      </a:r>
                    </a:p>
                    <a:p>
                      <a:pPr algn="l" fontAlgn="t"/>
                      <a:r>
                        <a:rPr lang="en-US" sz="1200" u="none" strike="noStrike" dirty="0">
                          <a:solidFill>
                            <a:srgbClr val="404040"/>
                          </a:solidFill>
                          <a:effectLst/>
                          <a:latin typeface="ShellMedium" panose="00000600000000000000" pitchFamily="50" charset="0"/>
                        </a:rPr>
                        <a:t>Bush &amp; Sea Watchers</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Restore 2nd barrier in layers of protection.</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GM Security - Ed</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b="0" i="0" u="none" strike="noStrike" dirty="0">
                          <a:solidFill>
                            <a:srgbClr val="404040"/>
                          </a:solidFill>
                          <a:effectLst/>
                          <a:latin typeface="ShellMedium" panose="00000600000000000000" pitchFamily="50" charset="0"/>
                        </a:rPr>
                        <a:t>NA</a:t>
                      </a:r>
                    </a:p>
                  </a:txBody>
                  <a:tcPr marL="2005" marR="2005" marT="2005" marB="0" anchor="ctr"/>
                </a:tc>
                <a:tc>
                  <a:txBody>
                    <a:bodyPr/>
                    <a:lstStyle/>
                    <a:p>
                      <a:pPr algn="l" fontAlgn="t"/>
                      <a:r>
                        <a:rPr lang="en-US" sz="1200" b="0" i="0" u="none" strike="noStrike" dirty="0">
                          <a:solidFill>
                            <a:srgbClr val="404040"/>
                          </a:solidFill>
                          <a:effectLst/>
                          <a:latin typeface="ShellMedium" panose="00000600000000000000" pitchFamily="50" charset="0"/>
                        </a:rPr>
                        <a:t>Ongoing </a:t>
                      </a:r>
                    </a:p>
                  </a:txBody>
                  <a:tcPr marL="2005" marR="2005" marT="2005" marB="0" anchor="ctr"/>
                </a:tc>
                <a:tc>
                  <a:txBody>
                    <a:bodyPr/>
                    <a:lstStyle/>
                    <a:p>
                      <a:pPr algn="l" fontAlgn="t"/>
                      <a:endParaRPr lang="en-US" sz="1200" b="0" i="0" u="none" strike="noStrike" dirty="0">
                        <a:solidFill>
                          <a:srgbClr val="404040"/>
                        </a:solidFill>
                        <a:effectLst/>
                        <a:latin typeface="ShellMedium" panose="00000600000000000000" pitchFamily="50" charset="0"/>
                      </a:endParaRPr>
                    </a:p>
                  </a:txBody>
                  <a:tcPr marL="2005" marR="2005" marT="2005" marB="0" anchor="ctr"/>
                </a:tc>
                <a:extLst>
                  <a:ext uri="{0D108BD9-81ED-4DB2-BD59-A6C34878D82A}">
                    <a16:rowId xmlns:a16="http://schemas.microsoft.com/office/drawing/2014/main" val="3603621064"/>
                  </a:ext>
                </a:extLst>
              </a:tr>
              <a:tr h="608562">
                <a:tc>
                  <a:txBody>
                    <a:bodyPr/>
                    <a:lstStyle/>
                    <a:p>
                      <a:pPr algn="l" fontAlgn="t"/>
                      <a:r>
                        <a:rPr lang="en-US" sz="1200" u="none" strike="noStrike" dirty="0">
                          <a:solidFill>
                            <a:srgbClr val="404040"/>
                          </a:solidFill>
                          <a:effectLst/>
                          <a:latin typeface="ShellMedium" panose="00000600000000000000" pitchFamily="50" charset="0"/>
                        </a:rPr>
                        <a:t>4</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a:solidFill>
                            <a:srgbClr val="404040"/>
                          </a:solidFill>
                          <a:effectLst/>
                          <a:latin typeface="ShellMedium" panose="00000600000000000000" pitchFamily="50" charset="0"/>
                        </a:rPr>
                        <a:t>GSAs resourced (MPVs fuelled etc) and support maintaining 15 minutes notice to respond </a:t>
                      </a:r>
                      <a:endParaRPr lang="en-US" sz="1200" b="0" i="0" u="none" strike="noStrike">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Deter/arrest intruders</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a:solidFill>
                            <a:srgbClr val="404040"/>
                          </a:solidFill>
                          <a:effectLst/>
                          <a:latin typeface="ShellMedium" panose="00000600000000000000" pitchFamily="50" charset="0"/>
                        </a:rPr>
                        <a:t>Security Resilience Mgr - Ed</a:t>
                      </a:r>
                      <a:endParaRPr lang="en-US" sz="1200" b="0" i="0" u="none" strike="noStrike">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NA</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a:solidFill>
                            <a:srgbClr val="404040"/>
                          </a:solidFill>
                          <a:effectLst/>
                          <a:latin typeface="ShellMedium" panose="00000600000000000000" pitchFamily="50" charset="0"/>
                        </a:rPr>
                        <a:t>Ongoing</a:t>
                      </a:r>
                      <a:endParaRPr lang="en-US" sz="1200" b="0" i="0" u="none" strike="noStrike">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Oct- 22</a:t>
                      </a:r>
                      <a:endParaRPr lang="en-US" sz="1200" b="0" i="0" u="none" strike="noStrike" dirty="0">
                        <a:solidFill>
                          <a:srgbClr val="404040"/>
                        </a:solidFill>
                        <a:effectLst/>
                        <a:latin typeface="ShellMedium" panose="00000600000000000000" pitchFamily="50" charset="0"/>
                      </a:endParaRPr>
                    </a:p>
                  </a:txBody>
                  <a:tcPr marL="2005" marR="2005" marT="2005" marB="0" anchor="ctr"/>
                </a:tc>
                <a:extLst>
                  <a:ext uri="{0D108BD9-81ED-4DB2-BD59-A6C34878D82A}">
                    <a16:rowId xmlns:a16="http://schemas.microsoft.com/office/drawing/2014/main" val="2003968144"/>
                  </a:ext>
                </a:extLst>
              </a:tr>
              <a:tr h="608562">
                <a:tc>
                  <a:txBody>
                    <a:bodyPr/>
                    <a:lstStyle/>
                    <a:p>
                      <a:pPr algn="l" fontAlgn="t"/>
                      <a:r>
                        <a:rPr lang="en-US" sz="1200" u="none" strike="noStrike" dirty="0">
                          <a:solidFill>
                            <a:srgbClr val="404040"/>
                          </a:solidFill>
                          <a:effectLst/>
                          <a:latin typeface="ShellMedium" panose="00000600000000000000" pitchFamily="50" charset="0"/>
                        </a:rPr>
                        <a:t>5</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Replace missing gratings on all well heads &amp; bolt-up/tack weld identified gratings on swamp wellhead platforms</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a:solidFill>
                            <a:srgbClr val="404040"/>
                          </a:solidFill>
                          <a:effectLst/>
                          <a:latin typeface="ShellMedium" panose="00000600000000000000" pitchFamily="50" charset="0"/>
                        </a:rPr>
                        <a:t>To prevent access from below the cages</a:t>
                      </a:r>
                      <a:endParaRPr lang="en-US" sz="1200" b="0" i="0" u="none" strike="noStrike">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OABP Project Lead - Okey</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marL="0" marR="0" lvl="0" indent="0" algn="l" defTabSz="932962"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404040"/>
                          </a:solidFill>
                          <a:effectLst/>
                          <a:uLnTx/>
                          <a:uFillTx/>
                          <a:latin typeface="ShellMedium" panose="00000600000000000000" pitchFamily="50" charset="0"/>
                          <a:ea typeface="+mn-ea"/>
                          <a:cs typeface="+mn-cs"/>
                        </a:rPr>
                        <a:t>TBA</a:t>
                      </a:r>
                      <a:endParaRPr kumimoji="0" lang="en-US" sz="1200" b="0" i="0" u="none" strike="noStrike" kern="1200" cap="none" spc="0" normalizeH="0" baseline="0" noProof="0" dirty="0">
                        <a:ln>
                          <a:noFill/>
                        </a:ln>
                        <a:solidFill>
                          <a:srgbClr val="FF0000"/>
                        </a:solidFill>
                        <a:effectLst/>
                        <a:uLnTx/>
                        <a:uFillTx/>
                        <a:latin typeface="ShellMedium" panose="00000600000000000000" pitchFamily="50" charset="0"/>
                        <a:ea typeface="ＭＳ Ｐゴシック"/>
                        <a:cs typeface="+mn-cs"/>
                      </a:endParaRPr>
                    </a:p>
                  </a:txBody>
                  <a:tcPr marL="2005" marR="2005" marT="2005" marB="0" anchor="ctr"/>
                </a:tc>
                <a:tc>
                  <a:txBody>
                    <a:bodyPr/>
                    <a:lstStyle/>
                    <a:p>
                      <a:pPr algn="l" fontAlgn="t"/>
                      <a:r>
                        <a:rPr lang="en-US" sz="1200" u="none" strike="noStrike">
                          <a:solidFill>
                            <a:srgbClr val="404040"/>
                          </a:solidFill>
                          <a:effectLst/>
                          <a:latin typeface="ShellMedium" panose="00000600000000000000" pitchFamily="50" charset="0"/>
                        </a:rPr>
                        <a:t>Ongoing</a:t>
                      </a:r>
                      <a:endParaRPr lang="en-US" sz="1200" b="0" i="0" u="none" strike="noStrike">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b="0" i="0" u="none" strike="noStrike" dirty="0">
                          <a:solidFill>
                            <a:srgbClr val="404040"/>
                          </a:solidFill>
                          <a:effectLst/>
                          <a:latin typeface="ShellMedium" panose="00000600000000000000" pitchFamily="50" charset="0"/>
                        </a:rPr>
                        <a:t>Q3 2023</a:t>
                      </a:r>
                    </a:p>
                  </a:txBody>
                  <a:tcPr marL="2005" marR="2005" marT="2005" marB="0" anchor="ctr"/>
                </a:tc>
                <a:extLst>
                  <a:ext uri="{0D108BD9-81ED-4DB2-BD59-A6C34878D82A}">
                    <a16:rowId xmlns:a16="http://schemas.microsoft.com/office/drawing/2014/main" val="3672050854"/>
                  </a:ext>
                </a:extLst>
              </a:tr>
              <a:tr h="810677">
                <a:tc>
                  <a:txBody>
                    <a:bodyPr/>
                    <a:lstStyle/>
                    <a:p>
                      <a:pPr algn="l" fontAlgn="t"/>
                      <a:r>
                        <a:rPr lang="en-US" sz="1200" u="none" strike="noStrike" dirty="0">
                          <a:solidFill>
                            <a:srgbClr val="404040"/>
                          </a:solidFill>
                          <a:effectLst/>
                          <a:latin typeface="ShellMedium" panose="00000600000000000000" pitchFamily="50" charset="0"/>
                        </a:rPr>
                        <a:t>6</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a:solidFill>
                            <a:srgbClr val="404040"/>
                          </a:solidFill>
                          <a:effectLst/>
                          <a:latin typeface="ShellMedium" panose="00000600000000000000" pitchFamily="50" charset="0"/>
                        </a:rPr>
                        <a:t>Review the design of the current cages</a:t>
                      </a:r>
                      <a:endParaRPr lang="en-US" sz="1200" b="0" i="0" u="none" strike="noStrike">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To ensure cages are more self protective from phased vandalism</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u="none" strike="noStrike">
                          <a:solidFill>
                            <a:srgbClr val="404040"/>
                          </a:solidFill>
                          <a:effectLst/>
                          <a:latin typeface="ShellMedium" panose="00000600000000000000" pitchFamily="50" charset="0"/>
                        </a:rPr>
                        <a:t>Security Resilience Mgr - Ed</a:t>
                      </a:r>
                      <a:endParaRPr lang="en-US" sz="1200" b="0" i="0" u="none" strike="noStrike">
                        <a:solidFill>
                          <a:srgbClr val="404040"/>
                        </a:solidFill>
                        <a:effectLst/>
                        <a:latin typeface="ShellMedium" panose="00000600000000000000" pitchFamily="50" charset="0"/>
                      </a:endParaRPr>
                    </a:p>
                  </a:txBody>
                  <a:tcPr marL="2005" marR="2005" marT="2005" marB="0" anchor="ctr"/>
                </a:tc>
                <a:tc>
                  <a:txBody>
                    <a:bodyPr/>
                    <a:lstStyle/>
                    <a:p>
                      <a:pPr marL="0" marR="0" lvl="0" indent="0" algn="l" defTabSz="932962" rtl="0" eaLnBrk="1" fontAlgn="t"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404040"/>
                          </a:solidFill>
                          <a:effectLst/>
                          <a:uLnTx/>
                          <a:uFillTx/>
                          <a:latin typeface="ShellMedium" panose="00000600000000000000" pitchFamily="50" charset="0"/>
                          <a:ea typeface="ＭＳ Ｐゴシック"/>
                          <a:cs typeface="+mn-cs"/>
                        </a:rPr>
                        <a:t>To be advised</a:t>
                      </a:r>
                    </a:p>
                  </a:txBody>
                  <a:tcPr marL="2005" marR="2005" marT="2005" marB="0" anchor="ctr"/>
                </a:tc>
                <a:tc>
                  <a:txBody>
                    <a:bodyPr/>
                    <a:lstStyle/>
                    <a:p>
                      <a:pPr algn="l" fontAlgn="t"/>
                      <a:r>
                        <a:rPr lang="en-US" sz="1200" u="none" strike="noStrike" dirty="0">
                          <a:solidFill>
                            <a:srgbClr val="404040"/>
                          </a:solidFill>
                          <a:effectLst/>
                          <a:latin typeface="ShellMedium" panose="00000600000000000000" pitchFamily="50" charset="0"/>
                        </a:rPr>
                        <a:t>Open</a:t>
                      </a:r>
                      <a:endParaRPr lang="en-US" sz="1200" b="0" i="0" u="none" strike="noStrike" dirty="0">
                        <a:solidFill>
                          <a:srgbClr val="404040"/>
                        </a:solidFill>
                        <a:effectLst/>
                        <a:latin typeface="ShellMedium" panose="00000600000000000000" pitchFamily="50" charset="0"/>
                      </a:endParaRPr>
                    </a:p>
                  </a:txBody>
                  <a:tcPr marL="2005" marR="2005" marT="2005" marB="0" anchor="ctr"/>
                </a:tc>
                <a:tc>
                  <a:txBody>
                    <a:bodyPr/>
                    <a:lstStyle/>
                    <a:p>
                      <a:pPr algn="l" fontAlgn="t"/>
                      <a:r>
                        <a:rPr lang="en-US" sz="1200" b="0" i="0" u="none" strike="noStrike" dirty="0">
                          <a:solidFill>
                            <a:srgbClr val="404040"/>
                          </a:solidFill>
                          <a:effectLst/>
                          <a:latin typeface="ShellMedium" panose="00000600000000000000" pitchFamily="50" charset="0"/>
                        </a:rPr>
                        <a:t>TBA</a:t>
                      </a:r>
                    </a:p>
                  </a:txBody>
                  <a:tcPr marL="2005" marR="2005" marT="2005" marB="0" anchor="ctr"/>
                </a:tc>
                <a:extLst>
                  <a:ext uri="{0D108BD9-81ED-4DB2-BD59-A6C34878D82A}">
                    <a16:rowId xmlns:a16="http://schemas.microsoft.com/office/drawing/2014/main" val="3574966186"/>
                  </a:ext>
                </a:extLst>
              </a:tr>
            </a:tbl>
          </a:graphicData>
        </a:graphic>
      </p:graphicFrame>
      <p:sp>
        <p:nvSpPr>
          <p:cNvPr id="7" name="TextBox 6">
            <a:extLst>
              <a:ext uri="{FF2B5EF4-FFF2-40B4-BE49-F238E27FC236}">
                <a16:creationId xmlns:a16="http://schemas.microsoft.com/office/drawing/2014/main" id="{2F18F6F0-86CB-4FE2-A91B-13201BB085A6}"/>
              </a:ext>
            </a:extLst>
          </p:cNvPr>
          <p:cNvSpPr txBox="1"/>
          <p:nvPr/>
        </p:nvSpPr>
        <p:spPr>
          <a:xfrm>
            <a:off x="438150" y="593584"/>
            <a:ext cx="6094674" cy="369332"/>
          </a:xfrm>
          <a:prstGeom prst="rect">
            <a:avLst/>
          </a:prstGeom>
          <a:noFill/>
        </p:spPr>
        <p:txBody>
          <a:bodyPr wrap="square">
            <a:spAutoFit/>
          </a:bodyPr>
          <a:lstStyle/>
          <a:p>
            <a:r>
              <a:rPr lang="en-GB" b="1" dirty="0">
                <a:effectLst>
                  <a:outerShdw blurRad="38100" dist="38100" dir="2700000" algn="tl">
                    <a:srgbClr val="000000">
                      <a:alpha val="43137"/>
                    </a:srgbClr>
                  </a:outerShdw>
                </a:effectLst>
              </a:rPr>
              <a:t>GET VALUE FROM INSTALLED CAGES</a:t>
            </a:r>
          </a:p>
        </p:txBody>
      </p:sp>
    </p:spTree>
    <p:extLst>
      <p:ext uri="{BB962C8B-B14F-4D97-AF65-F5344CB8AC3E}">
        <p14:creationId xmlns:p14="http://schemas.microsoft.com/office/powerpoint/2010/main" val="3628238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7EB1-1DEA-46A7-921A-1E94B9945905}"/>
              </a:ext>
            </a:extLst>
          </p:cNvPr>
          <p:cNvSpPr>
            <a:spLocks noGrp="1"/>
          </p:cNvSpPr>
          <p:nvPr>
            <p:ph type="title"/>
          </p:nvPr>
        </p:nvSpPr>
        <p:spPr>
          <a:xfrm>
            <a:off x="518376" y="146679"/>
            <a:ext cx="11171238" cy="752475"/>
          </a:xfrm>
        </p:spPr>
        <p:txBody>
          <a:bodyPr/>
          <a:lstStyle/>
          <a:p>
            <a:r>
              <a:rPr lang="en-US" dirty="0"/>
              <a:t>Barrier Strengthening - Priority 1 Activities</a:t>
            </a:r>
            <a:endParaRPr lang="en-GB" dirty="0"/>
          </a:p>
        </p:txBody>
      </p:sp>
      <p:sp>
        <p:nvSpPr>
          <p:cNvPr id="3" name="Slide Number Placeholder 2">
            <a:extLst>
              <a:ext uri="{FF2B5EF4-FFF2-40B4-BE49-F238E27FC236}">
                <a16:creationId xmlns:a16="http://schemas.microsoft.com/office/drawing/2014/main" id="{D8DFECE4-7749-4392-B911-A7C7F6675C4F}"/>
              </a:ext>
            </a:extLst>
          </p:cNvPr>
          <p:cNvSpPr>
            <a:spLocks noGrp="1"/>
          </p:cNvSpPr>
          <p:nvPr>
            <p:ph type="sldNum" sz="quarter" idx="4"/>
          </p:nvPr>
        </p:nvSpPr>
        <p:spPr/>
        <p:txBody>
          <a:bodyPr/>
          <a:lstStyle/>
          <a:p>
            <a:fld id="{D32BAE6A-B452-4007-8177-56DD051636F9}" type="slidenum">
              <a:rPr lang="en-GB" smtClean="0"/>
              <a:pPr/>
              <a:t>4</a:t>
            </a:fld>
            <a:endParaRPr lang="en-GB" dirty="0"/>
          </a:p>
        </p:txBody>
      </p:sp>
      <p:graphicFrame>
        <p:nvGraphicFramePr>
          <p:cNvPr id="4" name="Table 3">
            <a:extLst>
              <a:ext uri="{FF2B5EF4-FFF2-40B4-BE49-F238E27FC236}">
                <a16:creationId xmlns:a16="http://schemas.microsoft.com/office/drawing/2014/main" id="{CDB2555C-BA76-4AF0-B8B3-663493F4ECBF}"/>
              </a:ext>
            </a:extLst>
          </p:cNvPr>
          <p:cNvGraphicFramePr>
            <a:graphicFrameLocks noGrp="1"/>
          </p:cNvGraphicFramePr>
          <p:nvPr>
            <p:extLst>
              <p:ext uri="{D42A27DB-BD31-4B8C-83A1-F6EECF244321}">
                <p14:modId xmlns:p14="http://schemas.microsoft.com/office/powerpoint/2010/main" val="1015782278"/>
              </p:ext>
            </p:extLst>
          </p:nvPr>
        </p:nvGraphicFramePr>
        <p:xfrm>
          <a:off x="260865" y="1365421"/>
          <a:ext cx="5398530" cy="2404110"/>
        </p:xfrm>
        <a:graphic>
          <a:graphicData uri="http://schemas.openxmlformats.org/drawingml/2006/table">
            <a:tbl>
              <a:tblPr firstRow="1" firstCol="1" lastRow="1" bandRow="1">
                <a:tableStyleId>{C083E6E3-FA7D-4D7B-A595-EF9225AFEA82}</a:tableStyleId>
              </a:tblPr>
              <a:tblGrid>
                <a:gridCol w="284880">
                  <a:extLst>
                    <a:ext uri="{9D8B030D-6E8A-4147-A177-3AD203B41FA5}">
                      <a16:colId xmlns:a16="http://schemas.microsoft.com/office/drawing/2014/main" val="1790560474"/>
                    </a:ext>
                  </a:extLst>
                </a:gridCol>
                <a:gridCol w="1068310">
                  <a:extLst>
                    <a:ext uri="{9D8B030D-6E8A-4147-A177-3AD203B41FA5}">
                      <a16:colId xmlns:a16="http://schemas.microsoft.com/office/drawing/2014/main" val="4096692929"/>
                    </a:ext>
                  </a:extLst>
                </a:gridCol>
                <a:gridCol w="1153779">
                  <a:extLst>
                    <a:ext uri="{9D8B030D-6E8A-4147-A177-3AD203B41FA5}">
                      <a16:colId xmlns:a16="http://schemas.microsoft.com/office/drawing/2014/main" val="1376031888"/>
                    </a:ext>
                  </a:extLst>
                </a:gridCol>
                <a:gridCol w="1111045">
                  <a:extLst>
                    <a:ext uri="{9D8B030D-6E8A-4147-A177-3AD203B41FA5}">
                      <a16:colId xmlns:a16="http://schemas.microsoft.com/office/drawing/2014/main" val="2326522022"/>
                    </a:ext>
                  </a:extLst>
                </a:gridCol>
                <a:gridCol w="1039820">
                  <a:extLst>
                    <a:ext uri="{9D8B030D-6E8A-4147-A177-3AD203B41FA5}">
                      <a16:colId xmlns:a16="http://schemas.microsoft.com/office/drawing/2014/main" val="4242530789"/>
                    </a:ext>
                  </a:extLst>
                </a:gridCol>
                <a:gridCol w="740696">
                  <a:extLst>
                    <a:ext uri="{9D8B030D-6E8A-4147-A177-3AD203B41FA5}">
                      <a16:colId xmlns:a16="http://schemas.microsoft.com/office/drawing/2014/main" val="732584891"/>
                    </a:ext>
                  </a:extLst>
                </a:gridCol>
              </a:tblGrid>
              <a:tr h="565446">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Cage Strengthening </a:t>
                      </a:r>
                      <a:br>
                        <a:rPr lang="en-US" sz="1100" u="none" strike="noStrike" dirty="0">
                          <a:effectLst/>
                        </a:rPr>
                      </a:br>
                      <a:r>
                        <a:rPr lang="en-US" sz="1100" u="none" strike="noStrike" dirty="0">
                          <a:effectLst/>
                        </a:rPr>
                        <a:t>(Doors, Close Gaps, padlocks)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Secure Gratings</a:t>
                      </a:r>
                      <a:br>
                        <a:rPr lang="en-US" sz="1100" u="none" strike="noStrike" dirty="0">
                          <a:effectLst/>
                        </a:rPr>
                      </a:br>
                      <a:r>
                        <a:rPr lang="en-US" sz="1100" u="none" strike="noStrike" dirty="0">
                          <a:effectLst/>
                        </a:rPr>
                        <a:t>(Tack Weld or Bolting)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Anti-theft Nuts Required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Satellite Phones or Boosters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1486410"/>
                  </a:ext>
                </a:extLst>
              </a:tr>
              <a:tr h="190500">
                <a:tc rowSpan="4">
                  <a:txBody>
                    <a:bodyPr/>
                    <a:lstStyle/>
                    <a:p>
                      <a:pPr algn="ctr" fontAlgn="ctr"/>
                      <a:r>
                        <a:rPr lang="en-US" sz="1100" u="none" strike="noStrike" dirty="0">
                          <a:effectLst/>
                        </a:rPr>
                        <a:t>Priority 1</a:t>
                      </a:r>
                      <a:endParaRPr lang="en-US" sz="11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l" fontAlgn="b"/>
                      <a:r>
                        <a:rPr lang="en-US" sz="1100" u="none" strike="noStrike" dirty="0">
                          <a:effectLst/>
                        </a:rPr>
                        <a:t> </a:t>
                      </a:r>
                      <a:r>
                        <a:rPr lang="en-US" sz="1100" u="none" strike="noStrike" dirty="0" err="1">
                          <a:effectLst/>
                        </a:rPr>
                        <a:t>Opukushi</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kern="1200" dirty="0">
                          <a:solidFill>
                            <a:schemeClr val="tx1"/>
                          </a:solidFill>
                          <a:effectLst/>
                          <a:latin typeface="+mn-lt"/>
                          <a:ea typeface="+mn-ea"/>
                          <a:cs typeface="+mn-cs"/>
                        </a:rPr>
                        <a:t>15</a:t>
                      </a: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15</a:t>
                      </a:r>
                    </a:p>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8555867"/>
                  </a:ext>
                </a:extLst>
              </a:tr>
              <a:tr h="190500">
                <a:tc v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 Tunu</a:t>
                      </a:r>
                    </a:p>
                  </a:txBody>
                  <a:tcPr marL="9525" marR="9525" marT="9525" marB="0" anchor="b"/>
                </a:tc>
                <a:tc>
                  <a:txBody>
                    <a:bodyPr/>
                    <a:lstStyle/>
                    <a:p>
                      <a:pPr algn="ctr" fontAlgn="b"/>
                      <a:r>
                        <a:rPr lang="en-US" sz="1100" u="none" strike="noStrike" kern="1200" dirty="0">
                          <a:solidFill>
                            <a:schemeClr val="tx1"/>
                          </a:solidFill>
                          <a:effectLst/>
                          <a:latin typeface="+mn-lt"/>
                          <a:ea typeface="+mn-ea"/>
                          <a:cs typeface="+mn-cs"/>
                        </a:rPr>
                        <a:t>2</a:t>
                      </a:r>
                    </a:p>
                  </a:txBody>
                  <a:tcPr marL="9525" marR="9525" marT="9525" marB="0" anchor="b"/>
                </a:tc>
                <a:tc>
                  <a:txBody>
                    <a:bodyPr/>
                    <a:lstStyle/>
                    <a:p>
                      <a:pPr algn="ctr" fontAlgn="b"/>
                      <a:r>
                        <a:rPr lang="en-US" sz="1100" u="none" strike="noStrike" dirty="0">
                          <a:effectLst/>
                        </a:rPr>
                        <a:t>                            -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a:t>
                      </a:r>
                    </a:p>
                  </a:txBody>
                  <a:tcPr marL="9525" marR="9525" marT="9525" marB="0" anchor="b"/>
                </a:tc>
                <a:extLst>
                  <a:ext uri="{0D108BD9-81ED-4DB2-BD59-A6C34878D82A}">
                    <a16:rowId xmlns:a16="http://schemas.microsoft.com/office/drawing/2014/main" val="3537372529"/>
                  </a:ext>
                </a:extLst>
              </a:tr>
              <a:tr h="190500">
                <a:tc vMerge="1">
                  <a:txBody>
                    <a:bodyPr/>
                    <a:lstStyle/>
                    <a:p>
                      <a:endParaRPr lang="en-GB"/>
                    </a:p>
                  </a:txBody>
                  <a:tcPr/>
                </a:tc>
                <a:tc>
                  <a:txBody>
                    <a:bodyPr/>
                    <a:lstStyle/>
                    <a:p>
                      <a:pPr algn="l" fontAlgn="b"/>
                      <a:r>
                        <a:rPr lang="en-US" sz="1100" u="none" strike="noStrike" dirty="0">
                          <a:effectLst/>
                        </a:rPr>
                        <a:t> </a:t>
                      </a:r>
                      <a:r>
                        <a:rPr lang="en-US" sz="1100" u="none" strike="noStrike" dirty="0" err="1">
                          <a:effectLst/>
                        </a:rPr>
                        <a:t>Benesede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kern="1200" dirty="0">
                          <a:solidFill>
                            <a:schemeClr val="tx1"/>
                          </a:solidFill>
                          <a:effectLst/>
                          <a:latin typeface="+mn-lt"/>
                          <a:ea typeface="+mn-ea"/>
                          <a:cs typeface="+mn-cs"/>
                        </a:rPr>
                        <a:t>6</a:t>
                      </a:r>
                    </a:p>
                  </a:txBody>
                  <a:tcPr marL="9525" marR="9525" marT="9525" marB="0" anchor="b"/>
                </a:tc>
                <a:tc>
                  <a:txBody>
                    <a:bodyPr/>
                    <a:lstStyle/>
                    <a:p>
                      <a:pPr algn="ctr" fontAlgn="b"/>
                      <a:r>
                        <a:rPr lang="en-US" sz="1100" u="none" strike="noStrike" dirty="0">
                          <a:effectLst/>
                        </a:rPr>
                        <a:t>                            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31111248"/>
                  </a:ext>
                </a:extLst>
              </a:tr>
              <a:tr h="190500">
                <a:tc vMerge="1">
                  <a:txBody>
                    <a:bodyPr/>
                    <a:lstStyle/>
                    <a:p>
                      <a:endParaRPr lang="en-GB"/>
                    </a:p>
                  </a:txBody>
                  <a:tcPr/>
                </a:tc>
                <a:tc>
                  <a:txBody>
                    <a:bodyPr/>
                    <a:lstStyle/>
                    <a:p>
                      <a:pPr algn="l" fontAlgn="b"/>
                      <a:r>
                        <a:rPr lang="en-US" sz="1100" u="none" strike="noStrike" dirty="0">
                          <a:effectLst/>
                        </a:rPr>
                        <a:t> </a:t>
                      </a:r>
                      <a:r>
                        <a:rPr lang="en-US" sz="1100" u="none" strike="noStrike" dirty="0" err="1">
                          <a:effectLst/>
                        </a:rPr>
                        <a:t>Ogbotobo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kern="1200" dirty="0">
                          <a:solidFill>
                            <a:schemeClr val="tx1"/>
                          </a:solidFill>
                          <a:effectLst/>
                          <a:latin typeface="+mn-lt"/>
                          <a:ea typeface="+mn-ea"/>
                          <a:cs typeface="+mn-cs"/>
                        </a:rPr>
                        <a:t>1</a:t>
                      </a:r>
                    </a:p>
                  </a:txBody>
                  <a:tcPr marL="9525" marR="9525" marT="9525" marB="0" anchor="b"/>
                </a:tc>
                <a:tc>
                  <a:txBody>
                    <a:bodyPr/>
                    <a:lstStyle/>
                    <a:p>
                      <a:pPr algn="ctr" fontAlgn="b"/>
                      <a:r>
                        <a:rPr lang="en-US" sz="1100" u="none" strike="noStrike">
                          <a:effectLst/>
                        </a:rPr>
                        <a:t>                            -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935822"/>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24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3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22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9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528527"/>
                  </a:ext>
                </a:extLst>
              </a:tr>
            </a:tbl>
          </a:graphicData>
        </a:graphic>
      </p:graphicFrame>
      <p:graphicFrame>
        <p:nvGraphicFramePr>
          <p:cNvPr id="8" name="Table 7">
            <a:extLst>
              <a:ext uri="{FF2B5EF4-FFF2-40B4-BE49-F238E27FC236}">
                <a16:creationId xmlns:a16="http://schemas.microsoft.com/office/drawing/2014/main" id="{3A5006EB-2207-4FA6-A88D-F7DDED9F3BA3}"/>
              </a:ext>
            </a:extLst>
          </p:cNvPr>
          <p:cNvGraphicFramePr>
            <a:graphicFrameLocks noGrp="1"/>
          </p:cNvGraphicFramePr>
          <p:nvPr>
            <p:extLst>
              <p:ext uri="{D42A27DB-BD31-4B8C-83A1-F6EECF244321}">
                <p14:modId xmlns:p14="http://schemas.microsoft.com/office/powerpoint/2010/main" val="758737168"/>
              </p:ext>
            </p:extLst>
          </p:nvPr>
        </p:nvGraphicFramePr>
        <p:xfrm>
          <a:off x="5923005" y="1375008"/>
          <a:ext cx="5766609" cy="4570351"/>
        </p:xfrm>
        <a:graphic>
          <a:graphicData uri="http://schemas.openxmlformats.org/drawingml/2006/table">
            <a:tbl>
              <a:tblPr firstRow="1" firstCol="1" lastRow="1" bandRow="1">
                <a:tableStyleId>{C083E6E3-FA7D-4D7B-A595-EF9225AFEA82}</a:tableStyleId>
              </a:tblPr>
              <a:tblGrid>
                <a:gridCol w="304303">
                  <a:extLst>
                    <a:ext uri="{9D8B030D-6E8A-4147-A177-3AD203B41FA5}">
                      <a16:colId xmlns:a16="http://schemas.microsoft.com/office/drawing/2014/main" val="842949542"/>
                    </a:ext>
                  </a:extLst>
                </a:gridCol>
                <a:gridCol w="1141149">
                  <a:extLst>
                    <a:ext uri="{9D8B030D-6E8A-4147-A177-3AD203B41FA5}">
                      <a16:colId xmlns:a16="http://schemas.microsoft.com/office/drawing/2014/main" val="1930519271"/>
                    </a:ext>
                  </a:extLst>
                </a:gridCol>
                <a:gridCol w="1232445">
                  <a:extLst>
                    <a:ext uri="{9D8B030D-6E8A-4147-A177-3AD203B41FA5}">
                      <a16:colId xmlns:a16="http://schemas.microsoft.com/office/drawing/2014/main" val="818670532"/>
                    </a:ext>
                  </a:extLst>
                </a:gridCol>
                <a:gridCol w="1186798">
                  <a:extLst>
                    <a:ext uri="{9D8B030D-6E8A-4147-A177-3AD203B41FA5}">
                      <a16:colId xmlns:a16="http://schemas.microsoft.com/office/drawing/2014/main" val="1039099956"/>
                    </a:ext>
                  </a:extLst>
                </a:gridCol>
                <a:gridCol w="1110716">
                  <a:extLst>
                    <a:ext uri="{9D8B030D-6E8A-4147-A177-3AD203B41FA5}">
                      <a16:colId xmlns:a16="http://schemas.microsoft.com/office/drawing/2014/main" val="1519582079"/>
                    </a:ext>
                  </a:extLst>
                </a:gridCol>
                <a:gridCol w="791198">
                  <a:extLst>
                    <a:ext uri="{9D8B030D-6E8A-4147-A177-3AD203B41FA5}">
                      <a16:colId xmlns:a16="http://schemas.microsoft.com/office/drawing/2014/main" val="2171811487"/>
                    </a:ext>
                  </a:extLst>
                </a:gridCol>
              </a:tblGrid>
              <a:tr h="764593">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kumimoji="0" lang="en-US" sz="1100" b="1" i="0" u="none" strike="noStrike" kern="1200" cap="none" spc="0" normalizeH="0" baseline="0" noProof="0" dirty="0">
                          <a:ln>
                            <a:noFill/>
                          </a:ln>
                          <a:solidFill>
                            <a:srgbClr val="595959"/>
                          </a:solidFill>
                          <a:effectLst/>
                          <a:uLnTx/>
                          <a:uFillTx/>
                          <a:latin typeface="+mn-lt"/>
                          <a:ea typeface="+mn-ea"/>
                          <a:cs typeface="+mn-cs"/>
                        </a:rPr>
                        <a:t>Cage Strengthening </a:t>
                      </a:r>
                      <a:br>
                        <a:rPr kumimoji="0" lang="en-US" sz="1100" b="1" i="0" u="none" strike="noStrike" kern="1200" cap="none" spc="0" normalizeH="0" baseline="0" noProof="0" dirty="0">
                          <a:ln>
                            <a:noFill/>
                          </a:ln>
                          <a:solidFill>
                            <a:srgbClr val="595959"/>
                          </a:solidFill>
                          <a:effectLst/>
                          <a:uLnTx/>
                          <a:uFillTx/>
                          <a:latin typeface="+mn-lt"/>
                          <a:ea typeface="+mn-ea"/>
                          <a:cs typeface="+mn-cs"/>
                        </a:rPr>
                      </a:br>
                      <a:r>
                        <a:rPr kumimoji="0" lang="en-US" sz="1100" b="1" i="0" u="none" strike="noStrike" kern="1200" cap="none" spc="0" normalizeH="0" baseline="0" noProof="0" dirty="0">
                          <a:ln>
                            <a:noFill/>
                          </a:ln>
                          <a:solidFill>
                            <a:srgbClr val="595959"/>
                          </a:solidFill>
                          <a:effectLst/>
                          <a:uLnTx/>
                          <a:uFillTx/>
                          <a:latin typeface="+mn-lt"/>
                          <a:ea typeface="+mn-ea"/>
                          <a:cs typeface="+mn-cs"/>
                        </a:rPr>
                        <a:t>(Doors, Close Gaps, padlocks) </a:t>
                      </a: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Secure Gratings</a:t>
                      </a:r>
                      <a:br>
                        <a:rPr lang="en-US" sz="1100" u="none" strike="noStrike">
                          <a:effectLst/>
                        </a:rPr>
                      </a:br>
                      <a:r>
                        <a:rPr lang="en-US" sz="1100" u="none" strike="noStrike">
                          <a:effectLst/>
                        </a:rPr>
                        <a:t>(Tack Weld or Bolting)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Anti-theft Nuts Required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Satellite Phones or Boosters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2656792"/>
                  </a:ext>
                </a:extLst>
              </a:tr>
              <a:tr h="345978">
                <a:tc rowSpan="8">
                  <a:txBody>
                    <a:bodyPr/>
                    <a:lstStyle/>
                    <a:p>
                      <a:pPr algn="ctr" fontAlgn="ctr"/>
                      <a:r>
                        <a:rPr lang="en-US" sz="1100" u="none" strike="noStrike" dirty="0">
                          <a:effectLst/>
                        </a:rPr>
                        <a:t> Priority 1</a:t>
                      </a:r>
                      <a:endParaRPr lang="en-US" sz="11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marL="0" algn="l" defTabSz="1219170" rtl="0" eaLnBrk="1" fontAlgn="b" latinLnBrk="0" hangingPunct="1"/>
                      <a:r>
                        <a:rPr lang="en-US" sz="1100" u="none" strike="noStrike" kern="1200">
                          <a:solidFill>
                            <a:schemeClr val="tx1"/>
                          </a:solidFill>
                          <a:effectLst/>
                          <a:latin typeface="+mn-lt"/>
                          <a:ea typeface="+mn-ea"/>
                          <a:cs typeface="+mn-cs"/>
                        </a:rPr>
                        <a:t> Soku </a:t>
                      </a: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                               7</a:t>
                      </a: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4                </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123336157"/>
                  </a:ext>
                </a:extLst>
              </a:tr>
              <a:tr h="345978">
                <a:tc vMerge="1">
                  <a:txBody>
                    <a:bodyPr/>
                    <a:lstStyle/>
                    <a:p>
                      <a:endParaRPr lang="en-GB"/>
                    </a:p>
                  </a:txBody>
                  <a:tcPr/>
                </a:tc>
                <a:tc>
                  <a:txBody>
                    <a:bodyPr/>
                    <a:lstStyle/>
                    <a:p>
                      <a:pPr marL="0" algn="l" defTabSz="1219170" rtl="0" eaLnBrk="1" fontAlgn="b" latinLnBrk="0" hangingPunct="1"/>
                      <a:r>
                        <a:rPr lang="en-US" sz="1100" u="none" strike="noStrike" kern="1200" dirty="0" err="1">
                          <a:solidFill>
                            <a:schemeClr val="tx1"/>
                          </a:solidFill>
                          <a:effectLst/>
                          <a:latin typeface="+mn-lt"/>
                          <a:ea typeface="+mn-ea"/>
                          <a:cs typeface="+mn-cs"/>
                        </a:rPr>
                        <a:t>Etelebou</a:t>
                      </a:r>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4</a:t>
                      </a: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4</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48899359"/>
                  </a:ext>
                </a:extLst>
              </a:tr>
              <a:tr h="345978">
                <a:tc vMerge="1">
                  <a:txBody>
                    <a:bodyPr/>
                    <a:lstStyle/>
                    <a:p>
                      <a:endParaRPr lang="en-GB"/>
                    </a:p>
                  </a:txBody>
                  <a:tcPr/>
                </a:tc>
                <a:tc>
                  <a:txBody>
                    <a:bodyPr/>
                    <a:lstStyle/>
                    <a:p>
                      <a:pPr marL="0" algn="l" defTabSz="1219170" rtl="0" eaLnBrk="1" fontAlgn="b" latinLnBrk="0" hangingPunct="1"/>
                      <a:r>
                        <a:rPr lang="en-US" sz="1100" u="none" strike="noStrike" kern="1200" dirty="0">
                          <a:solidFill>
                            <a:schemeClr val="tx1"/>
                          </a:solidFill>
                          <a:effectLst/>
                          <a:latin typeface="+mn-lt"/>
                          <a:ea typeface="+mn-ea"/>
                          <a:cs typeface="+mn-cs"/>
                        </a:rPr>
                        <a:t> </a:t>
                      </a:r>
                      <a:r>
                        <a:rPr lang="en-US" sz="1100" u="none" strike="noStrike" kern="1200" dirty="0" err="1">
                          <a:solidFill>
                            <a:schemeClr val="tx1"/>
                          </a:solidFill>
                          <a:effectLst/>
                          <a:latin typeface="+mn-lt"/>
                          <a:ea typeface="+mn-ea"/>
                          <a:cs typeface="+mn-cs"/>
                        </a:rPr>
                        <a:t>Adibawa</a:t>
                      </a:r>
                      <a:r>
                        <a:rPr lang="en-US" sz="1100" u="none" strike="noStrike" kern="1200" dirty="0">
                          <a:solidFill>
                            <a:schemeClr val="tx1"/>
                          </a:solidFill>
                          <a:effectLst/>
                          <a:latin typeface="+mn-lt"/>
                          <a:ea typeface="+mn-ea"/>
                          <a:cs typeface="+mn-cs"/>
                        </a:rPr>
                        <a:t> </a:t>
                      </a: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                               2</a:t>
                      </a: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                           6 </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7825002"/>
                  </a:ext>
                </a:extLst>
              </a:tr>
              <a:tr h="345978">
                <a:tc vMerge="1">
                  <a:txBody>
                    <a:bodyPr/>
                    <a:lstStyle/>
                    <a:p>
                      <a:endParaRPr lang="en-GB"/>
                    </a:p>
                  </a:txBody>
                  <a:tcPr/>
                </a:tc>
                <a:tc>
                  <a:txBody>
                    <a:bodyPr/>
                    <a:lstStyle/>
                    <a:p>
                      <a:pPr marL="0" algn="l" defTabSz="1219170" rtl="0" eaLnBrk="1" fontAlgn="b" latinLnBrk="0" hangingPunct="1"/>
                      <a:r>
                        <a:rPr lang="en-US" sz="1100" u="none" strike="noStrike" kern="1200" dirty="0">
                          <a:solidFill>
                            <a:schemeClr val="tx1"/>
                          </a:solidFill>
                          <a:effectLst/>
                          <a:latin typeface="+mn-lt"/>
                          <a:ea typeface="+mn-ea"/>
                          <a:cs typeface="+mn-cs"/>
                        </a:rPr>
                        <a:t> </a:t>
                      </a:r>
                      <a:r>
                        <a:rPr lang="en-US" sz="1100" u="none" strike="noStrike" kern="1200" dirty="0" err="1">
                          <a:solidFill>
                            <a:schemeClr val="tx1"/>
                          </a:solidFill>
                          <a:effectLst/>
                          <a:latin typeface="+mn-lt"/>
                          <a:ea typeface="+mn-ea"/>
                          <a:cs typeface="+mn-cs"/>
                        </a:rPr>
                        <a:t>Ubie</a:t>
                      </a:r>
                      <a:r>
                        <a:rPr lang="en-US" sz="1100" u="none" strike="noStrike" kern="1200" dirty="0">
                          <a:solidFill>
                            <a:schemeClr val="tx1"/>
                          </a:solidFill>
                          <a:effectLst/>
                          <a:latin typeface="+mn-lt"/>
                          <a:ea typeface="+mn-ea"/>
                          <a:cs typeface="+mn-cs"/>
                        </a:rPr>
                        <a:t> </a:t>
                      </a: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1                                </a:t>
                      </a: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3   </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2571342"/>
                  </a:ext>
                </a:extLst>
              </a:tr>
              <a:tr h="345978">
                <a:tc vMerge="1">
                  <a:txBody>
                    <a:bodyPr/>
                    <a:lstStyle/>
                    <a:p>
                      <a:endParaRPr lang="en-GB"/>
                    </a:p>
                  </a:txBody>
                  <a:tcPr/>
                </a:tc>
                <a:tc>
                  <a:txBody>
                    <a:bodyPr/>
                    <a:lstStyle/>
                    <a:p>
                      <a:pPr marL="0" algn="l" defTabSz="1219170" rtl="0" eaLnBrk="1" fontAlgn="b" latinLnBrk="0" hangingPunct="1"/>
                      <a:r>
                        <a:rPr lang="en-US" sz="1100" u="none" strike="noStrike" kern="1200" dirty="0" err="1">
                          <a:solidFill>
                            <a:schemeClr val="tx1"/>
                          </a:solidFill>
                          <a:effectLst/>
                          <a:latin typeface="+mn-lt"/>
                          <a:ea typeface="+mn-ea"/>
                          <a:cs typeface="+mn-cs"/>
                        </a:rPr>
                        <a:t>Ahia</a:t>
                      </a:r>
                      <a:r>
                        <a:rPr lang="en-US" sz="1100" u="none" strike="noStrike" kern="1200" dirty="0">
                          <a:solidFill>
                            <a:schemeClr val="tx1"/>
                          </a:solidFill>
                          <a:effectLst/>
                          <a:latin typeface="+mn-lt"/>
                          <a:ea typeface="+mn-ea"/>
                          <a:cs typeface="+mn-cs"/>
                        </a:rPr>
                        <a:t>/</a:t>
                      </a:r>
                      <a:r>
                        <a:rPr lang="en-US" sz="1100" u="none" strike="noStrike" kern="1200" dirty="0" err="1">
                          <a:solidFill>
                            <a:schemeClr val="tx1"/>
                          </a:solidFill>
                          <a:effectLst/>
                          <a:latin typeface="+mn-lt"/>
                          <a:ea typeface="+mn-ea"/>
                          <a:cs typeface="+mn-cs"/>
                        </a:rPr>
                        <a:t>Minita</a:t>
                      </a:r>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3</a:t>
                      </a: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3034783"/>
                  </a:ext>
                </a:extLst>
              </a:tr>
              <a:tr h="345978">
                <a:tc vMerge="1">
                  <a:txBody>
                    <a:bodyPr/>
                    <a:lstStyle/>
                    <a:p>
                      <a:endParaRPr lang="en-GB"/>
                    </a:p>
                  </a:txBody>
                  <a:tcPr/>
                </a:tc>
                <a:tc>
                  <a:txBody>
                    <a:bodyPr/>
                    <a:lstStyle/>
                    <a:p>
                      <a:pPr marL="0" algn="l" defTabSz="1219170" rtl="0" eaLnBrk="1" fontAlgn="b" latinLnBrk="0" hangingPunct="1"/>
                      <a:r>
                        <a:rPr lang="en-US" sz="1100" u="none" strike="noStrike" kern="1200" dirty="0">
                          <a:solidFill>
                            <a:schemeClr val="tx1"/>
                          </a:solidFill>
                          <a:effectLst/>
                          <a:latin typeface="+mn-lt"/>
                          <a:ea typeface="+mn-ea"/>
                          <a:cs typeface="+mn-cs"/>
                        </a:rPr>
                        <a:t> </a:t>
                      </a:r>
                      <a:r>
                        <a:rPr lang="en-US" sz="1100" u="none" strike="noStrike" kern="1200" dirty="0" err="1">
                          <a:solidFill>
                            <a:schemeClr val="tx1"/>
                          </a:solidFill>
                          <a:effectLst/>
                          <a:latin typeface="+mn-lt"/>
                          <a:ea typeface="+mn-ea"/>
                          <a:cs typeface="+mn-cs"/>
                        </a:rPr>
                        <a:t>Obelle</a:t>
                      </a:r>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                               1 </a:t>
                      </a: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3            </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1023937"/>
                  </a:ext>
                </a:extLst>
              </a:tr>
              <a:tr h="345978">
                <a:tc vMerge="1">
                  <a:txBody>
                    <a:bodyPr/>
                    <a:lstStyle/>
                    <a:p>
                      <a:endParaRPr lang="en-GB"/>
                    </a:p>
                  </a:txBody>
                  <a:tcPr/>
                </a:tc>
                <a:tc>
                  <a:txBody>
                    <a:bodyPr/>
                    <a:lstStyle/>
                    <a:p>
                      <a:pPr marL="0" algn="l" defTabSz="1219170" rtl="0" eaLnBrk="1" fontAlgn="b" latinLnBrk="0" hangingPunct="1"/>
                      <a:r>
                        <a:rPr lang="en-US" sz="1100" u="none" strike="noStrike" kern="1200" dirty="0">
                          <a:solidFill>
                            <a:schemeClr val="tx1"/>
                          </a:solidFill>
                          <a:effectLst/>
                          <a:latin typeface="+mn-lt"/>
                          <a:ea typeface="+mn-ea"/>
                          <a:cs typeface="+mn-cs"/>
                        </a:rPr>
                        <a:t> </a:t>
                      </a:r>
                      <a:r>
                        <a:rPr lang="en-US" sz="1100" u="none" strike="noStrike" kern="1200" dirty="0" err="1">
                          <a:solidFill>
                            <a:schemeClr val="tx1"/>
                          </a:solidFill>
                          <a:effectLst/>
                          <a:latin typeface="+mn-lt"/>
                          <a:ea typeface="+mn-ea"/>
                          <a:cs typeface="+mn-cs"/>
                        </a:rPr>
                        <a:t>Gbaran</a:t>
                      </a:r>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  4              </a:t>
                      </a: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                           3 </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6087593"/>
                  </a:ext>
                </a:extLst>
              </a:tr>
              <a:tr h="345978">
                <a:tc vMerge="1">
                  <a:txBody>
                    <a:bodyPr/>
                    <a:lstStyle/>
                    <a:p>
                      <a:endParaRPr lang="en-GB"/>
                    </a:p>
                  </a:txBody>
                  <a:tcPr/>
                </a:tc>
                <a:tc>
                  <a:txBody>
                    <a:bodyPr/>
                    <a:lstStyle/>
                    <a:p>
                      <a:pPr marL="0" algn="l" defTabSz="1219170" rtl="0" eaLnBrk="1" fontAlgn="b" latinLnBrk="0" hangingPunct="1"/>
                      <a:r>
                        <a:rPr lang="en-US" sz="1100" u="none" strike="noStrike" kern="1200" dirty="0">
                          <a:solidFill>
                            <a:schemeClr val="tx1"/>
                          </a:solidFill>
                          <a:effectLst/>
                          <a:latin typeface="+mn-lt"/>
                          <a:ea typeface="+mn-ea"/>
                          <a:cs typeface="+mn-cs"/>
                        </a:rPr>
                        <a:t> </a:t>
                      </a:r>
                      <a:r>
                        <a:rPr lang="en-US" sz="1100" u="none" strike="noStrike" kern="1200" dirty="0" err="1">
                          <a:solidFill>
                            <a:schemeClr val="tx1"/>
                          </a:solidFill>
                          <a:effectLst/>
                          <a:latin typeface="+mn-lt"/>
                          <a:ea typeface="+mn-ea"/>
                          <a:cs typeface="+mn-cs"/>
                        </a:rPr>
                        <a:t>Kolo</a:t>
                      </a:r>
                      <a:r>
                        <a:rPr lang="en-US" sz="1100" u="none" strike="noStrike" kern="1200" dirty="0">
                          <a:solidFill>
                            <a:schemeClr val="tx1"/>
                          </a:solidFill>
                          <a:effectLst/>
                          <a:latin typeface="+mn-lt"/>
                          <a:ea typeface="+mn-ea"/>
                          <a:cs typeface="+mn-cs"/>
                        </a:rPr>
                        <a:t> Creek  </a:t>
                      </a: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 3             </a:t>
                      </a: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3   </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9006193"/>
                  </a:ext>
                </a:extLst>
              </a:tr>
              <a:tr h="345978">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marL="0" algn="l" defTabSz="1219170" rtl="0" eaLnBrk="1" fontAlgn="b" latinLnBrk="0" hangingPunct="1"/>
                      <a:r>
                        <a:rPr lang="en-US" sz="1100" u="none" strike="noStrike" kern="1200" dirty="0">
                          <a:solidFill>
                            <a:schemeClr val="tx1"/>
                          </a:solidFill>
                          <a:effectLst/>
                          <a:latin typeface="+mn-lt"/>
                          <a:ea typeface="+mn-ea"/>
                          <a:cs typeface="+mn-cs"/>
                        </a:rPr>
                        <a:t>NR/D</a:t>
                      </a:r>
                    </a:p>
                  </a:txBody>
                  <a:tcPr marL="9525" marR="9525" marT="9525" marB="0" anchor="b"/>
                </a:tc>
                <a:tc>
                  <a:txBody>
                    <a:bodyPr/>
                    <a:lstStyle/>
                    <a:p>
                      <a:pPr marL="0" algn="ctr"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4</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4048838"/>
                  </a:ext>
                </a:extLst>
              </a:tr>
              <a:tr h="345978">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marL="0" algn="l" defTabSz="1219170" rtl="0" eaLnBrk="1" fontAlgn="b" latinLnBrk="0" hangingPunct="1"/>
                      <a:r>
                        <a:rPr lang="en-US" sz="1100" u="none" strike="noStrike" kern="1200" dirty="0" err="1">
                          <a:solidFill>
                            <a:schemeClr val="tx1"/>
                          </a:solidFill>
                          <a:effectLst/>
                          <a:latin typeface="+mn-lt"/>
                          <a:ea typeface="+mn-ea"/>
                          <a:cs typeface="+mn-cs"/>
                        </a:rPr>
                        <a:t>Oguta</a:t>
                      </a:r>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l" defTabSz="1219170" rtl="0" eaLnBrk="1" fontAlgn="b" latinLnBrk="0" hangingPunct="1"/>
                      <a:endParaRPr lang="en-US" sz="1100" u="none" strike="noStrike" kern="1200" dirty="0">
                        <a:solidFill>
                          <a:schemeClr val="tx1"/>
                        </a:solidFill>
                        <a:effectLst/>
                        <a:latin typeface="+mn-lt"/>
                        <a:ea typeface="+mn-ea"/>
                        <a:cs typeface="+mn-cs"/>
                      </a:endParaRPr>
                    </a:p>
                  </a:txBody>
                  <a:tcPr marL="9525" marR="9525" marT="9525" marB="0" anchor="b"/>
                </a:tc>
                <a:tc>
                  <a:txBody>
                    <a:bodyPr/>
                    <a:lstStyle/>
                    <a:p>
                      <a:pPr marL="0" algn="ctr" defTabSz="1219170" rtl="0" eaLnBrk="1" fontAlgn="b" latinLnBrk="0" hangingPunct="1"/>
                      <a:r>
                        <a:rPr lang="en-US" sz="1100" u="none" strike="noStrike" kern="1200" dirty="0">
                          <a:solidFill>
                            <a:schemeClr val="tx1"/>
                          </a:solidFill>
                          <a:effectLst/>
                          <a:latin typeface="+mn-lt"/>
                          <a:ea typeface="+mn-ea"/>
                          <a:cs typeface="+mn-cs"/>
                        </a:rPr>
                        <a:t>3</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6013291"/>
                  </a:ext>
                </a:extLst>
              </a:tr>
              <a:tr h="345978">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25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33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5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2739700"/>
                  </a:ext>
                </a:extLst>
              </a:tr>
            </a:tbl>
          </a:graphicData>
        </a:graphic>
      </p:graphicFrame>
      <p:sp>
        <p:nvSpPr>
          <p:cNvPr id="9" name="TextBox 8">
            <a:extLst>
              <a:ext uri="{FF2B5EF4-FFF2-40B4-BE49-F238E27FC236}">
                <a16:creationId xmlns:a16="http://schemas.microsoft.com/office/drawing/2014/main" id="{F7979496-0144-47FA-AE79-D6120B8DC1A0}"/>
              </a:ext>
            </a:extLst>
          </p:cNvPr>
          <p:cNvSpPr txBox="1"/>
          <p:nvPr/>
        </p:nvSpPr>
        <p:spPr bwMode="auto">
          <a:xfrm>
            <a:off x="378303" y="6484494"/>
            <a:ext cx="6186617" cy="27699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dirty="0"/>
              <a:t>*</a:t>
            </a:r>
            <a:r>
              <a:rPr lang="en-US" sz="1200" dirty="0"/>
              <a:t>Remaining West vulnerability assessment currently work in progress (26 Thuraya required)</a:t>
            </a:r>
            <a:endParaRPr lang="en-GB" sz="1200" dirty="0"/>
          </a:p>
        </p:txBody>
      </p:sp>
      <p:sp>
        <p:nvSpPr>
          <p:cNvPr id="10" name="Title 1">
            <a:extLst>
              <a:ext uri="{FF2B5EF4-FFF2-40B4-BE49-F238E27FC236}">
                <a16:creationId xmlns:a16="http://schemas.microsoft.com/office/drawing/2014/main" id="{E764AFC1-A04E-44BF-A210-09372C1498D1}"/>
              </a:ext>
            </a:extLst>
          </p:cNvPr>
          <p:cNvSpPr txBox="1">
            <a:spLocks/>
          </p:cNvSpPr>
          <p:nvPr/>
        </p:nvSpPr>
        <p:spPr bwMode="auto">
          <a:xfrm>
            <a:off x="5923005" y="881302"/>
            <a:ext cx="4846594" cy="55582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r>
              <a:rPr lang="en-GB" dirty="0"/>
              <a:t>Central &amp; East Asset</a:t>
            </a:r>
          </a:p>
        </p:txBody>
      </p:sp>
      <p:sp>
        <p:nvSpPr>
          <p:cNvPr id="11" name="Title 1">
            <a:extLst>
              <a:ext uri="{FF2B5EF4-FFF2-40B4-BE49-F238E27FC236}">
                <a16:creationId xmlns:a16="http://schemas.microsoft.com/office/drawing/2014/main" id="{FEF1EBB8-B5B5-41C6-8638-D0D0A8C96831}"/>
              </a:ext>
            </a:extLst>
          </p:cNvPr>
          <p:cNvSpPr txBox="1">
            <a:spLocks/>
          </p:cNvSpPr>
          <p:nvPr/>
        </p:nvSpPr>
        <p:spPr bwMode="auto">
          <a:xfrm>
            <a:off x="260865" y="899154"/>
            <a:ext cx="4846594" cy="55582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r>
              <a:rPr lang="en-GB"/>
              <a:t>West Asset</a:t>
            </a:r>
          </a:p>
        </p:txBody>
      </p:sp>
      <p:pic>
        <p:nvPicPr>
          <p:cNvPr id="6" name="Picture 5">
            <a:extLst>
              <a:ext uri="{FF2B5EF4-FFF2-40B4-BE49-F238E27FC236}">
                <a16:creationId xmlns:a16="http://schemas.microsoft.com/office/drawing/2014/main" id="{CB2CF785-29AD-42FE-828E-08B6EE67512D}"/>
              </a:ext>
            </a:extLst>
          </p:cNvPr>
          <p:cNvPicPr>
            <a:picLocks noChangeAspect="1"/>
          </p:cNvPicPr>
          <p:nvPr/>
        </p:nvPicPr>
        <p:blipFill>
          <a:blip r:embed="rId2"/>
          <a:stretch>
            <a:fillRect/>
          </a:stretch>
        </p:blipFill>
        <p:spPr>
          <a:xfrm>
            <a:off x="260865" y="3882220"/>
            <a:ext cx="4846594" cy="2332706"/>
          </a:xfrm>
          <a:prstGeom prst="rect">
            <a:avLst/>
          </a:prstGeom>
        </p:spPr>
      </p:pic>
    </p:spTree>
    <p:extLst>
      <p:ext uri="{BB962C8B-B14F-4D97-AF65-F5344CB8AC3E}">
        <p14:creationId xmlns:p14="http://schemas.microsoft.com/office/powerpoint/2010/main" val="30055086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7B2E-AE51-42D3-956A-1D57BDDFB171}"/>
              </a:ext>
            </a:extLst>
          </p:cNvPr>
          <p:cNvSpPr>
            <a:spLocks noGrp="1"/>
          </p:cNvSpPr>
          <p:nvPr>
            <p:ph type="title"/>
          </p:nvPr>
        </p:nvSpPr>
        <p:spPr>
          <a:xfrm>
            <a:off x="343243" y="1305211"/>
            <a:ext cx="4846594" cy="555827"/>
          </a:xfrm>
        </p:spPr>
        <p:txBody>
          <a:bodyPr/>
          <a:lstStyle/>
          <a:p>
            <a:r>
              <a:rPr lang="en-US" dirty="0"/>
              <a:t>West Asset</a:t>
            </a:r>
            <a:endParaRPr lang="en-GB" dirty="0"/>
          </a:p>
        </p:txBody>
      </p:sp>
      <p:sp>
        <p:nvSpPr>
          <p:cNvPr id="3" name="Slide Number Placeholder 2">
            <a:extLst>
              <a:ext uri="{FF2B5EF4-FFF2-40B4-BE49-F238E27FC236}">
                <a16:creationId xmlns:a16="http://schemas.microsoft.com/office/drawing/2014/main" id="{15500AF0-2DA8-4183-8F1B-A01189BBC906}"/>
              </a:ext>
            </a:extLst>
          </p:cNvPr>
          <p:cNvSpPr>
            <a:spLocks noGrp="1"/>
          </p:cNvSpPr>
          <p:nvPr>
            <p:ph type="sldNum" sz="quarter" idx="4"/>
          </p:nvPr>
        </p:nvSpPr>
        <p:spPr/>
        <p:txBody>
          <a:bodyPr/>
          <a:lstStyle/>
          <a:p>
            <a:fld id="{D32BAE6A-B452-4007-8177-56DD051636F9}" type="slidenum">
              <a:rPr lang="en-GB" smtClean="0"/>
              <a:pPr/>
              <a:t>5</a:t>
            </a:fld>
            <a:endParaRPr lang="en-GB" dirty="0"/>
          </a:p>
        </p:txBody>
      </p:sp>
      <p:sp>
        <p:nvSpPr>
          <p:cNvPr id="8" name="TextBox 7">
            <a:extLst>
              <a:ext uri="{FF2B5EF4-FFF2-40B4-BE49-F238E27FC236}">
                <a16:creationId xmlns:a16="http://schemas.microsoft.com/office/drawing/2014/main" id="{A955981C-F78B-44B4-BF91-D10C2DF9B27B}"/>
              </a:ext>
            </a:extLst>
          </p:cNvPr>
          <p:cNvSpPr txBox="1"/>
          <p:nvPr/>
        </p:nvSpPr>
        <p:spPr bwMode="auto">
          <a:xfrm>
            <a:off x="401968" y="531001"/>
            <a:ext cx="8355914" cy="461665"/>
          </a:xfrm>
          <a:prstGeom prst="rect">
            <a:avLst/>
          </a:prstGeom>
          <a:noFill/>
          <a:ln w="9525" algn="ctr">
            <a:noFill/>
            <a:miter lim="800000"/>
            <a:headEnd/>
            <a:tailEnd/>
          </a:ln>
        </p:spPr>
        <p:txBody>
          <a:bodyPr wrap="square">
            <a:spAutoFit/>
          </a:bodyPr>
          <a:lstStyle/>
          <a:p>
            <a:r>
              <a:rPr kumimoji="0" lang="en-US" sz="2400" b="0" i="0" u="none" strike="noStrike" kern="1200" cap="none" spc="0" normalizeH="0" baseline="0" noProof="0" dirty="0">
                <a:ln>
                  <a:noFill/>
                </a:ln>
                <a:solidFill>
                  <a:srgbClr val="595959"/>
                </a:solidFill>
                <a:effectLst/>
                <a:uLnTx/>
                <a:uFillTx/>
                <a:latin typeface="Futura Bold"/>
                <a:ea typeface="+mj-ea"/>
                <a:cs typeface="+mj-cs"/>
              </a:rPr>
              <a:t>Barrier Strengthening - Priority 2 &amp; 3 Activities</a:t>
            </a:r>
            <a:endParaRPr lang="en-GB" dirty="0"/>
          </a:p>
        </p:txBody>
      </p:sp>
      <p:sp>
        <p:nvSpPr>
          <p:cNvPr id="11" name="Title 1">
            <a:extLst>
              <a:ext uri="{FF2B5EF4-FFF2-40B4-BE49-F238E27FC236}">
                <a16:creationId xmlns:a16="http://schemas.microsoft.com/office/drawing/2014/main" id="{96E68835-861C-4440-BE6D-4ADDF9F4B2FE}"/>
              </a:ext>
            </a:extLst>
          </p:cNvPr>
          <p:cNvSpPr txBox="1">
            <a:spLocks/>
          </p:cNvSpPr>
          <p:nvPr/>
        </p:nvSpPr>
        <p:spPr bwMode="auto">
          <a:xfrm>
            <a:off x="6063938" y="1305211"/>
            <a:ext cx="4846594" cy="55582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r>
              <a:rPr lang="en-GB" dirty="0"/>
              <a:t>Central &amp; East Asset</a:t>
            </a:r>
          </a:p>
        </p:txBody>
      </p:sp>
      <p:graphicFrame>
        <p:nvGraphicFramePr>
          <p:cNvPr id="9" name="Table 8">
            <a:extLst>
              <a:ext uri="{FF2B5EF4-FFF2-40B4-BE49-F238E27FC236}">
                <a16:creationId xmlns:a16="http://schemas.microsoft.com/office/drawing/2014/main" id="{4A0B5E43-677A-49D0-A648-9EC98A75F44D}"/>
              </a:ext>
            </a:extLst>
          </p:cNvPr>
          <p:cNvGraphicFramePr>
            <a:graphicFrameLocks noGrp="1"/>
          </p:cNvGraphicFramePr>
          <p:nvPr>
            <p:extLst>
              <p:ext uri="{D42A27DB-BD31-4B8C-83A1-F6EECF244321}">
                <p14:modId xmlns:p14="http://schemas.microsoft.com/office/powerpoint/2010/main" val="499764070"/>
              </p:ext>
            </p:extLst>
          </p:nvPr>
        </p:nvGraphicFramePr>
        <p:xfrm>
          <a:off x="269641" y="1769248"/>
          <a:ext cx="5323764" cy="2017716"/>
        </p:xfrm>
        <a:graphic>
          <a:graphicData uri="http://schemas.openxmlformats.org/drawingml/2006/table">
            <a:tbl>
              <a:tblPr firstRow="1" firstCol="1" lastRow="1" bandRow="1">
                <a:tableStyleId>{C083E6E3-FA7D-4D7B-A595-EF9225AFEA82}</a:tableStyleId>
              </a:tblPr>
              <a:tblGrid>
                <a:gridCol w="279952">
                  <a:extLst>
                    <a:ext uri="{9D8B030D-6E8A-4147-A177-3AD203B41FA5}">
                      <a16:colId xmlns:a16="http://schemas.microsoft.com/office/drawing/2014/main" val="1790560474"/>
                    </a:ext>
                  </a:extLst>
                </a:gridCol>
                <a:gridCol w="1054497">
                  <a:extLst>
                    <a:ext uri="{9D8B030D-6E8A-4147-A177-3AD203B41FA5}">
                      <a16:colId xmlns:a16="http://schemas.microsoft.com/office/drawing/2014/main" val="4096692929"/>
                    </a:ext>
                  </a:extLst>
                </a:gridCol>
                <a:gridCol w="1137800">
                  <a:extLst>
                    <a:ext uri="{9D8B030D-6E8A-4147-A177-3AD203B41FA5}">
                      <a16:colId xmlns:a16="http://schemas.microsoft.com/office/drawing/2014/main" val="1376031888"/>
                    </a:ext>
                  </a:extLst>
                </a:gridCol>
                <a:gridCol w="1095658">
                  <a:extLst>
                    <a:ext uri="{9D8B030D-6E8A-4147-A177-3AD203B41FA5}">
                      <a16:colId xmlns:a16="http://schemas.microsoft.com/office/drawing/2014/main" val="2326522022"/>
                    </a:ext>
                  </a:extLst>
                </a:gridCol>
                <a:gridCol w="1025419">
                  <a:extLst>
                    <a:ext uri="{9D8B030D-6E8A-4147-A177-3AD203B41FA5}">
                      <a16:colId xmlns:a16="http://schemas.microsoft.com/office/drawing/2014/main" val="4242530789"/>
                    </a:ext>
                  </a:extLst>
                </a:gridCol>
                <a:gridCol w="730438">
                  <a:extLst>
                    <a:ext uri="{9D8B030D-6E8A-4147-A177-3AD203B41FA5}">
                      <a16:colId xmlns:a16="http://schemas.microsoft.com/office/drawing/2014/main" val="732584891"/>
                    </a:ext>
                  </a:extLst>
                </a:gridCol>
              </a:tblGrid>
              <a:tr h="616843">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Cage Strengthening </a:t>
                      </a:r>
                      <a:br>
                        <a:rPr lang="en-US" sz="1100" u="none" strike="noStrike" dirty="0">
                          <a:effectLst/>
                        </a:rPr>
                      </a:br>
                      <a:r>
                        <a:rPr lang="en-US" sz="1100" u="none" strike="noStrike" dirty="0">
                          <a:effectLst/>
                        </a:rPr>
                        <a:t>(Doors, Close Gaps, padlocks)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Secure Gratings</a:t>
                      </a:r>
                      <a:br>
                        <a:rPr lang="en-US" sz="1100" u="none" strike="noStrike">
                          <a:effectLst/>
                        </a:rPr>
                      </a:br>
                      <a:r>
                        <a:rPr lang="en-US" sz="1100" u="none" strike="noStrike">
                          <a:effectLst/>
                        </a:rPr>
                        <a:t>(Tack Weld or Bolting)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Anti-theft Nuts Required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Satellite Phones or Boosters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1486410"/>
                  </a:ext>
                </a:extLst>
              </a:tr>
              <a:tr h="464792">
                <a:tc rowSpan="2">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ctr" fontAlgn="b"/>
                      <a:r>
                        <a:rPr lang="en-US" sz="1100" b="0" i="0" u="none" strike="noStrike" dirty="0">
                          <a:solidFill>
                            <a:srgbClr val="000000"/>
                          </a:solidFill>
                          <a:effectLst/>
                          <a:latin typeface="Calibri" panose="020F0502020204030204" pitchFamily="34" charset="0"/>
                        </a:rPr>
                        <a:t>Priority 2</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kern="1200" dirty="0">
                          <a:solidFill>
                            <a:schemeClr val="tx1"/>
                          </a:solidFill>
                          <a:effectLst/>
                          <a:latin typeface="+mn-lt"/>
                          <a:ea typeface="+mn-ea"/>
                          <a:cs typeface="+mn-cs"/>
                        </a:rPr>
                        <a:t>16</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13</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658555867"/>
                  </a:ext>
                </a:extLst>
              </a:tr>
              <a:tr h="464792">
                <a:tc vMerge="1">
                  <a:txBody>
                    <a:bodyPr/>
                    <a:lstStyle/>
                    <a:p>
                      <a:endParaRPr lang="en-GB"/>
                    </a:p>
                  </a:txBody>
                  <a:tcPr/>
                </a:tc>
                <a:tc>
                  <a:txBody>
                    <a:bodyPr/>
                    <a:lstStyle/>
                    <a:p>
                      <a:pPr algn="ctr" fontAlgn="b"/>
                      <a:r>
                        <a:rPr lang="en-US" sz="1100" b="0" i="0" u="none" strike="noStrike" dirty="0">
                          <a:solidFill>
                            <a:srgbClr val="000000"/>
                          </a:solidFill>
                          <a:effectLst/>
                          <a:latin typeface="Calibri" panose="020F0502020204030204" pitchFamily="34" charset="0"/>
                        </a:rPr>
                        <a:t>Priority 3</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kern="1200" dirty="0">
                          <a:solidFill>
                            <a:schemeClr val="tx1"/>
                          </a:solidFill>
                          <a:effectLst/>
                          <a:latin typeface="+mn-lt"/>
                          <a:ea typeface="+mn-ea"/>
                          <a:cs typeface="+mn-cs"/>
                        </a:rPr>
                        <a:t>25</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6</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27</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3</a:t>
                      </a:r>
                    </a:p>
                  </a:txBody>
                  <a:tcPr marL="9525" marR="9525" marT="9525" marB="0" anchor="b"/>
                </a:tc>
                <a:extLst>
                  <a:ext uri="{0D108BD9-81ED-4DB2-BD59-A6C34878D82A}">
                    <a16:rowId xmlns:a16="http://schemas.microsoft.com/office/drawing/2014/main" val="3537372529"/>
                  </a:ext>
                </a:extLst>
              </a:tr>
              <a:tr h="31274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528527"/>
                  </a:ext>
                </a:extLst>
              </a:tr>
            </a:tbl>
          </a:graphicData>
        </a:graphic>
      </p:graphicFrame>
      <p:graphicFrame>
        <p:nvGraphicFramePr>
          <p:cNvPr id="10" name="Table 9">
            <a:extLst>
              <a:ext uri="{FF2B5EF4-FFF2-40B4-BE49-F238E27FC236}">
                <a16:creationId xmlns:a16="http://schemas.microsoft.com/office/drawing/2014/main" id="{09F81CF4-E1BF-4A09-9CD9-E9EA36098A43}"/>
              </a:ext>
            </a:extLst>
          </p:cNvPr>
          <p:cNvGraphicFramePr>
            <a:graphicFrameLocks noGrp="1"/>
          </p:cNvGraphicFramePr>
          <p:nvPr>
            <p:extLst>
              <p:ext uri="{D42A27DB-BD31-4B8C-83A1-F6EECF244321}">
                <p14:modId xmlns:p14="http://schemas.microsoft.com/office/powerpoint/2010/main" val="897468364"/>
              </p:ext>
            </p:extLst>
          </p:nvPr>
        </p:nvGraphicFramePr>
        <p:xfrm>
          <a:off x="6096000" y="1769248"/>
          <a:ext cx="5323764" cy="2017716"/>
        </p:xfrm>
        <a:graphic>
          <a:graphicData uri="http://schemas.openxmlformats.org/drawingml/2006/table">
            <a:tbl>
              <a:tblPr firstRow="1" firstCol="1" lastRow="1" bandRow="1">
                <a:tableStyleId>{C083E6E3-FA7D-4D7B-A595-EF9225AFEA82}</a:tableStyleId>
              </a:tblPr>
              <a:tblGrid>
                <a:gridCol w="279952">
                  <a:extLst>
                    <a:ext uri="{9D8B030D-6E8A-4147-A177-3AD203B41FA5}">
                      <a16:colId xmlns:a16="http://schemas.microsoft.com/office/drawing/2014/main" val="1790560474"/>
                    </a:ext>
                  </a:extLst>
                </a:gridCol>
                <a:gridCol w="1054497">
                  <a:extLst>
                    <a:ext uri="{9D8B030D-6E8A-4147-A177-3AD203B41FA5}">
                      <a16:colId xmlns:a16="http://schemas.microsoft.com/office/drawing/2014/main" val="4096692929"/>
                    </a:ext>
                  </a:extLst>
                </a:gridCol>
                <a:gridCol w="1137800">
                  <a:extLst>
                    <a:ext uri="{9D8B030D-6E8A-4147-A177-3AD203B41FA5}">
                      <a16:colId xmlns:a16="http://schemas.microsoft.com/office/drawing/2014/main" val="1376031888"/>
                    </a:ext>
                  </a:extLst>
                </a:gridCol>
                <a:gridCol w="1095658">
                  <a:extLst>
                    <a:ext uri="{9D8B030D-6E8A-4147-A177-3AD203B41FA5}">
                      <a16:colId xmlns:a16="http://schemas.microsoft.com/office/drawing/2014/main" val="2326522022"/>
                    </a:ext>
                  </a:extLst>
                </a:gridCol>
                <a:gridCol w="1025419">
                  <a:extLst>
                    <a:ext uri="{9D8B030D-6E8A-4147-A177-3AD203B41FA5}">
                      <a16:colId xmlns:a16="http://schemas.microsoft.com/office/drawing/2014/main" val="4242530789"/>
                    </a:ext>
                  </a:extLst>
                </a:gridCol>
                <a:gridCol w="730438">
                  <a:extLst>
                    <a:ext uri="{9D8B030D-6E8A-4147-A177-3AD203B41FA5}">
                      <a16:colId xmlns:a16="http://schemas.microsoft.com/office/drawing/2014/main" val="732584891"/>
                    </a:ext>
                  </a:extLst>
                </a:gridCol>
              </a:tblGrid>
              <a:tr h="616843">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Cage Strengthening </a:t>
                      </a:r>
                      <a:br>
                        <a:rPr lang="en-US" sz="1100" u="none" strike="noStrike" dirty="0">
                          <a:effectLst/>
                        </a:rPr>
                      </a:br>
                      <a:r>
                        <a:rPr lang="en-US" sz="1100" u="none" strike="noStrike" dirty="0">
                          <a:effectLst/>
                        </a:rPr>
                        <a:t>(Doors, Close Gaps, padlocks)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Secure Gratings</a:t>
                      </a:r>
                      <a:br>
                        <a:rPr lang="en-US" sz="1100" u="none" strike="noStrike">
                          <a:effectLst/>
                        </a:rPr>
                      </a:br>
                      <a:r>
                        <a:rPr lang="en-US" sz="1100" u="none" strike="noStrike">
                          <a:effectLst/>
                        </a:rPr>
                        <a:t>(Tack Weld or Bolting)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 Anti-theft Nuts Required </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 Satellite Phones or Boosters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1486410"/>
                  </a:ext>
                </a:extLst>
              </a:tr>
              <a:tr h="464792">
                <a:tc rowSpan="2">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ctr" fontAlgn="b"/>
                      <a:r>
                        <a:rPr lang="en-US" sz="1100" b="0" i="0" u="none" strike="noStrike" dirty="0">
                          <a:solidFill>
                            <a:srgbClr val="000000"/>
                          </a:solidFill>
                          <a:effectLst/>
                          <a:latin typeface="Calibri" panose="020F0502020204030204" pitchFamily="34" charset="0"/>
                        </a:rPr>
                        <a:t>Priority 2</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kern="1200" dirty="0">
                          <a:solidFill>
                            <a:schemeClr val="tx1"/>
                          </a:solidFill>
                          <a:effectLst/>
                          <a:latin typeface="+mn-lt"/>
                          <a:ea typeface="+mn-ea"/>
                          <a:cs typeface="+mn-cs"/>
                        </a:rPr>
                        <a:t>40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12</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58555867"/>
                  </a:ext>
                </a:extLst>
              </a:tr>
              <a:tr h="464792">
                <a:tc vMerge="1">
                  <a:txBody>
                    <a:bodyPr/>
                    <a:lstStyle/>
                    <a:p>
                      <a:endParaRPr lang="en-GB"/>
                    </a:p>
                  </a:txBody>
                  <a:tcPr/>
                </a:tc>
                <a:tc>
                  <a:txBody>
                    <a:bodyPr/>
                    <a:lstStyle/>
                    <a:p>
                      <a:pPr algn="ctr" fontAlgn="b"/>
                      <a:r>
                        <a:rPr lang="en-US" sz="1100" b="0" i="0" u="none" strike="noStrike" dirty="0">
                          <a:solidFill>
                            <a:srgbClr val="000000"/>
                          </a:solidFill>
                          <a:effectLst/>
                          <a:latin typeface="Calibri" panose="020F0502020204030204" pitchFamily="34" charset="0"/>
                        </a:rPr>
                        <a:t>Priority 3</a:t>
                      </a:r>
                    </a:p>
                    <a:p>
                      <a:pPr algn="ctr" fontAlgn="b"/>
                      <a:endParaRPr lang="en-US" sz="1100" b="0" i="0" u="none" strike="noStrike" dirty="0">
                        <a:solidFill>
                          <a:srgbClr val="000000"/>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kern="1200" dirty="0">
                          <a:solidFill>
                            <a:schemeClr val="tx1"/>
                          </a:solidFill>
                          <a:effectLst/>
                          <a:latin typeface="+mn-lt"/>
                          <a:ea typeface="+mn-ea"/>
                          <a:cs typeface="+mn-cs"/>
                        </a:rPr>
                        <a:t>7</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fontAlgn="b"/>
                      <a:r>
                        <a:rPr lang="en-US" sz="1100" b="0" i="0" u="none" strike="noStrike" dirty="0">
                          <a:solidFill>
                            <a:srgbClr val="000000"/>
                          </a:solidFill>
                          <a:effectLst/>
                          <a:latin typeface="Calibri" panose="020F0502020204030204" pitchFamily="34" charset="0"/>
                        </a:rPr>
                        <a:t>2</a:t>
                      </a: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7372529"/>
                  </a:ext>
                </a:extLst>
              </a:tr>
              <a:tr h="312741">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528527"/>
                  </a:ext>
                </a:extLst>
              </a:tr>
            </a:tbl>
          </a:graphicData>
        </a:graphic>
      </p:graphicFrame>
      <p:pic>
        <p:nvPicPr>
          <p:cNvPr id="5" name="Picture 4">
            <a:extLst>
              <a:ext uri="{FF2B5EF4-FFF2-40B4-BE49-F238E27FC236}">
                <a16:creationId xmlns:a16="http://schemas.microsoft.com/office/drawing/2014/main" id="{618941FD-A42F-443C-ABA7-01E51099C7D0}"/>
              </a:ext>
            </a:extLst>
          </p:cNvPr>
          <p:cNvPicPr>
            <a:picLocks noChangeAspect="1"/>
          </p:cNvPicPr>
          <p:nvPr/>
        </p:nvPicPr>
        <p:blipFill>
          <a:blip r:embed="rId2"/>
          <a:stretch>
            <a:fillRect/>
          </a:stretch>
        </p:blipFill>
        <p:spPr>
          <a:xfrm>
            <a:off x="269641" y="3978368"/>
            <a:ext cx="1229840" cy="2601740"/>
          </a:xfrm>
          <a:prstGeom prst="rect">
            <a:avLst/>
          </a:prstGeom>
        </p:spPr>
      </p:pic>
      <p:pic>
        <p:nvPicPr>
          <p:cNvPr id="7" name="Picture 6">
            <a:extLst>
              <a:ext uri="{FF2B5EF4-FFF2-40B4-BE49-F238E27FC236}">
                <a16:creationId xmlns:a16="http://schemas.microsoft.com/office/drawing/2014/main" id="{867C1B8E-1D52-4DBC-99B5-BEC8C4481C6B}"/>
              </a:ext>
            </a:extLst>
          </p:cNvPr>
          <p:cNvPicPr>
            <a:picLocks noChangeAspect="1"/>
          </p:cNvPicPr>
          <p:nvPr/>
        </p:nvPicPr>
        <p:blipFill>
          <a:blip r:embed="rId3"/>
          <a:stretch>
            <a:fillRect/>
          </a:stretch>
        </p:blipFill>
        <p:spPr>
          <a:xfrm>
            <a:off x="2149917" y="3967681"/>
            <a:ext cx="4860016" cy="2601740"/>
          </a:xfrm>
          <a:prstGeom prst="rect">
            <a:avLst/>
          </a:prstGeom>
        </p:spPr>
      </p:pic>
      <p:pic>
        <p:nvPicPr>
          <p:cNvPr id="13" name="Picture 12">
            <a:extLst>
              <a:ext uri="{FF2B5EF4-FFF2-40B4-BE49-F238E27FC236}">
                <a16:creationId xmlns:a16="http://schemas.microsoft.com/office/drawing/2014/main" id="{9EA0DC82-A7B3-4C2F-94D4-B7AAEB5514C4}"/>
              </a:ext>
            </a:extLst>
          </p:cNvPr>
          <p:cNvPicPr>
            <a:picLocks noChangeAspect="1"/>
          </p:cNvPicPr>
          <p:nvPr/>
        </p:nvPicPr>
        <p:blipFill>
          <a:blip r:embed="rId4"/>
          <a:stretch>
            <a:fillRect/>
          </a:stretch>
        </p:blipFill>
        <p:spPr>
          <a:xfrm>
            <a:off x="7528042" y="3978368"/>
            <a:ext cx="1229840" cy="2623113"/>
          </a:xfrm>
          <a:prstGeom prst="rect">
            <a:avLst/>
          </a:prstGeom>
        </p:spPr>
      </p:pic>
      <p:pic>
        <p:nvPicPr>
          <p:cNvPr id="15" name="Picture 14">
            <a:extLst>
              <a:ext uri="{FF2B5EF4-FFF2-40B4-BE49-F238E27FC236}">
                <a16:creationId xmlns:a16="http://schemas.microsoft.com/office/drawing/2014/main" id="{36CF0A2A-B6EE-4BDB-A8D8-4134CB43D065}"/>
              </a:ext>
            </a:extLst>
          </p:cNvPr>
          <p:cNvPicPr>
            <a:picLocks noChangeAspect="1"/>
          </p:cNvPicPr>
          <p:nvPr/>
        </p:nvPicPr>
        <p:blipFill>
          <a:blip r:embed="rId5"/>
          <a:stretch>
            <a:fillRect/>
          </a:stretch>
        </p:blipFill>
        <p:spPr>
          <a:xfrm>
            <a:off x="9467451" y="3967681"/>
            <a:ext cx="1952313" cy="2601740"/>
          </a:xfrm>
          <a:prstGeom prst="rect">
            <a:avLst/>
          </a:prstGeom>
        </p:spPr>
      </p:pic>
    </p:spTree>
    <p:extLst>
      <p:ext uri="{BB962C8B-B14F-4D97-AF65-F5344CB8AC3E}">
        <p14:creationId xmlns:p14="http://schemas.microsoft.com/office/powerpoint/2010/main" val="28803025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CFBFAA-EDA8-4209-B488-5403984A0C9D}"/>
              </a:ext>
            </a:extLst>
          </p:cNvPr>
          <p:cNvSpPr>
            <a:spLocks noGrp="1"/>
          </p:cNvSpPr>
          <p:nvPr>
            <p:ph type="sldNum" sz="quarter" idx="4"/>
          </p:nvPr>
        </p:nvSpPr>
        <p:spPr/>
        <p:txBody>
          <a:bodyPr/>
          <a:lstStyle/>
          <a:p>
            <a:fld id="{D32BAE6A-B452-4007-8177-56DD051636F9}" type="slidenum">
              <a:rPr lang="en-GB" smtClean="0"/>
              <a:pPr/>
              <a:t>6</a:t>
            </a:fld>
            <a:endParaRPr lang="en-GB" dirty="0"/>
          </a:p>
        </p:txBody>
      </p:sp>
      <p:sp>
        <p:nvSpPr>
          <p:cNvPr id="4" name="Footer Placeholder 3">
            <a:extLst>
              <a:ext uri="{FF2B5EF4-FFF2-40B4-BE49-F238E27FC236}">
                <a16:creationId xmlns:a16="http://schemas.microsoft.com/office/drawing/2014/main" id="{A92D58C3-A782-4CE5-A9D0-69BFBE32D0F4}"/>
              </a:ext>
            </a:extLst>
          </p:cNvPr>
          <p:cNvSpPr>
            <a:spLocks noGrp="1"/>
          </p:cNvSpPr>
          <p:nvPr>
            <p:ph type="ftr" sz="quarter" idx="3"/>
          </p:nvPr>
        </p:nvSpPr>
        <p:spPr/>
        <p:txBody>
          <a:bodyPr/>
          <a:lstStyle/>
          <a:p>
            <a:pPr>
              <a:defRPr/>
            </a:pPr>
            <a:r>
              <a:rPr lang="en-GB"/>
              <a:t>Footer </a:t>
            </a:r>
            <a:endParaRPr lang="en-GB" dirty="0"/>
          </a:p>
        </p:txBody>
      </p:sp>
      <p:sp>
        <p:nvSpPr>
          <p:cNvPr id="5" name="Date Placeholder 4">
            <a:extLst>
              <a:ext uri="{FF2B5EF4-FFF2-40B4-BE49-F238E27FC236}">
                <a16:creationId xmlns:a16="http://schemas.microsoft.com/office/drawing/2014/main" id="{D3828317-F300-4F4B-AFE6-E8FAF1468475}"/>
              </a:ext>
            </a:extLst>
          </p:cNvPr>
          <p:cNvSpPr>
            <a:spLocks noGrp="1"/>
          </p:cNvSpPr>
          <p:nvPr>
            <p:ph type="dt" sz="half" idx="2"/>
          </p:nvPr>
        </p:nvSpPr>
        <p:spPr/>
        <p:txBody>
          <a:bodyPr/>
          <a:lstStyle/>
          <a:p>
            <a:pPr>
              <a:defRPr/>
            </a:pPr>
            <a:r>
              <a:rPr lang="en-GB"/>
              <a:t>Date Month 2016</a:t>
            </a:r>
            <a:endParaRPr lang="en-GB" dirty="0"/>
          </a:p>
        </p:txBody>
      </p:sp>
      <p:graphicFrame>
        <p:nvGraphicFramePr>
          <p:cNvPr id="8" name="Table 8">
            <a:extLst>
              <a:ext uri="{FF2B5EF4-FFF2-40B4-BE49-F238E27FC236}">
                <a16:creationId xmlns:a16="http://schemas.microsoft.com/office/drawing/2014/main" id="{BDA05375-7392-420A-BEB9-9E52409817E6}"/>
              </a:ext>
            </a:extLst>
          </p:cNvPr>
          <p:cNvGraphicFramePr>
            <a:graphicFrameLocks noGrp="1"/>
          </p:cNvGraphicFramePr>
          <p:nvPr>
            <p:extLst>
              <p:ext uri="{D42A27DB-BD31-4B8C-83A1-F6EECF244321}">
                <p14:modId xmlns:p14="http://schemas.microsoft.com/office/powerpoint/2010/main" val="3606004251"/>
              </p:ext>
            </p:extLst>
          </p:nvPr>
        </p:nvGraphicFramePr>
        <p:xfrm>
          <a:off x="345032" y="844829"/>
          <a:ext cx="10979145" cy="5637542"/>
        </p:xfrm>
        <a:graphic>
          <a:graphicData uri="http://schemas.openxmlformats.org/drawingml/2006/table">
            <a:tbl>
              <a:tblPr firstRow="1" bandRow="1">
                <a:tableStyleId>{073A0DAA-6AF3-43AB-8588-CEC1D06C72B9}</a:tableStyleId>
              </a:tblPr>
              <a:tblGrid>
                <a:gridCol w="413910">
                  <a:extLst>
                    <a:ext uri="{9D8B030D-6E8A-4147-A177-3AD203B41FA5}">
                      <a16:colId xmlns:a16="http://schemas.microsoft.com/office/drawing/2014/main" val="4038331733"/>
                    </a:ext>
                  </a:extLst>
                </a:gridCol>
                <a:gridCol w="2098535">
                  <a:extLst>
                    <a:ext uri="{9D8B030D-6E8A-4147-A177-3AD203B41FA5}">
                      <a16:colId xmlns:a16="http://schemas.microsoft.com/office/drawing/2014/main" val="2309032593"/>
                    </a:ext>
                  </a:extLst>
                </a:gridCol>
                <a:gridCol w="769700">
                  <a:extLst>
                    <a:ext uri="{9D8B030D-6E8A-4147-A177-3AD203B41FA5}">
                      <a16:colId xmlns:a16="http://schemas.microsoft.com/office/drawing/2014/main" val="279486759"/>
                    </a:ext>
                  </a:extLst>
                </a:gridCol>
                <a:gridCol w="769700">
                  <a:extLst>
                    <a:ext uri="{9D8B030D-6E8A-4147-A177-3AD203B41FA5}">
                      <a16:colId xmlns:a16="http://schemas.microsoft.com/office/drawing/2014/main" val="1098800344"/>
                    </a:ext>
                  </a:extLst>
                </a:gridCol>
                <a:gridCol w="769700">
                  <a:extLst>
                    <a:ext uri="{9D8B030D-6E8A-4147-A177-3AD203B41FA5}">
                      <a16:colId xmlns:a16="http://schemas.microsoft.com/office/drawing/2014/main" val="1931407670"/>
                    </a:ext>
                  </a:extLst>
                </a:gridCol>
                <a:gridCol w="769700">
                  <a:extLst>
                    <a:ext uri="{9D8B030D-6E8A-4147-A177-3AD203B41FA5}">
                      <a16:colId xmlns:a16="http://schemas.microsoft.com/office/drawing/2014/main" val="3659068918"/>
                    </a:ext>
                  </a:extLst>
                </a:gridCol>
                <a:gridCol w="769700">
                  <a:extLst>
                    <a:ext uri="{9D8B030D-6E8A-4147-A177-3AD203B41FA5}">
                      <a16:colId xmlns:a16="http://schemas.microsoft.com/office/drawing/2014/main" val="2742757610"/>
                    </a:ext>
                  </a:extLst>
                </a:gridCol>
                <a:gridCol w="769700">
                  <a:extLst>
                    <a:ext uri="{9D8B030D-6E8A-4147-A177-3AD203B41FA5}">
                      <a16:colId xmlns:a16="http://schemas.microsoft.com/office/drawing/2014/main" val="1814351528"/>
                    </a:ext>
                  </a:extLst>
                </a:gridCol>
                <a:gridCol w="769700">
                  <a:extLst>
                    <a:ext uri="{9D8B030D-6E8A-4147-A177-3AD203B41FA5}">
                      <a16:colId xmlns:a16="http://schemas.microsoft.com/office/drawing/2014/main" val="2365918116"/>
                    </a:ext>
                  </a:extLst>
                </a:gridCol>
                <a:gridCol w="769700">
                  <a:extLst>
                    <a:ext uri="{9D8B030D-6E8A-4147-A177-3AD203B41FA5}">
                      <a16:colId xmlns:a16="http://schemas.microsoft.com/office/drawing/2014/main" val="2416931432"/>
                    </a:ext>
                  </a:extLst>
                </a:gridCol>
                <a:gridCol w="769700">
                  <a:extLst>
                    <a:ext uri="{9D8B030D-6E8A-4147-A177-3AD203B41FA5}">
                      <a16:colId xmlns:a16="http://schemas.microsoft.com/office/drawing/2014/main" val="475273255"/>
                    </a:ext>
                  </a:extLst>
                </a:gridCol>
                <a:gridCol w="769700">
                  <a:extLst>
                    <a:ext uri="{9D8B030D-6E8A-4147-A177-3AD203B41FA5}">
                      <a16:colId xmlns:a16="http://schemas.microsoft.com/office/drawing/2014/main" val="2409406748"/>
                    </a:ext>
                  </a:extLst>
                </a:gridCol>
                <a:gridCol w="769700">
                  <a:extLst>
                    <a:ext uri="{9D8B030D-6E8A-4147-A177-3AD203B41FA5}">
                      <a16:colId xmlns:a16="http://schemas.microsoft.com/office/drawing/2014/main" val="3289731273"/>
                    </a:ext>
                  </a:extLst>
                </a:gridCol>
              </a:tblGrid>
              <a:tr h="433351">
                <a:tc>
                  <a:txBody>
                    <a:bodyPr/>
                    <a:lstStyle/>
                    <a:p>
                      <a:endParaRPr lang="en-GB" dirty="0"/>
                    </a:p>
                  </a:txBody>
                  <a:tcPr/>
                </a:tc>
                <a:tc>
                  <a:txBody>
                    <a:bodyPr/>
                    <a:lstStyle/>
                    <a:p>
                      <a:endParaRPr lang="en-GB" dirty="0"/>
                    </a:p>
                  </a:txBody>
                  <a:tcPr/>
                </a:tc>
                <a:tc>
                  <a:txBody>
                    <a:bodyPr/>
                    <a:lstStyle/>
                    <a:p>
                      <a:pPr algn="ctr"/>
                      <a:r>
                        <a:rPr lang="en-US" sz="1100" b="1" dirty="0"/>
                        <a:t>Oct 22</a:t>
                      </a:r>
                      <a:endParaRPr lang="en-GB" sz="1100" b="1" dirty="0"/>
                    </a:p>
                  </a:txBody>
                  <a:tcPr anchor="ctr"/>
                </a:tc>
                <a:tc>
                  <a:txBody>
                    <a:bodyPr/>
                    <a:lstStyle/>
                    <a:p>
                      <a:pPr algn="ctr"/>
                      <a:r>
                        <a:rPr lang="en-US" sz="1100" b="1" dirty="0"/>
                        <a:t>Nov 22</a:t>
                      </a:r>
                      <a:endParaRPr lang="en-GB" sz="1100" b="1" dirty="0"/>
                    </a:p>
                  </a:txBody>
                  <a:tcPr anchor="ctr"/>
                </a:tc>
                <a:tc>
                  <a:txBody>
                    <a:bodyPr/>
                    <a:lstStyle/>
                    <a:p>
                      <a:pPr algn="ctr"/>
                      <a:r>
                        <a:rPr lang="en-US" sz="1100" b="1" dirty="0"/>
                        <a:t>Dec 22</a:t>
                      </a:r>
                      <a:endParaRPr lang="en-GB" sz="1100" b="1" dirty="0"/>
                    </a:p>
                  </a:txBody>
                  <a:tcPr anchor="ctr"/>
                </a:tc>
                <a:tc>
                  <a:txBody>
                    <a:bodyPr/>
                    <a:lstStyle/>
                    <a:p>
                      <a:pPr algn="ctr"/>
                      <a:r>
                        <a:rPr lang="en-US" sz="1100" b="1" dirty="0"/>
                        <a:t>Jan 23</a:t>
                      </a:r>
                      <a:endParaRPr lang="en-GB" sz="1100" b="1" dirty="0"/>
                    </a:p>
                  </a:txBody>
                  <a:tcPr anchor="ctr"/>
                </a:tc>
                <a:tc>
                  <a:txBody>
                    <a:bodyPr/>
                    <a:lstStyle/>
                    <a:p>
                      <a:pPr algn="ctr"/>
                      <a:r>
                        <a:rPr lang="en-US" sz="1100" b="1" dirty="0"/>
                        <a:t>Feb 23</a:t>
                      </a:r>
                      <a:endParaRPr lang="en-GB" sz="1100" b="1" dirty="0"/>
                    </a:p>
                  </a:txBody>
                  <a:tcPr anchor="ctr"/>
                </a:tc>
                <a:tc>
                  <a:txBody>
                    <a:bodyPr/>
                    <a:lstStyle/>
                    <a:p>
                      <a:pPr algn="ctr"/>
                      <a:r>
                        <a:rPr lang="en-US" sz="1100" b="1" dirty="0"/>
                        <a:t>Mar 23</a:t>
                      </a:r>
                      <a:endParaRPr lang="en-GB" sz="1100" b="1" dirty="0"/>
                    </a:p>
                  </a:txBody>
                  <a:tcPr anchor="ctr"/>
                </a:tc>
                <a:tc>
                  <a:txBody>
                    <a:bodyPr/>
                    <a:lstStyle/>
                    <a:p>
                      <a:pPr algn="ctr"/>
                      <a:r>
                        <a:rPr lang="en-US" sz="1100" b="1" dirty="0"/>
                        <a:t>Apr 23</a:t>
                      </a:r>
                      <a:endParaRPr lang="en-GB" sz="1100" b="1" dirty="0"/>
                    </a:p>
                  </a:txBody>
                  <a:tcPr anchor="ctr"/>
                </a:tc>
                <a:tc>
                  <a:txBody>
                    <a:bodyPr/>
                    <a:lstStyle/>
                    <a:p>
                      <a:pPr algn="ctr"/>
                      <a:r>
                        <a:rPr lang="en-US" sz="1100" b="1" dirty="0"/>
                        <a:t>May 23</a:t>
                      </a:r>
                      <a:endParaRPr lang="en-GB" sz="1100" b="1" dirty="0"/>
                    </a:p>
                  </a:txBody>
                  <a:tcPr anchor="ctr"/>
                </a:tc>
                <a:tc>
                  <a:txBody>
                    <a:bodyPr/>
                    <a:lstStyle/>
                    <a:p>
                      <a:pPr algn="ctr"/>
                      <a:r>
                        <a:rPr lang="en-US" sz="1100" b="1" dirty="0"/>
                        <a:t>Jun 23</a:t>
                      </a:r>
                      <a:endParaRPr lang="en-GB" sz="1100" b="1" dirty="0"/>
                    </a:p>
                  </a:txBody>
                  <a:tcPr anchor="ctr"/>
                </a:tc>
                <a:tc>
                  <a:txBody>
                    <a:bodyPr/>
                    <a:lstStyle/>
                    <a:p>
                      <a:pPr algn="ctr"/>
                      <a:r>
                        <a:rPr lang="en-US" sz="1100" b="1" dirty="0"/>
                        <a:t>Jul 23</a:t>
                      </a:r>
                      <a:endParaRPr lang="en-GB" sz="1100" b="1" dirty="0"/>
                    </a:p>
                  </a:txBody>
                  <a:tcPr anchor="ctr"/>
                </a:tc>
                <a:tc>
                  <a:txBody>
                    <a:bodyPr/>
                    <a:lstStyle/>
                    <a:p>
                      <a:pPr algn="ctr"/>
                      <a:r>
                        <a:rPr lang="en-US" sz="1100" b="1" dirty="0"/>
                        <a:t>Aug 23</a:t>
                      </a:r>
                      <a:endParaRPr lang="en-GB" sz="1100" b="1" dirty="0"/>
                    </a:p>
                  </a:txBody>
                  <a:tcPr anchor="ctr"/>
                </a:tc>
                <a:extLst>
                  <a:ext uri="{0D108BD9-81ED-4DB2-BD59-A6C34878D82A}">
                    <a16:rowId xmlns:a16="http://schemas.microsoft.com/office/drawing/2014/main" val="393892158"/>
                  </a:ext>
                </a:extLst>
              </a:tr>
              <a:tr h="308762">
                <a:tc rowSpan="3">
                  <a:txBody>
                    <a:bodyPr/>
                    <a:lstStyle/>
                    <a:p>
                      <a:pPr algn="ctr"/>
                      <a:r>
                        <a:rPr lang="en-US" sz="1200" b="1" dirty="0" err="1">
                          <a:solidFill>
                            <a:srgbClr val="1F82FF"/>
                          </a:solidFill>
                        </a:rPr>
                        <a:t>Surv</a:t>
                      </a:r>
                      <a:endParaRPr lang="en-GB" sz="1200" b="1" dirty="0">
                        <a:solidFill>
                          <a:srgbClr val="1F82FF"/>
                        </a:solidFill>
                      </a:endParaRPr>
                    </a:p>
                  </a:txBody>
                  <a:tcPr vert="vert270"/>
                </a:tc>
                <a:tc>
                  <a:txBody>
                    <a:bodyPr/>
                    <a:lstStyle/>
                    <a:p>
                      <a:r>
                        <a:rPr lang="en-US" sz="900" b="0" dirty="0">
                          <a:solidFill>
                            <a:srgbClr val="000000"/>
                          </a:solidFill>
                        </a:rPr>
                        <a:t>Bush Sea Watcher bedding In </a:t>
                      </a:r>
                      <a:endParaRPr lang="en-GB" sz="900" b="0" dirty="0">
                        <a:solidFill>
                          <a:srgbClr val="000000"/>
                        </a:solidFill>
                      </a:endParaRPr>
                    </a:p>
                  </a:txBody>
                  <a:tcPr anchor="ctr"/>
                </a:tc>
                <a:tc rowSpan="3" gridSpan="11">
                  <a:txBody>
                    <a:bodyPr/>
                    <a:lstStyle/>
                    <a:p>
                      <a:endParaRPr lang="en-GB" dirty="0"/>
                    </a:p>
                  </a:txBody>
                  <a:tcPr/>
                </a:tc>
                <a:tc rowSpan="3" hMerge="1">
                  <a:txBody>
                    <a:bodyPr/>
                    <a:lstStyle/>
                    <a:p>
                      <a:endParaRPr lang="en-GB" dirty="0"/>
                    </a:p>
                  </a:txBody>
                  <a:tcPr/>
                </a:tc>
                <a:tc rowSpan="3" hMerge="1">
                  <a:txBody>
                    <a:bodyPr/>
                    <a:lstStyle/>
                    <a:p>
                      <a:endParaRPr lang="en-GB" dirty="0"/>
                    </a:p>
                  </a:txBody>
                  <a:tcPr/>
                </a:tc>
                <a:tc rowSpan="3" hMerge="1">
                  <a:txBody>
                    <a:bodyPr/>
                    <a:lstStyle/>
                    <a:p>
                      <a:endParaRPr lang="en-GB" dirty="0"/>
                    </a:p>
                  </a:txBody>
                  <a:tcPr/>
                </a:tc>
                <a:tc rowSpan="3" hMerge="1">
                  <a:txBody>
                    <a:bodyPr/>
                    <a:lstStyle/>
                    <a:p>
                      <a:endParaRPr lang="en-GB" dirty="0"/>
                    </a:p>
                  </a:txBody>
                  <a:tcPr/>
                </a:tc>
                <a:tc rowSpan="3" hMerge="1">
                  <a:txBody>
                    <a:bodyPr/>
                    <a:lstStyle/>
                    <a:p>
                      <a:endParaRPr lang="en-GB" dirty="0"/>
                    </a:p>
                  </a:txBody>
                  <a:tcPr/>
                </a:tc>
                <a:tc rowSpan="3" hMerge="1">
                  <a:txBody>
                    <a:bodyPr/>
                    <a:lstStyle/>
                    <a:p>
                      <a:endParaRPr lang="en-GB" dirty="0"/>
                    </a:p>
                  </a:txBody>
                  <a:tcPr/>
                </a:tc>
                <a:tc rowSpan="3" hMerge="1">
                  <a:txBody>
                    <a:bodyPr/>
                    <a:lstStyle/>
                    <a:p>
                      <a:endParaRPr lang="en-GB" dirty="0"/>
                    </a:p>
                  </a:txBody>
                  <a:tcPr/>
                </a:tc>
                <a:tc rowSpan="3" hMerge="1">
                  <a:txBody>
                    <a:bodyPr/>
                    <a:lstStyle/>
                    <a:p>
                      <a:endParaRPr lang="en-GB" dirty="0"/>
                    </a:p>
                  </a:txBody>
                  <a:tcPr/>
                </a:tc>
                <a:tc rowSpan="3" hMerge="1">
                  <a:txBody>
                    <a:bodyPr/>
                    <a:lstStyle/>
                    <a:p>
                      <a:endParaRPr lang="en-GB" dirty="0"/>
                    </a:p>
                  </a:txBody>
                  <a:tcPr/>
                </a:tc>
                <a:tc rowSpan="3" hMerge="1">
                  <a:txBody>
                    <a:bodyPr/>
                    <a:lstStyle/>
                    <a:p>
                      <a:endParaRPr lang="en-GB" dirty="0"/>
                    </a:p>
                  </a:txBody>
                  <a:tcPr/>
                </a:tc>
                <a:extLst>
                  <a:ext uri="{0D108BD9-81ED-4DB2-BD59-A6C34878D82A}">
                    <a16:rowId xmlns:a16="http://schemas.microsoft.com/office/drawing/2014/main" val="1072519417"/>
                  </a:ext>
                </a:extLst>
              </a:tr>
              <a:tr h="192977">
                <a:tc vMerge="1">
                  <a:txBody>
                    <a:bodyPr/>
                    <a:lstStyle/>
                    <a:p>
                      <a:endParaRPr lang="en-GB"/>
                    </a:p>
                  </a:txBody>
                  <a:tcPr/>
                </a:tc>
                <a:tc>
                  <a:txBody>
                    <a:bodyPr/>
                    <a:lstStyle/>
                    <a:p>
                      <a:r>
                        <a:rPr lang="en-US" sz="900" b="0" dirty="0">
                          <a:solidFill>
                            <a:srgbClr val="000000"/>
                          </a:solidFill>
                        </a:rPr>
                        <a:t>B &amp; S review </a:t>
                      </a:r>
                      <a:endParaRPr lang="en-GB" sz="900" b="0" dirty="0">
                        <a:solidFill>
                          <a:srgbClr val="000000"/>
                        </a:solidFill>
                      </a:endParaRPr>
                    </a:p>
                  </a:txBody>
                  <a:tcPr anchor="ctr"/>
                </a:tc>
                <a:tc gridSpan="1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1892039357"/>
                  </a:ext>
                </a:extLst>
              </a:tr>
              <a:tr h="192977">
                <a:tc vMerge="1">
                  <a:txBody>
                    <a:bodyPr/>
                    <a:lstStyle/>
                    <a:p>
                      <a:pPr algn="ctr"/>
                      <a:endParaRPr lang="en-GB" sz="1200" dirty="0">
                        <a:solidFill>
                          <a:schemeClr val="accent2"/>
                        </a:solidFill>
                        <a:highlight>
                          <a:srgbClr val="FFFF00"/>
                        </a:highlight>
                      </a:endParaRPr>
                    </a:p>
                  </a:txBody>
                  <a:tcPr vert="vert270"/>
                </a:tc>
                <a:tc>
                  <a:txBody>
                    <a:bodyPr/>
                    <a:lstStyle/>
                    <a:p>
                      <a:r>
                        <a:rPr lang="en-US" sz="900" b="0" dirty="0">
                          <a:solidFill>
                            <a:srgbClr val="000000"/>
                          </a:solidFill>
                        </a:rPr>
                        <a:t>B + S Plus Model TBC</a:t>
                      </a:r>
                      <a:endParaRPr lang="en-GB" sz="900" b="0" dirty="0">
                        <a:solidFill>
                          <a:srgbClr val="000000"/>
                        </a:solidFill>
                      </a:endParaRPr>
                    </a:p>
                  </a:txBody>
                  <a:tcPr anchor="ctr"/>
                </a:tc>
                <a:tc gridSpan="11" vMerge="1">
                  <a:txBody>
                    <a:bodyPr/>
                    <a:lstStyle/>
                    <a:p>
                      <a:endParaRPr lang="en-GB" dirty="0"/>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4036832129"/>
                  </a:ext>
                </a:extLst>
              </a:tr>
              <a:tr h="463144">
                <a:tc rowSpan="4">
                  <a:txBody>
                    <a:bodyPr/>
                    <a:lstStyle/>
                    <a:p>
                      <a:pPr algn="ctr"/>
                      <a:r>
                        <a:rPr lang="en-US" sz="1050" b="1" dirty="0">
                          <a:solidFill>
                            <a:srgbClr val="1F82FF"/>
                          </a:solidFill>
                        </a:rPr>
                        <a:t>Communications</a:t>
                      </a:r>
                      <a:r>
                        <a:rPr lang="en-US" sz="1050" b="1" dirty="0">
                          <a:solidFill>
                            <a:schemeClr val="accent2"/>
                          </a:solidFill>
                        </a:rPr>
                        <a:t> </a:t>
                      </a:r>
                      <a:endParaRPr lang="en-GB" sz="1050" b="1" dirty="0">
                        <a:solidFill>
                          <a:schemeClr val="accent2"/>
                        </a:solidFill>
                      </a:endParaRPr>
                    </a:p>
                  </a:txBody>
                  <a:tcPr vert="vert270"/>
                </a:tc>
                <a:tc>
                  <a:txBody>
                    <a:bodyPr/>
                    <a:lstStyle/>
                    <a:p>
                      <a:pPr algn="ctr"/>
                      <a:r>
                        <a:rPr lang="en-US" sz="1000" b="0" dirty="0">
                          <a:solidFill>
                            <a:srgbClr val="000000"/>
                          </a:solidFill>
                          <a:highlight>
                            <a:srgbClr val="C0C0C0"/>
                          </a:highlight>
                        </a:rPr>
                        <a:t>47 Well Head Cages fitted with Thuraya Tech</a:t>
                      </a:r>
                      <a:endParaRPr lang="en-GB" sz="1000" b="0" dirty="0">
                        <a:solidFill>
                          <a:srgbClr val="000000"/>
                        </a:solidFill>
                        <a:highlight>
                          <a:srgbClr val="C0C0C0"/>
                        </a:highlight>
                      </a:endParaRPr>
                    </a:p>
                  </a:txBody>
                  <a:tcPr anchor="ctr">
                    <a:solidFill>
                      <a:schemeClr val="tx1">
                        <a:lumMod val="20000"/>
                        <a:lumOff val="80000"/>
                      </a:schemeClr>
                    </a:solidFill>
                  </a:tcPr>
                </a:tc>
                <a:tc rowSpan="4" gridSpan="11">
                  <a:txBody>
                    <a:bodyPr/>
                    <a:lstStyle/>
                    <a:p>
                      <a:endParaRPr lang="en-GB" dirty="0"/>
                    </a:p>
                  </a:txBody>
                  <a:tcPr>
                    <a:solidFill>
                      <a:schemeClr val="tx1">
                        <a:lumMod val="20000"/>
                        <a:lumOff val="80000"/>
                      </a:schemeClr>
                    </a:solidFill>
                  </a:tcPr>
                </a:tc>
                <a:tc rowSpan="4" hMerge="1">
                  <a:txBody>
                    <a:bodyPr/>
                    <a:lstStyle/>
                    <a:p>
                      <a:endParaRPr lang="en-GB" dirty="0"/>
                    </a:p>
                  </a:txBody>
                  <a:tcPr/>
                </a:tc>
                <a:tc rowSpan="4" hMerge="1">
                  <a:txBody>
                    <a:bodyPr/>
                    <a:lstStyle/>
                    <a:p>
                      <a:endParaRPr lang="en-GB" dirty="0"/>
                    </a:p>
                  </a:txBody>
                  <a:tcPr/>
                </a:tc>
                <a:tc rowSpan="4" hMerge="1">
                  <a:txBody>
                    <a:bodyPr/>
                    <a:lstStyle/>
                    <a:p>
                      <a:endParaRPr lang="en-GB" dirty="0"/>
                    </a:p>
                  </a:txBody>
                  <a:tcPr/>
                </a:tc>
                <a:tc rowSpan="4" hMerge="1">
                  <a:txBody>
                    <a:bodyPr/>
                    <a:lstStyle/>
                    <a:p>
                      <a:endParaRPr lang="en-GB" dirty="0"/>
                    </a:p>
                  </a:txBody>
                  <a:tcPr/>
                </a:tc>
                <a:tc rowSpan="4" hMerge="1">
                  <a:txBody>
                    <a:bodyPr/>
                    <a:lstStyle/>
                    <a:p>
                      <a:endParaRPr lang="en-GB" dirty="0"/>
                    </a:p>
                  </a:txBody>
                  <a:tcPr/>
                </a:tc>
                <a:tc rowSpan="4" hMerge="1">
                  <a:txBody>
                    <a:bodyPr/>
                    <a:lstStyle/>
                    <a:p>
                      <a:endParaRPr lang="en-GB" dirty="0"/>
                    </a:p>
                  </a:txBody>
                  <a:tcPr/>
                </a:tc>
                <a:tc rowSpan="4" hMerge="1">
                  <a:txBody>
                    <a:bodyPr/>
                    <a:lstStyle/>
                    <a:p>
                      <a:endParaRPr lang="en-GB" dirty="0"/>
                    </a:p>
                  </a:txBody>
                  <a:tcPr/>
                </a:tc>
                <a:tc rowSpan="4" hMerge="1">
                  <a:txBody>
                    <a:bodyPr/>
                    <a:lstStyle/>
                    <a:p>
                      <a:endParaRPr lang="en-GB" dirty="0"/>
                    </a:p>
                  </a:txBody>
                  <a:tcPr/>
                </a:tc>
                <a:tc rowSpan="4" hMerge="1">
                  <a:txBody>
                    <a:bodyPr/>
                    <a:lstStyle/>
                    <a:p>
                      <a:endParaRPr lang="en-GB" dirty="0"/>
                    </a:p>
                  </a:txBody>
                  <a:tcPr/>
                </a:tc>
                <a:tc rowSpan="4" hMerge="1">
                  <a:txBody>
                    <a:bodyPr/>
                    <a:lstStyle/>
                    <a:p>
                      <a:endParaRPr lang="en-GB" dirty="0"/>
                    </a:p>
                  </a:txBody>
                  <a:tcPr>
                    <a:solidFill>
                      <a:schemeClr val="tx1">
                        <a:lumMod val="20000"/>
                        <a:lumOff val="80000"/>
                      </a:schemeClr>
                    </a:solidFill>
                  </a:tcPr>
                </a:tc>
                <a:extLst>
                  <a:ext uri="{0D108BD9-81ED-4DB2-BD59-A6C34878D82A}">
                    <a16:rowId xmlns:a16="http://schemas.microsoft.com/office/drawing/2014/main" val="3134038137"/>
                  </a:ext>
                </a:extLst>
              </a:tr>
              <a:tr h="215683">
                <a:tc vMerge="1">
                  <a:txBody>
                    <a:bodyPr/>
                    <a:lstStyle/>
                    <a:p>
                      <a:endParaRPr lang="en-GB"/>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0" dirty="0">
                          <a:solidFill>
                            <a:srgbClr val="000000"/>
                          </a:solidFill>
                          <a:highlight>
                            <a:srgbClr val="C0C0C0"/>
                          </a:highlight>
                        </a:rPr>
                        <a:t>GSM Boost </a:t>
                      </a:r>
                      <a:endParaRPr lang="en-GB" sz="1050" b="0" dirty="0">
                        <a:solidFill>
                          <a:srgbClr val="000000"/>
                        </a:solidFill>
                        <a:highlight>
                          <a:srgbClr val="C0C0C0"/>
                        </a:highlight>
                      </a:endParaRPr>
                    </a:p>
                  </a:txBody>
                  <a:tcPr anchor="ctr">
                    <a:solidFill>
                      <a:schemeClr val="tx1">
                        <a:lumMod val="20000"/>
                        <a:lumOff val="80000"/>
                      </a:schemeClr>
                    </a:solidFill>
                  </a:tcPr>
                </a:tc>
                <a:tc gridSpan="1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4009677772"/>
                  </a:ext>
                </a:extLst>
              </a:tr>
              <a:tr h="482441">
                <a:tc vMerge="1">
                  <a:txBody>
                    <a:bodyPr/>
                    <a:lstStyle/>
                    <a:p>
                      <a:endParaRPr lang="en-GB"/>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0" dirty="0">
                          <a:solidFill>
                            <a:srgbClr val="000000"/>
                          </a:solidFill>
                          <a:highlight>
                            <a:srgbClr val="C0C0C0"/>
                          </a:highlight>
                        </a:rPr>
                        <a:t>Voice-over radio Link – CCTV compatible </a:t>
                      </a:r>
                      <a:endParaRPr lang="en-GB" sz="1050" b="0" dirty="0">
                        <a:solidFill>
                          <a:srgbClr val="000000"/>
                        </a:solidFill>
                        <a:highlight>
                          <a:srgbClr val="C0C0C0"/>
                        </a:highlight>
                      </a:endParaRPr>
                    </a:p>
                    <a:p>
                      <a:pPr algn="ctr"/>
                      <a:endParaRPr lang="en-GB" sz="1050" b="0" dirty="0">
                        <a:solidFill>
                          <a:srgbClr val="000000"/>
                        </a:solidFill>
                        <a:highlight>
                          <a:srgbClr val="C0C0C0"/>
                        </a:highlight>
                      </a:endParaRPr>
                    </a:p>
                  </a:txBody>
                  <a:tcPr anchor="ctr">
                    <a:solidFill>
                      <a:schemeClr val="tx1">
                        <a:lumMod val="20000"/>
                        <a:lumOff val="80000"/>
                      </a:schemeClr>
                    </a:solidFill>
                  </a:tcPr>
                </a:tc>
                <a:tc gridSpan="11" vMerge="1">
                  <a:txBody>
                    <a:bodyPr/>
                    <a:lstStyle/>
                    <a:p>
                      <a:endParaRPr lang="en-GB" dirty="0"/>
                    </a:p>
                  </a:txBody>
                  <a:tcPr>
                    <a:solidFill>
                      <a:schemeClr val="tx1">
                        <a:lumMod val="20000"/>
                        <a:lumOff val="80000"/>
                      </a:schemeClr>
                    </a:solidFill>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2070941095"/>
                  </a:ext>
                </a:extLst>
              </a:tr>
              <a:tr h="212274">
                <a:tc vMerge="1">
                  <a:txBody>
                    <a:bodyPr/>
                    <a:lstStyle/>
                    <a:p>
                      <a:pPr algn="ctr"/>
                      <a:endParaRPr lang="en-GB" sz="1050" b="1" dirty="0">
                        <a:solidFill>
                          <a:schemeClr val="accent2"/>
                        </a:solidFill>
                      </a:endParaRPr>
                    </a:p>
                  </a:txBody>
                  <a:tcPr vert="vert270"/>
                </a:tc>
                <a:tc>
                  <a:txBody>
                    <a:bodyPr/>
                    <a:lstStyle/>
                    <a:p>
                      <a:pPr algn="ctr"/>
                      <a:r>
                        <a:rPr lang="en-US" sz="1050" b="0" dirty="0">
                          <a:solidFill>
                            <a:srgbClr val="000000"/>
                          </a:solidFill>
                          <a:highlight>
                            <a:srgbClr val="C0C0C0"/>
                          </a:highlight>
                        </a:rPr>
                        <a:t>PIR </a:t>
                      </a:r>
                      <a:endParaRPr lang="en-GB" sz="1050" b="0" dirty="0">
                        <a:solidFill>
                          <a:srgbClr val="000000"/>
                        </a:solidFill>
                        <a:highlight>
                          <a:srgbClr val="C0C0C0"/>
                        </a:highlight>
                      </a:endParaRPr>
                    </a:p>
                  </a:txBody>
                  <a:tcPr anchor="ctr">
                    <a:solidFill>
                      <a:schemeClr val="tx1">
                        <a:lumMod val="20000"/>
                        <a:lumOff val="80000"/>
                      </a:schemeClr>
                    </a:solidFill>
                  </a:tcPr>
                </a:tc>
                <a:tc gridSpan="11" vMerge="1">
                  <a:txBody>
                    <a:bodyPr/>
                    <a:lstStyle/>
                    <a:p>
                      <a:endParaRPr lang="en-GB" dirty="0"/>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330612209"/>
                  </a:ext>
                </a:extLst>
              </a:tr>
              <a:tr h="424548">
                <a:tc rowSpan="2">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050" b="1" dirty="0">
                          <a:solidFill>
                            <a:srgbClr val="1F82FF"/>
                          </a:solidFill>
                        </a:rPr>
                        <a:t>Response</a:t>
                      </a:r>
                      <a:r>
                        <a:rPr lang="en-US" sz="1050" dirty="0">
                          <a:solidFill>
                            <a:schemeClr val="accent2"/>
                          </a:solidFill>
                          <a:highlight>
                            <a:srgbClr val="FFFF00"/>
                          </a:highlight>
                        </a:rPr>
                        <a:t> </a:t>
                      </a:r>
                      <a:endParaRPr lang="en-GB" sz="1050" dirty="0">
                        <a:solidFill>
                          <a:schemeClr val="accent2"/>
                        </a:solidFill>
                        <a:highlight>
                          <a:srgbClr val="FFFF00"/>
                        </a:highlight>
                      </a:endParaRPr>
                    </a:p>
                    <a:p>
                      <a:pPr algn="ctr"/>
                      <a:endParaRPr lang="en-GB" sz="1050" b="1" dirty="0">
                        <a:solidFill>
                          <a:srgbClr val="FF0000"/>
                        </a:solidFill>
                      </a:endParaRPr>
                    </a:p>
                  </a:txBody>
                  <a:tcPr vert="vert270"/>
                </a:tc>
                <a:tc>
                  <a:txBody>
                    <a:bodyPr/>
                    <a:lstStyle/>
                    <a:p>
                      <a:r>
                        <a:rPr lang="en-US" sz="900" b="0" dirty="0">
                          <a:solidFill>
                            <a:srgbClr val="000000"/>
                          </a:solidFill>
                        </a:rPr>
                        <a:t>GSA Commandeer Commitment to maintain 15NTM  </a:t>
                      </a:r>
                      <a:endParaRPr lang="en-GB" sz="900" b="0" dirty="0">
                        <a:solidFill>
                          <a:srgbClr val="000000"/>
                        </a:solidFill>
                      </a:endParaRPr>
                    </a:p>
                  </a:txBody>
                  <a:tcPr anchor="ctr">
                    <a:solidFill>
                      <a:schemeClr val="tx1">
                        <a:lumMod val="40000"/>
                        <a:lumOff val="60000"/>
                      </a:schemeClr>
                    </a:solidFill>
                  </a:tcPr>
                </a:tc>
                <a:tc gridSpan="11">
                  <a:txBody>
                    <a:bodyPr/>
                    <a:lstStyle/>
                    <a:p>
                      <a:endParaRPr lang="en-GB" dirty="0">
                        <a:highlight>
                          <a:srgbClr val="C0C0C0"/>
                        </a:highlight>
                      </a:endParaRPr>
                    </a:p>
                  </a:txBody>
                  <a:tcPr>
                    <a:solidFill>
                      <a:schemeClr val="tx1">
                        <a:lumMod val="40000"/>
                        <a:lumOff val="6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highlight>
                          <a:srgbClr val="C0C0C0"/>
                        </a:highlight>
                      </a:endParaRPr>
                    </a:p>
                  </a:txBody>
                  <a:tcPr>
                    <a:solidFill>
                      <a:schemeClr val="tx1">
                        <a:lumMod val="40000"/>
                        <a:lumOff val="60000"/>
                      </a:schemeClr>
                    </a:solidFill>
                  </a:tcPr>
                </a:tc>
                <a:extLst>
                  <a:ext uri="{0D108BD9-81ED-4DB2-BD59-A6C34878D82A}">
                    <a16:rowId xmlns:a16="http://schemas.microsoft.com/office/drawing/2014/main" val="853467705"/>
                  </a:ext>
                </a:extLst>
              </a:tr>
              <a:tr h="385953">
                <a:tc vMerge="1">
                  <a:txBody>
                    <a:bodyPr/>
                    <a:lstStyle/>
                    <a:p>
                      <a:pPr algn="ctr"/>
                      <a:endParaRPr lang="en-GB" sz="1050" b="1" dirty="0">
                        <a:solidFill>
                          <a:srgbClr val="FF0000"/>
                        </a:solidFill>
                      </a:endParaRPr>
                    </a:p>
                  </a:txBody>
                  <a:tcPr vert="vert270"/>
                </a:tc>
                <a:tc>
                  <a:txBody>
                    <a:bodyPr/>
                    <a:lstStyle/>
                    <a:p>
                      <a:r>
                        <a:rPr lang="en-US" sz="900" b="0" dirty="0">
                          <a:solidFill>
                            <a:srgbClr val="000000"/>
                          </a:solidFill>
                        </a:rPr>
                        <a:t>MPV refueled 24/7</a:t>
                      </a:r>
                      <a:endParaRPr lang="en-GB" sz="900" b="0" dirty="0">
                        <a:solidFill>
                          <a:srgbClr val="000000"/>
                        </a:solidFill>
                      </a:endParaRPr>
                    </a:p>
                  </a:txBody>
                  <a:tcPr anchor="ctr">
                    <a:solidFill>
                      <a:schemeClr val="tx1">
                        <a:lumMod val="40000"/>
                        <a:lumOff val="60000"/>
                      </a:schemeClr>
                    </a:solidFill>
                  </a:tcPr>
                </a:tc>
                <a:tc gridSpan="11">
                  <a:txBody>
                    <a:bodyPr/>
                    <a:lstStyle/>
                    <a:p>
                      <a:endParaRPr lang="en-GB" dirty="0">
                        <a:highlight>
                          <a:srgbClr val="C0C0C0"/>
                        </a:highlight>
                      </a:endParaRPr>
                    </a:p>
                  </a:txBody>
                  <a:tcPr>
                    <a:solidFill>
                      <a:schemeClr val="tx1">
                        <a:lumMod val="40000"/>
                        <a:lumOff val="6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highlight>
                          <a:srgbClr val="C0C0C0"/>
                        </a:highlight>
                      </a:endParaRPr>
                    </a:p>
                  </a:txBody>
                  <a:tcPr>
                    <a:solidFill>
                      <a:schemeClr val="tx1">
                        <a:lumMod val="40000"/>
                        <a:lumOff val="60000"/>
                      </a:schemeClr>
                    </a:solidFill>
                  </a:tcPr>
                </a:tc>
                <a:extLst>
                  <a:ext uri="{0D108BD9-81ED-4DB2-BD59-A6C34878D82A}">
                    <a16:rowId xmlns:a16="http://schemas.microsoft.com/office/drawing/2014/main" val="4229215482"/>
                  </a:ext>
                </a:extLst>
              </a:tr>
              <a:tr h="752608">
                <a:tc rowSpan="2">
                  <a:txBody>
                    <a:bodyPr/>
                    <a:lstStyle/>
                    <a:p>
                      <a:pPr algn="ctr"/>
                      <a:r>
                        <a:rPr lang="en-US" sz="1050" b="1" dirty="0">
                          <a:solidFill>
                            <a:srgbClr val="1F82FF"/>
                          </a:solidFill>
                        </a:rPr>
                        <a:t>Upgrades</a:t>
                      </a:r>
                      <a:r>
                        <a:rPr lang="en-US" sz="1050" b="1" dirty="0">
                          <a:solidFill>
                            <a:srgbClr val="FF0000"/>
                          </a:solidFill>
                        </a:rPr>
                        <a:t> </a:t>
                      </a:r>
                      <a:endParaRPr lang="en-GB" sz="1050" b="1" dirty="0">
                        <a:solidFill>
                          <a:srgbClr val="FF0000"/>
                        </a:solidFill>
                      </a:endParaRPr>
                    </a:p>
                  </a:txBody>
                  <a:tcPr vert="vert270"/>
                </a:tc>
                <a:tc>
                  <a:txBody>
                    <a:bodyPr/>
                    <a:lstStyle/>
                    <a:p>
                      <a:pPr algn="ctr"/>
                      <a:r>
                        <a:rPr lang="en-US" sz="1050" b="0" dirty="0">
                          <a:solidFill>
                            <a:srgbClr val="000000"/>
                          </a:solidFill>
                        </a:rPr>
                        <a:t>Tunu Anti Theft Nuts installation  </a:t>
                      </a:r>
                    </a:p>
                    <a:p>
                      <a:pPr algn="ctr"/>
                      <a:r>
                        <a:rPr lang="en-US" sz="1050" b="0" dirty="0">
                          <a:solidFill>
                            <a:srgbClr val="000000"/>
                          </a:solidFill>
                        </a:rPr>
                        <a:t>(Using embedded CWI teams)</a:t>
                      </a:r>
                    </a:p>
                    <a:p>
                      <a:pPr algn="ctr"/>
                      <a:endParaRPr lang="en-US" sz="1050" b="0" dirty="0">
                        <a:solidFill>
                          <a:srgbClr val="000000"/>
                        </a:solidFill>
                      </a:endParaRPr>
                    </a:p>
                  </a:txBody>
                  <a:tcPr anchor="ctr">
                    <a:solidFill>
                      <a:schemeClr val="tx1">
                        <a:lumMod val="40000"/>
                        <a:lumOff val="60000"/>
                      </a:schemeClr>
                    </a:solidFill>
                  </a:tcPr>
                </a:tc>
                <a:tc rowSpan="2" gridSpan="11">
                  <a:txBody>
                    <a:bodyPr/>
                    <a:lstStyle/>
                    <a:p>
                      <a:endParaRPr lang="en-GB" dirty="0">
                        <a:highlight>
                          <a:srgbClr val="C0C0C0"/>
                        </a:highlight>
                      </a:endParaRPr>
                    </a:p>
                  </a:txBody>
                  <a:tcPr>
                    <a:solidFill>
                      <a:schemeClr val="tx1">
                        <a:lumMod val="40000"/>
                        <a:lumOff val="60000"/>
                      </a:schemeClr>
                    </a:solidFill>
                  </a:tcPr>
                </a:tc>
                <a:tc rowSpan="2" hMerge="1">
                  <a:txBody>
                    <a:bodyPr/>
                    <a:lstStyle/>
                    <a:p>
                      <a:endParaRPr lang="en-GB"/>
                    </a:p>
                  </a:txBody>
                  <a:tcPr/>
                </a:tc>
                <a:tc rowSpan="2" hMerge="1">
                  <a:txBody>
                    <a:bodyPr/>
                    <a:lstStyle/>
                    <a:p>
                      <a:endParaRPr lang="en-GB"/>
                    </a:p>
                  </a:txBody>
                  <a:tcPr/>
                </a:tc>
                <a:tc rowSpan="2" hMerge="1">
                  <a:txBody>
                    <a:bodyPr/>
                    <a:lstStyle/>
                    <a:p>
                      <a:endParaRPr lang="en-GB"/>
                    </a:p>
                  </a:txBody>
                  <a:tcPr/>
                </a:tc>
                <a:tc rowSpan="2" hMerge="1">
                  <a:txBody>
                    <a:bodyPr/>
                    <a:lstStyle/>
                    <a:p>
                      <a:endParaRPr lang="en-GB"/>
                    </a:p>
                  </a:txBody>
                  <a:tcPr/>
                </a:tc>
                <a:tc rowSpan="2" hMerge="1">
                  <a:txBody>
                    <a:bodyPr/>
                    <a:lstStyle/>
                    <a:p>
                      <a:endParaRPr lang="en-GB"/>
                    </a:p>
                  </a:txBody>
                  <a:tcPr/>
                </a:tc>
                <a:tc rowSpan="2" hMerge="1">
                  <a:txBody>
                    <a:bodyPr/>
                    <a:lstStyle/>
                    <a:p>
                      <a:endParaRPr lang="en-GB"/>
                    </a:p>
                  </a:txBody>
                  <a:tcPr/>
                </a:tc>
                <a:tc rowSpan="2" hMerge="1">
                  <a:txBody>
                    <a:bodyPr/>
                    <a:lstStyle/>
                    <a:p>
                      <a:endParaRPr lang="en-GB"/>
                    </a:p>
                  </a:txBody>
                  <a:tcPr/>
                </a:tc>
                <a:tc rowSpan="2" hMerge="1">
                  <a:txBody>
                    <a:bodyPr/>
                    <a:lstStyle/>
                    <a:p>
                      <a:endParaRPr lang="en-GB"/>
                    </a:p>
                  </a:txBody>
                  <a:tcPr/>
                </a:tc>
                <a:tc rowSpan="2" hMerge="1">
                  <a:txBody>
                    <a:bodyPr/>
                    <a:lstStyle/>
                    <a:p>
                      <a:endParaRPr lang="en-GB"/>
                    </a:p>
                  </a:txBody>
                  <a:tcPr/>
                </a:tc>
                <a:tc rowSpan="2" hMerge="1">
                  <a:txBody>
                    <a:bodyPr/>
                    <a:lstStyle/>
                    <a:p>
                      <a:endParaRPr lang="en-GB" dirty="0">
                        <a:highlight>
                          <a:srgbClr val="C0C0C0"/>
                        </a:highlight>
                      </a:endParaRPr>
                    </a:p>
                  </a:txBody>
                  <a:tcPr>
                    <a:solidFill>
                      <a:schemeClr val="tx1">
                        <a:lumMod val="40000"/>
                        <a:lumOff val="60000"/>
                      </a:schemeClr>
                    </a:solidFill>
                  </a:tcPr>
                </a:tc>
                <a:extLst>
                  <a:ext uri="{0D108BD9-81ED-4DB2-BD59-A6C34878D82A}">
                    <a16:rowId xmlns:a16="http://schemas.microsoft.com/office/drawing/2014/main" val="386099515"/>
                  </a:ext>
                </a:extLst>
              </a:tr>
              <a:tr h="752608">
                <a:tc vMerge="1">
                  <a:txBody>
                    <a:bodyPr/>
                    <a:lstStyle/>
                    <a:p>
                      <a:pPr algn="ctr"/>
                      <a:endParaRPr lang="en-GB" sz="1050" b="1" dirty="0">
                        <a:solidFill>
                          <a:srgbClr val="FF0000"/>
                        </a:solidFill>
                      </a:endParaRPr>
                    </a:p>
                  </a:txBody>
                  <a:tcPr vert="vert270"/>
                </a:tc>
                <a:tc>
                  <a:txBody>
                    <a:bodyPr/>
                    <a:lstStyle/>
                    <a:p>
                      <a:pPr algn="ctr"/>
                      <a:r>
                        <a:rPr lang="en-US" sz="1050" b="0" dirty="0">
                          <a:solidFill>
                            <a:srgbClr val="000000"/>
                          </a:solidFill>
                        </a:rPr>
                        <a:t>Cage Strengthening (doors, locks, Tack welding, U-Bolting, </a:t>
                      </a:r>
                      <a:r>
                        <a:rPr lang="en-US" sz="1050" b="0" dirty="0" err="1">
                          <a:solidFill>
                            <a:srgbClr val="000000"/>
                          </a:solidFill>
                        </a:rPr>
                        <a:t>etc</a:t>
                      </a:r>
                      <a:r>
                        <a:rPr lang="en-US" sz="1050" b="0" dirty="0">
                          <a:solidFill>
                            <a:srgbClr val="000000"/>
                          </a:solidFill>
                        </a:rPr>
                        <a:t>)</a:t>
                      </a:r>
                    </a:p>
                    <a:p>
                      <a:pPr algn="ctr"/>
                      <a:endParaRPr lang="en-GB" sz="1050" b="0" dirty="0">
                        <a:solidFill>
                          <a:srgbClr val="000000"/>
                        </a:solidFill>
                      </a:endParaRPr>
                    </a:p>
                  </a:txBody>
                  <a:tcPr anchor="ctr">
                    <a:solidFill>
                      <a:schemeClr val="bg1">
                        <a:lumMod val="85000"/>
                      </a:schemeClr>
                    </a:solidFill>
                  </a:tcPr>
                </a:tc>
                <a:tc gridSpan="11" vMerge="1">
                  <a:txBody>
                    <a:bodyPr/>
                    <a:lstStyle/>
                    <a:p>
                      <a:endParaRPr lang="en-GB" dirty="0">
                        <a:highlight>
                          <a:srgbClr val="C0C0C0"/>
                        </a:highlight>
                      </a:endParaRPr>
                    </a:p>
                  </a:txBody>
                  <a:tcPr>
                    <a:solidFill>
                      <a:schemeClr val="bg1">
                        <a:lumMod val="85000"/>
                      </a:schemeClr>
                    </a:solidFill>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tc hMerge="1" vMerge="1">
                  <a:txBody>
                    <a:bodyPr/>
                    <a:lstStyle/>
                    <a:p>
                      <a:endParaRPr lang="en-GB"/>
                    </a:p>
                  </a:txBody>
                  <a:tcPr/>
                </a:tc>
                <a:extLst>
                  <a:ext uri="{0D108BD9-81ED-4DB2-BD59-A6C34878D82A}">
                    <a16:rowId xmlns:a16="http://schemas.microsoft.com/office/drawing/2014/main" val="3626931567"/>
                  </a:ext>
                </a:extLst>
              </a:tr>
              <a:tr h="385953">
                <a:tc>
                  <a:txBody>
                    <a:bodyPr/>
                    <a:lstStyle/>
                    <a:p>
                      <a:pPr algn="ctr"/>
                      <a:r>
                        <a:rPr lang="en-US" sz="1050" b="1" dirty="0">
                          <a:solidFill>
                            <a:srgbClr val="1F82FF"/>
                          </a:solidFill>
                        </a:rPr>
                        <a:t>Design</a:t>
                      </a:r>
                      <a:r>
                        <a:rPr lang="en-US" sz="1050" b="1" dirty="0">
                          <a:solidFill>
                            <a:srgbClr val="FF0000"/>
                          </a:solidFill>
                        </a:rPr>
                        <a:t> </a:t>
                      </a:r>
                      <a:endParaRPr lang="en-GB" sz="1050" b="1" dirty="0">
                        <a:solidFill>
                          <a:srgbClr val="FF0000"/>
                        </a:solidFill>
                      </a:endParaRPr>
                    </a:p>
                  </a:txBody>
                  <a:tcPr vert="vert270"/>
                </a:tc>
                <a:tc>
                  <a:txBody>
                    <a:bodyPr/>
                    <a:lstStyle/>
                    <a:p>
                      <a:pPr algn="ctr"/>
                      <a:r>
                        <a:rPr lang="en-US" sz="1050" b="0" dirty="0">
                          <a:solidFill>
                            <a:srgbClr val="000000"/>
                          </a:solidFill>
                        </a:rPr>
                        <a:t>Design Review </a:t>
                      </a:r>
                      <a:endParaRPr lang="en-GB" sz="1050" b="0" dirty="0">
                        <a:solidFill>
                          <a:srgbClr val="000000"/>
                        </a:solidFill>
                      </a:endParaRPr>
                    </a:p>
                  </a:txBody>
                  <a:tcPr anchor="ctr">
                    <a:solidFill>
                      <a:schemeClr val="tx1">
                        <a:lumMod val="40000"/>
                        <a:lumOff val="60000"/>
                      </a:schemeClr>
                    </a:solidFill>
                  </a:tcPr>
                </a:tc>
                <a:tc gridSpan="11">
                  <a:txBody>
                    <a:bodyPr/>
                    <a:lstStyle/>
                    <a:p>
                      <a:endParaRPr lang="en-GB" dirty="0">
                        <a:highlight>
                          <a:srgbClr val="C0C0C0"/>
                        </a:highlight>
                      </a:endParaRPr>
                    </a:p>
                  </a:txBody>
                  <a:tcPr>
                    <a:solidFill>
                      <a:schemeClr val="tx1">
                        <a:lumMod val="40000"/>
                        <a:lumOff val="6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dirty="0">
                        <a:highlight>
                          <a:srgbClr val="C0C0C0"/>
                        </a:highlight>
                      </a:endParaRPr>
                    </a:p>
                  </a:txBody>
                  <a:tcPr>
                    <a:solidFill>
                      <a:schemeClr val="tx1">
                        <a:lumMod val="40000"/>
                        <a:lumOff val="60000"/>
                      </a:schemeClr>
                    </a:solidFill>
                  </a:tcPr>
                </a:tc>
                <a:extLst>
                  <a:ext uri="{0D108BD9-81ED-4DB2-BD59-A6C34878D82A}">
                    <a16:rowId xmlns:a16="http://schemas.microsoft.com/office/drawing/2014/main" val="847249774"/>
                  </a:ext>
                </a:extLst>
              </a:tr>
            </a:tbl>
          </a:graphicData>
        </a:graphic>
      </p:graphicFrame>
      <p:sp>
        <p:nvSpPr>
          <p:cNvPr id="53" name="TextBox 52">
            <a:extLst>
              <a:ext uri="{FF2B5EF4-FFF2-40B4-BE49-F238E27FC236}">
                <a16:creationId xmlns:a16="http://schemas.microsoft.com/office/drawing/2014/main" id="{B53A9F4A-D59A-4F57-933D-3427A5151D98}"/>
              </a:ext>
            </a:extLst>
          </p:cNvPr>
          <p:cNvSpPr txBox="1"/>
          <p:nvPr/>
        </p:nvSpPr>
        <p:spPr bwMode="auto">
          <a:xfrm>
            <a:off x="494013" y="101931"/>
            <a:ext cx="6285728" cy="46480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2400" b="1" dirty="0">
                <a:solidFill>
                  <a:srgbClr val="595959"/>
                </a:solidFill>
              </a:rPr>
              <a:t>Barrier Strengthening Sequence (Integration)  </a:t>
            </a:r>
            <a:endParaRPr lang="en-GB" sz="2400" b="1" dirty="0" err="1">
              <a:solidFill>
                <a:srgbClr val="595959"/>
              </a:solidFill>
            </a:endParaRPr>
          </a:p>
        </p:txBody>
      </p:sp>
      <p:cxnSp>
        <p:nvCxnSpPr>
          <p:cNvPr id="14" name="Straight Connector 13">
            <a:extLst>
              <a:ext uri="{FF2B5EF4-FFF2-40B4-BE49-F238E27FC236}">
                <a16:creationId xmlns:a16="http://schemas.microsoft.com/office/drawing/2014/main" id="{A00B5A6D-044C-4B10-A768-29ECEFE24D0C}"/>
              </a:ext>
            </a:extLst>
          </p:cNvPr>
          <p:cNvCxnSpPr/>
          <p:nvPr/>
        </p:nvCxnSpPr>
        <p:spPr>
          <a:xfrm flipH="1" flipV="1">
            <a:off x="5462124" y="720191"/>
            <a:ext cx="8092" cy="264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FAE9481-C07A-4D01-9950-B0E114BFB3D8}"/>
              </a:ext>
            </a:extLst>
          </p:cNvPr>
          <p:cNvCxnSpPr>
            <a:cxnSpLocks/>
          </p:cNvCxnSpPr>
          <p:nvPr/>
        </p:nvCxnSpPr>
        <p:spPr>
          <a:xfrm>
            <a:off x="2929483" y="1480680"/>
            <a:ext cx="2273604" cy="0"/>
          </a:xfrm>
          <a:prstGeom prst="straightConnector1">
            <a:avLst/>
          </a:prstGeom>
          <a:ln w="254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F6E56DD-9801-426C-B7AB-F2BC1E924912}"/>
              </a:ext>
            </a:extLst>
          </p:cNvPr>
          <p:cNvCxnSpPr>
            <a:cxnSpLocks/>
          </p:cNvCxnSpPr>
          <p:nvPr/>
        </p:nvCxnSpPr>
        <p:spPr>
          <a:xfrm>
            <a:off x="4440903" y="1657678"/>
            <a:ext cx="762184"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841C9F9-B3DB-443C-B67B-95A3451E1B7A}"/>
              </a:ext>
            </a:extLst>
          </p:cNvPr>
          <p:cNvCxnSpPr>
            <a:cxnSpLocks/>
          </p:cNvCxnSpPr>
          <p:nvPr/>
        </p:nvCxnSpPr>
        <p:spPr>
          <a:xfrm>
            <a:off x="3720425" y="6274498"/>
            <a:ext cx="3145346"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7FCCF8E-5424-4B83-85F7-D48F1F058433}"/>
              </a:ext>
            </a:extLst>
          </p:cNvPr>
          <p:cNvCxnSpPr>
            <a:cxnSpLocks/>
          </p:cNvCxnSpPr>
          <p:nvPr/>
        </p:nvCxnSpPr>
        <p:spPr>
          <a:xfrm>
            <a:off x="2991230" y="3923534"/>
            <a:ext cx="8072840"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1090A4D-03D5-4725-8B92-C977479B6F09}"/>
              </a:ext>
            </a:extLst>
          </p:cNvPr>
          <p:cNvCxnSpPr>
            <a:cxnSpLocks/>
          </p:cNvCxnSpPr>
          <p:nvPr/>
        </p:nvCxnSpPr>
        <p:spPr>
          <a:xfrm>
            <a:off x="10287963" y="3532785"/>
            <a:ext cx="822380"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5A54D7-ADA4-4035-BFE7-C93309ECA58F}"/>
              </a:ext>
            </a:extLst>
          </p:cNvPr>
          <p:cNvCxnSpPr>
            <a:cxnSpLocks/>
          </p:cNvCxnSpPr>
          <p:nvPr/>
        </p:nvCxnSpPr>
        <p:spPr>
          <a:xfrm>
            <a:off x="5036969" y="1958808"/>
            <a:ext cx="596066" cy="0"/>
          </a:xfrm>
          <a:prstGeom prst="straightConnector1">
            <a:avLst/>
          </a:prstGeom>
          <a:ln w="25400">
            <a:solidFill>
              <a:srgbClr val="1F82FF"/>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CC6AE7C-BCD2-4BF3-B395-50D5D8442640}"/>
              </a:ext>
            </a:extLst>
          </p:cNvPr>
          <p:cNvCxnSpPr>
            <a:cxnSpLocks/>
          </p:cNvCxnSpPr>
          <p:nvPr/>
        </p:nvCxnSpPr>
        <p:spPr>
          <a:xfrm>
            <a:off x="4858419" y="2273630"/>
            <a:ext cx="1321111"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EED4F0A-077A-44B1-B565-D1600BE2593C}"/>
              </a:ext>
            </a:extLst>
          </p:cNvPr>
          <p:cNvCxnSpPr>
            <a:cxnSpLocks/>
          </p:cNvCxnSpPr>
          <p:nvPr/>
        </p:nvCxnSpPr>
        <p:spPr>
          <a:xfrm>
            <a:off x="6179530" y="2644201"/>
            <a:ext cx="2365556"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F646E0-917F-4573-B675-7872B2F551FD}"/>
              </a:ext>
            </a:extLst>
          </p:cNvPr>
          <p:cNvCxnSpPr>
            <a:cxnSpLocks/>
          </p:cNvCxnSpPr>
          <p:nvPr/>
        </p:nvCxnSpPr>
        <p:spPr>
          <a:xfrm>
            <a:off x="6103436" y="4770907"/>
            <a:ext cx="1070474"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9FCEFF8-431C-4A54-8696-7992D65D472F}"/>
              </a:ext>
            </a:extLst>
          </p:cNvPr>
          <p:cNvCxnSpPr>
            <a:cxnSpLocks/>
          </p:cNvCxnSpPr>
          <p:nvPr/>
        </p:nvCxnSpPr>
        <p:spPr>
          <a:xfrm>
            <a:off x="3018834" y="4324671"/>
            <a:ext cx="8072840"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8F5969-A450-4FC2-8B2C-18D77221512C}"/>
              </a:ext>
            </a:extLst>
          </p:cNvPr>
          <p:cNvCxnSpPr>
            <a:cxnSpLocks/>
          </p:cNvCxnSpPr>
          <p:nvPr/>
        </p:nvCxnSpPr>
        <p:spPr>
          <a:xfrm>
            <a:off x="8545086" y="3098587"/>
            <a:ext cx="1884334"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8683502-4D71-4C6E-B40F-43B0408C3176}"/>
              </a:ext>
            </a:extLst>
          </p:cNvPr>
          <p:cNvSpPr txBox="1"/>
          <p:nvPr/>
        </p:nvSpPr>
        <p:spPr bwMode="auto">
          <a:xfrm>
            <a:off x="6387177" y="4611781"/>
            <a:ext cx="668077" cy="13266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900" dirty="0"/>
              <a:t>Priority 1 (w)</a:t>
            </a:r>
            <a:endParaRPr lang="en-GB" sz="900" dirty="0"/>
          </a:p>
        </p:txBody>
      </p:sp>
      <p:sp>
        <p:nvSpPr>
          <p:cNvPr id="27" name="TextBox 26">
            <a:extLst>
              <a:ext uri="{FF2B5EF4-FFF2-40B4-BE49-F238E27FC236}">
                <a16:creationId xmlns:a16="http://schemas.microsoft.com/office/drawing/2014/main" id="{DE43D3AE-E5EA-4B59-949D-C6252BB315FA}"/>
              </a:ext>
            </a:extLst>
          </p:cNvPr>
          <p:cNvSpPr txBox="1"/>
          <p:nvPr/>
        </p:nvSpPr>
        <p:spPr bwMode="auto">
          <a:xfrm>
            <a:off x="7887925" y="4712271"/>
            <a:ext cx="748201" cy="13266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900" dirty="0"/>
              <a:t>Priority 1(E) &amp;2</a:t>
            </a:r>
            <a:endParaRPr lang="en-GB" sz="900" dirty="0"/>
          </a:p>
        </p:txBody>
      </p:sp>
      <p:cxnSp>
        <p:nvCxnSpPr>
          <p:cNvPr id="28" name="Straight Arrow Connector 27">
            <a:extLst>
              <a:ext uri="{FF2B5EF4-FFF2-40B4-BE49-F238E27FC236}">
                <a16:creationId xmlns:a16="http://schemas.microsoft.com/office/drawing/2014/main" id="{A5E59ED2-6DEF-41B3-B8AD-53197AAE02B5}"/>
              </a:ext>
            </a:extLst>
          </p:cNvPr>
          <p:cNvCxnSpPr>
            <a:cxnSpLocks/>
          </p:cNvCxnSpPr>
          <p:nvPr/>
        </p:nvCxnSpPr>
        <p:spPr>
          <a:xfrm>
            <a:off x="7601473" y="4874779"/>
            <a:ext cx="1321103"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7730F75-DAD5-48EE-B0E2-D578E93679BA}"/>
              </a:ext>
            </a:extLst>
          </p:cNvPr>
          <p:cNvCxnSpPr>
            <a:cxnSpLocks/>
          </p:cNvCxnSpPr>
          <p:nvPr/>
        </p:nvCxnSpPr>
        <p:spPr>
          <a:xfrm>
            <a:off x="9747951" y="4899935"/>
            <a:ext cx="819119"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1D1F728-A5C0-4135-B2B4-00110C3B7B73}"/>
              </a:ext>
            </a:extLst>
          </p:cNvPr>
          <p:cNvSpPr txBox="1"/>
          <p:nvPr/>
        </p:nvSpPr>
        <p:spPr bwMode="auto">
          <a:xfrm>
            <a:off x="9828140" y="4691047"/>
            <a:ext cx="819118" cy="153888"/>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1000" dirty="0"/>
              <a:t>Priority 2 &amp; 3  </a:t>
            </a:r>
            <a:endParaRPr lang="en-GB" sz="1000" dirty="0"/>
          </a:p>
        </p:txBody>
      </p:sp>
      <p:cxnSp>
        <p:nvCxnSpPr>
          <p:cNvPr id="30" name="Straight Arrow Connector 29">
            <a:extLst>
              <a:ext uri="{FF2B5EF4-FFF2-40B4-BE49-F238E27FC236}">
                <a16:creationId xmlns:a16="http://schemas.microsoft.com/office/drawing/2014/main" id="{AE1D0071-0DAD-4411-BC97-70E75F797D61}"/>
              </a:ext>
            </a:extLst>
          </p:cNvPr>
          <p:cNvCxnSpPr>
            <a:cxnSpLocks/>
          </p:cNvCxnSpPr>
          <p:nvPr/>
        </p:nvCxnSpPr>
        <p:spPr>
          <a:xfrm>
            <a:off x="6473353" y="5311833"/>
            <a:ext cx="2449223"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4C94EC1-451E-48B8-B97F-7892A828ED3B}"/>
              </a:ext>
            </a:extLst>
          </p:cNvPr>
          <p:cNvCxnSpPr>
            <a:cxnSpLocks/>
          </p:cNvCxnSpPr>
          <p:nvPr/>
        </p:nvCxnSpPr>
        <p:spPr>
          <a:xfrm>
            <a:off x="8995817" y="5474458"/>
            <a:ext cx="2095857" cy="0"/>
          </a:xfrm>
          <a:prstGeom prst="straightConnector1">
            <a:avLst/>
          </a:prstGeom>
          <a:ln w="25400">
            <a:solidFill>
              <a:srgbClr val="1F82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F88B18-0504-4C94-A018-8A60FBE13B03}"/>
              </a:ext>
            </a:extLst>
          </p:cNvPr>
          <p:cNvSpPr txBox="1"/>
          <p:nvPr/>
        </p:nvSpPr>
        <p:spPr bwMode="auto">
          <a:xfrm>
            <a:off x="7468882" y="5149326"/>
            <a:ext cx="460891" cy="13266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900" dirty="0"/>
              <a:t>Priority 1</a:t>
            </a:r>
            <a:endParaRPr lang="en-GB" sz="900" dirty="0"/>
          </a:p>
        </p:txBody>
      </p:sp>
      <p:sp>
        <p:nvSpPr>
          <p:cNvPr id="36" name="TextBox 35">
            <a:extLst>
              <a:ext uri="{FF2B5EF4-FFF2-40B4-BE49-F238E27FC236}">
                <a16:creationId xmlns:a16="http://schemas.microsoft.com/office/drawing/2014/main" id="{03EC3CBA-CC2C-400C-BE4E-D9C813CAB6A1}"/>
              </a:ext>
            </a:extLst>
          </p:cNvPr>
          <p:cNvSpPr txBox="1"/>
          <p:nvPr/>
        </p:nvSpPr>
        <p:spPr bwMode="auto">
          <a:xfrm>
            <a:off x="9861336" y="5311833"/>
            <a:ext cx="521344" cy="13266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900" dirty="0"/>
              <a:t>Priority 2</a:t>
            </a:r>
            <a:endParaRPr lang="en-GB" sz="900" dirty="0"/>
          </a:p>
        </p:txBody>
      </p:sp>
      <p:cxnSp>
        <p:nvCxnSpPr>
          <p:cNvPr id="34" name="Straight Arrow Connector 33">
            <a:extLst>
              <a:ext uri="{FF2B5EF4-FFF2-40B4-BE49-F238E27FC236}">
                <a16:creationId xmlns:a16="http://schemas.microsoft.com/office/drawing/2014/main" id="{9D3F4683-CF36-450B-A703-8078B0D1322C}"/>
              </a:ext>
            </a:extLst>
          </p:cNvPr>
          <p:cNvCxnSpPr>
            <a:cxnSpLocks/>
          </p:cNvCxnSpPr>
          <p:nvPr/>
        </p:nvCxnSpPr>
        <p:spPr>
          <a:xfrm>
            <a:off x="4951769" y="5319162"/>
            <a:ext cx="1362532" cy="0"/>
          </a:xfrm>
          <a:prstGeom prst="straightConnector1">
            <a:avLst/>
          </a:prstGeom>
          <a:ln w="25400">
            <a:solidFill>
              <a:srgbClr val="1F82FF"/>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76315EF-B4CC-4A16-AD4D-9D9166D9CDEE}"/>
              </a:ext>
            </a:extLst>
          </p:cNvPr>
          <p:cNvSpPr txBox="1"/>
          <p:nvPr/>
        </p:nvSpPr>
        <p:spPr bwMode="auto">
          <a:xfrm>
            <a:off x="5203087" y="5153875"/>
            <a:ext cx="1111215" cy="132664"/>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r>
              <a:rPr lang="en-US" sz="900" dirty="0"/>
              <a:t>Further Evaluation </a:t>
            </a:r>
            <a:endParaRPr lang="en-GB" sz="900" dirty="0"/>
          </a:p>
        </p:txBody>
      </p:sp>
    </p:spTree>
    <p:extLst>
      <p:ext uri="{BB962C8B-B14F-4D97-AF65-F5344CB8AC3E}">
        <p14:creationId xmlns:p14="http://schemas.microsoft.com/office/powerpoint/2010/main" val="98861963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865BC0-7AFD-42E0-90A7-4DE3CE64DC1E}"/>
              </a:ext>
            </a:extLst>
          </p:cNvPr>
          <p:cNvSpPr>
            <a:spLocks noGrp="1"/>
          </p:cNvSpPr>
          <p:nvPr>
            <p:ph type="body" sz="quarter" idx="11"/>
          </p:nvPr>
        </p:nvSpPr>
        <p:spPr>
          <a:xfrm>
            <a:off x="375030" y="504389"/>
            <a:ext cx="5235750" cy="3015227"/>
          </a:xfrm>
          <a:solidFill>
            <a:schemeClr val="tx2">
              <a:lumMod val="20000"/>
              <a:lumOff val="80000"/>
            </a:schemeClr>
          </a:solidFill>
        </p:spPr>
        <p:txBody>
          <a:bodyPr/>
          <a:lstStyle/>
          <a:p>
            <a:r>
              <a:rPr lang="en-GB" b="1" dirty="0">
                <a:ea typeface="Arial Unicode MS" pitchFamily="34" charset="-128"/>
              </a:rPr>
              <a:t>PROTECT VALUE BY INSTALLING NEW WH CAGES</a:t>
            </a:r>
          </a:p>
          <a:p>
            <a:r>
              <a:rPr lang="en-GB" dirty="0">
                <a:ea typeface="Arial Unicode MS" pitchFamily="34" charset="-128"/>
              </a:rPr>
              <a:t>2023: Install new cages based on priority shown below to protect 27 </a:t>
            </a:r>
            <a:r>
              <a:rPr lang="en-GB" dirty="0" err="1">
                <a:ea typeface="Arial Unicode MS" pitchFamily="34" charset="-128"/>
              </a:rPr>
              <a:t>Kbopd</a:t>
            </a:r>
            <a:r>
              <a:rPr lang="en-GB" dirty="0">
                <a:ea typeface="Arial Unicode MS" pitchFamily="34" charset="-128"/>
              </a:rPr>
              <a:t>  from 42 oil wells &amp; 116.7mm SCF/d from 2 gas wells in areas with effective signals only (44 cages identified).</a:t>
            </a:r>
          </a:p>
          <a:p>
            <a:endParaRPr lang="en-GB" dirty="0">
              <a:ea typeface="Arial Unicode MS" pitchFamily="34" charset="-128"/>
            </a:endParaRPr>
          </a:p>
          <a:p>
            <a:r>
              <a:rPr lang="en-GB" dirty="0">
                <a:ea typeface="Arial Unicode MS" pitchFamily="34" charset="-128"/>
              </a:rPr>
              <a:t>Beyond 2023: Integrate WH cages with new wells delivery; Security sustains overall effectiveness of WH cages under BMM structure/2nd Level Maintenance support contract with OEM</a:t>
            </a:r>
          </a:p>
          <a:p>
            <a:pPr marL="0" lvl="1" indent="0">
              <a:buClrTx/>
              <a:buNone/>
            </a:pPr>
            <a:endParaRPr lang="en-GB" dirty="0"/>
          </a:p>
        </p:txBody>
      </p:sp>
      <p:sp>
        <p:nvSpPr>
          <p:cNvPr id="5" name="Slide Number Placeholder 4">
            <a:extLst>
              <a:ext uri="{FF2B5EF4-FFF2-40B4-BE49-F238E27FC236}">
                <a16:creationId xmlns:a16="http://schemas.microsoft.com/office/drawing/2014/main" id="{A8B7F53A-C7A5-4111-B9F9-0006F223421B}"/>
              </a:ext>
            </a:extLst>
          </p:cNvPr>
          <p:cNvSpPr>
            <a:spLocks noGrp="1"/>
          </p:cNvSpPr>
          <p:nvPr>
            <p:ph type="sldNum" sz="quarter" idx="4"/>
          </p:nvPr>
        </p:nvSpPr>
        <p:spPr/>
        <p:txBody>
          <a:bodyPr/>
          <a:lstStyle/>
          <a:p>
            <a:fld id="{D32BAE6A-B452-4007-8177-56DD051636F9}" type="slidenum">
              <a:rPr lang="en-GB" noProof="1" smtClean="0"/>
              <a:pPr/>
              <a:t>7</a:t>
            </a:fld>
            <a:endParaRPr lang="en-GB" noProof="1"/>
          </a:p>
        </p:txBody>
      </p:sp>
      <p:graphicFrame>
        <p:nvGraphicFramePr>
          <p:cNvPr id="6" name="Table 8">
            <a:extLst>
              <a:ext uri="{FF2B5EF4-FFF2-40B4-BE49-F238E27FC236}">
                <a16:creationId xmlns:a16="http://schemas.microsoft.com/office/drawing/2014/main" id="{39B8FA85-580D-47DF-BE1B-EABBEC80610A}"/>
              </a:ext>
            </a:extLst>
          </p:cNvPr>
          <p:cNvGraphicFramePr>
            <a:graphicFrameLocks noGrp="1"/>
          </p:cNvGraphicFramePr>
          <p:nvPr>
            <p:extLst>
              <p:ext uri="{D42A27DB-BD31-4B8C-83A1-F6EECF244321}">
                <p14:modId xmlns:p14="http://schemas.microsoft.com/office/powerpoint/2010/main" val="876487538"/>
              </p:ext>
            </p:extLst>
          </p:nvPr>
        </p:nvGraphicFramePr>
        <p:xfrm>
          <a:off x="260818" y="3681455"/>
          <a:ext cx="5464174" cy="1432560"/>
        </p:xfrm>
        <a:graphic>
          <a:graphicData uri="http://schemas.openxmlformats.org/drawingml/2006/table">
            <a:tbl>
              <a:tblPr firstRow="1">
                <a:tableStyleId>{073A0DAA-6AF3-43AB-8588-CEC1D06C72B9}</a:tableStyleId>
              </a:tblPr>
              <a:tblGrid>
                <a:gridCol w="876501">
                  <a:extLst>
                    <a:ext uri="{9D8B030D-6E8A-4147-A177-3AD203B41FA5}">
                      <a16:colId xmlns:a16="http://schemas.microsoft.com/office/drawing/2014/main" val="4012365760"/>
                    </a:ext>
                  </a:extLst>
                </a:gridCol>
                <a:gridCol w="1885911">
                  <a:extLst>
                    <a:ext uri="{9D8B030D-6E8A-4147-A177-3AD203B41FA5}">
                      <a16:colId xmlns:a16="http://schemas.microsoft.com/office/drawing/2014/main" val="4100807912"/>
                    </a:ext>
                  </a:extLst>
                </a:gridCol>
                <a:gridCol w="746938">
                  <a:extLst>
                    <a:ext uri="{9D8B030D-6E8A-4147-A177-3AD203B41FA5}">
                      <a16:colId xmlns:a16="http://schemas.microsoft.com/office/drawing/2014/main" val="3965137850"/>
                    </a:ext>
                  </a:extLst>
                </a:gridCol>
                <a:gridCol w="1954824">
                  <a:extLst>
                    <a:ext uri="{9D8B030D-6E8A-4147-A177-3AD203B41FA5}">
                      <a16:colId xmlns:a16="http://schemas.microsoft.com/office/drawing/2014/main" val="1005829397"/>
                    </a:ext>
                  </a:extLst>
                </a:gridCol>
              </a:tblGrid>
              <a:tr h="253503">
                <a:tc>
                  <a:txBody>
                    <a:bodyPr/>
                    <a:lstStyle/>
                    <a:p>
                      <a:pPr algn="l"/>
                      <a:r>
                        <a:rPr lang="en-US" sz="1400" b="1" dirty="0"/>
                        <a:t>Priority</a:t>
                      </a:r>
                      <a:endParaRPr lang="en-GB" sz="1400" b="1" dirty="0"/>
                    </a:p>
                  </a:txBody>
                  <a:tcPr/>
                </a:tc>
                <a:tc>
                  <a:txBody>
                    <a:bodyPr/>
                    <a:lstStyle/>
                    <a:p>
                      <a:pPr algn="l"/>
                      <a:r>
                        <a:rPr lang="en-US" sz="1400" b="1" dirty="0"/>
                        <a:t>Description </a:t>
                      </a:r>
                      <a:endParaRPr lang="en-GB" sz="1400" b="1" dirty="0"/>
                    </a:p>
                  </a:txBody>
                  <a:tcPr/>
                </a:tc>
                <a:tc>
                  <a:txBody>
                    <a:bodyPr/>
                    <a:lstStyle/>
                    <a:p>
                      <a:pPr algn="ctr"/>
                      <a:r>
                        <a:rPr lang="en-US" sz="1400" b="1" dirty="0"/>
                        <a:t>Qty </a:t>
                      </a:r>
                      <a:endParaRPr lang="en-GB" sz="1400" b="1" dirty="0"/>
                    </a:p>
                  </a:txBody>
                  <a:tcPr/>
                </a:tc>
                <a:tc>
                  <a:txBody>
                    <a:bodyPr/>
                    <a:lstStyle/>
                    <a:p>
                      <a:pPr algn="l"/>
                      <a:r>
                        <a:rPr lang="en-US" sz="1400" b="1" dirty="0"/>
                        <a:t>Location </a:t>
                      </a:r>
                      <a:endParaRPr lang="en-GB" sz="1400" b="1" dirty="0"/>
                    </a:p>
                  </a:txBody>
                  <a:tcPr/>
                </a:tc>
                <a:extLst>
                  <a:ext uri="{0D108BD9-81ED-4DB2-BD59-A6C34878D82A}">
                    <a16:rowId xmlns:a16="http://schemas.microsoft.com/office/drawing/2014/main" val="996914009"/>
                  </a:ext>
                </a:extLst>
              </a:tr>
              <a:tr h="0">
                <a:tc>
                  <a:txBody>
                    <a:bodyPr/>
                    <a:lstStyle/>
                    <a:p>
                      <a:pPr algn="l"/>
                      <a:r>
                        <a:rPr lang="en-US" sz="1400" dirty="0"/>
                        <a:t>1</a:t>
                      </a:r>
                      <a:endParaRPr lang="en-GB" sz="14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a:t>High vandalism risk</a:t>
                      </a:r>
                      <a:endParaRPr lang="en-GB" sz="1400" dirty="0"/>
                    </a:p>
                  </a:txBody>
                  <a:tcPr/>
                </a:tc>
                <a:tc>
                  <a:txBody>
                    <a:bodyPr/>
                    <a:lstStyle/>
                    <a:p>
                      <a:pPr algn="ctr"/>
                      <a:r>
                        <a:rPr lang="en-US" sz="1400" dirty="0"/>
                        <a:t>21</a:t>
                      </a:r>
                      <a:endParaRPr lang="en-GB" sz="1400" dirty="0"/>
                    </a:p>
                  </a:txBody>
                  <a:tcPr/>
                </a:tc>
                <a:tc>
                  <a:txBody>
                    <a:bodyPr/>
                    <a:lstStyle/>
                    <a:p>
                      <a:pPr algn="l"/>
                      <a:r>
                        <a:rPr lang="en-US" sz="1400" dirty="0" err="1"/>
                        <a:t>Soku</a:t>
                      </a:r>
                      <a:r>
                        <a:rPr lang="en-US" sz="1400" dirty="0"/>
                        <a:t> &amp; </a:t>
                      </a:r>
                      <a:r>
                        <a:rPr lang="en-US" sz="1400" dirty="0" err="1"/>
                        <a:t>Diebu</a:t>
                      </a:r>
                      <a:r>
                        <a:rPr lang="en-US" sz="1400" dirty="0"/>
                        <a:t> Creek</a:t>
                      </a:r>
                      <a:endParaRPr lang="en-GB" sz="1400" dirty="0"/>
                    </a:p>
                  </a:txBody>
                  <a:tcPr/>
                </a:tc>
                <a:extLst>
                  <a:ext uri="{0D108BD9-81ED-4DB2-BD59-A6C34878D82A}">
                    <a16:rowId xmlns:a16="http://schemas.microsoft.com/office/drawing/2014/main" val="4076816457"/>
                  </a:ext>
                </a:extLst>
              </a:tr>
              <a:tr h="253503">
                <a:tc>
                  <a:txBody>
                    <a:bodyPr/>
                    <a:lstStyle/>
                    <a:p>
                      <a:pPr algn="l"/>
                      <a:r>
                        <a:rPr lang="en-US" sz="1400" dirty="0"/>
                        <a:t>2</a:t>
                      </a:r>
                      <a:endParaRPr lang="en-GB" sz="14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a:t>New Wells/AF/ STOG </a:t>
                      </a:r>
                      <a:r>
                        <a:rPr lang="en-GB" sz="1400" dirty="0"/>
                        <a:t>Wells </a:t>
                      </a:r>
                    </a:p>
                  </a:txBody>
                  <a:tcPr/>
                </a:tc>
                <a:tc>
                  <a:txBody>
                    <a:bodyPr/>
                    <a:lstStyle/>
                    <a:p>
                      <a:pPr algn="ctr"/>
                      <a:r>
                        <a:rPr lang="en-US" sz="1400" dirty="0"/>
                        <a:t>21</a:t>
                      </a:r>
                      <a:endParaRPr lang="en-GB" sz="14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dirty="0"/>
                        <a:t>East/West Asset</a:t>
                      </a:r>
                      <a:endParaRPr lang="en-GB" sz="1400" dirty="0"/>
                    </a:p>
                  </a:txBody>
                  <a:tcPr/>
                </a:tc>
                <a:extLst>
                  <a:ext uri="{0D108BD9-81ED-4DB2-BD59-A6C34878D82A}">
                    <a16:rowId xmlns:a16="http://schemas.microsoft.com/office/drawing/2014/main" val="1135493939"/>
                  </a:ext>
                </a:extLst>
              </a:tr>
              <a:tr h="253503">
                <a:tc>
                  <a:txBody>
                    <a:bodyPr/>
                    <a:lstStyle/>
                    <a:p>
                      <a:pPr algn="l"/>
                      <a:r>
                        <a:rPr lang="en-US" sz="1400" dirty="0"/>
                        <a:t>3 </a:t>
                      </a:r>
                      <a:endParaRPr lang="en-GB" sz="1400" dirty="0"/>
                    </a:p>
                  </a:txBody>
                  <a:tcPr/>
                </a:tc>
                <a:tc>
                  <a:txBody>
                    <a:bodyPr/>
                    <a:lstStyle/>
                    <a:p>
                      <a:pPr algn="l"/>
                      <a:r>
                        <a:rPr lang="en-US" sz="1400" dirty="0"/>
                        <a:t>Gas Wells</a:t>
                      </a:r>
                      <a:endParaRPr lang="en-GB" sz="1400" dirty="0"/>
                    </a:p>
                  </a:txBody>
                  <a:tcPr/>
                </a:tc>
                <a:tc>
                  <a:txBody>
                    <a:bodyPr/>
                    <a:lstStyle/>
                    <a:p>
                      <a:pPr algn="ctr"/>
                      <a:r>
                        <a:rPr lang="en-US" sz="1400" dirty="0"/>
                        <a:t>2</a:t>
                      </a:r>
                      <a:endParaRPr lang="en-GB" sz="1400" dirty="0"/>
                    </a:p>
                  </a:txBody>
                  <a:tcPr/>
                </a:tc>
                <a:tc>
                  <a:txBody>
                    <a:bodyPr/>
                    <a:lstStyle/>
                    <a:p>
                      <a:pPr algn="l"/>
                      <a:r>
                        <a:rPr lang="en-US" sz="1400" dirty="0"/>
                        <a:t>West Asset</a:t>
                      </a:r>
                      <a:endParaRPr lang="en-GB" sz="1400" dirty="0"/>
                    </a:p>
                  </a:txBody>
                  <a:tcPr/>
                </a:tc>
                <a:extLst>
                  <a:ext uri="{0D108BD9-81ED-4DB2-BD59-A6C34878D82A}">
                    <a16:rowId xmlns:a16="http://schemas.microsoft.com/office/drawing/2014/main" val="987002355"/>
                  </a:ext>
                </a:extLst>
              </a:tr>
            </a:tbl>
          </a:graphicData>
        </a:graphic>
      </p:graphicFrame>
      <p:sp>
        <p:nvSpPr>
          <p:cNvPr id="7" name="TextBox 6">
            <a:extLst>
              <a:ext uri="{FF2B5EF4-FFF2-40B4-BE49-F238E27FC236}">
                <a16:creationId xmlns:a16="http://schemas.microsoft.com/office/drawing/2014/main" id="{863AD78B-46FB-4C67-A603-1B3AAACD078B}"/>
              </a:ext>
            </a:extLst>
          </p:cNvPr>
          <p:cNvSpPr txBox="1"/>
          <p:nvPr>
            <p:custDataLst>
              <p:tags r:id="rId2"/>
            </p:custDataLst>
          </p:nvPr>
        </p:nvSpPr>
        <p:spPr>
          <a:xfrm>
            <a:off x="6376314" y="951854"/>
            <a:ext cx="4947863" cy="526144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lnSpc>
                <a:spcPct val="150000"/>
              </a:lnSpc>
              <a:spcBef>
                <a:spcPct val="60000"/>
              </a:spcBef>
              <a:buFont typeface="Wingdings" panose="05000000000000000000" pitchFamily="2" charset="2"/>
              <a:buChar char="§"/>
            </a:pPr>
            <a:r>
              <a:rPr lang="en-GB" sz="1400" dirty="0"/>
              <a:t>Approval for the additional budget to address improvement actions viz:</a:t>
            </a:r>
          </a:p>
          <a:p>
            <a:pPr lvl="2">
              <a:lnSpc>
                <a:spcPct val="150000"/>
              </a:lnSpc>
              <a:spcBef>
                <a:spcPct val="60000"/>
              </a:spcBef>
              <a:buFont typeface="Wingdings" panose="05000000000000000000" pitchFamily="2" charset="2"/>
              <a:buChar char="§"/>
            </a:pPr>
            <a:r>
              <a:rPr lang="en-GB" sz="1400" dirty="0"/>
              <a:t>2022 Scope : Potential Well Head Cage underspend  </a:t>
            </a:r>
            <a:r>
              <a:rPr lang="en-GB" sz="1400" dirty="0" err="1"/>
              <a:t>cira</a:t>
            </a:r>
            <a:r>
              <a:rPr lang="en-GB" sz="1400" dirty="0"/>
              <a:t> 1.6m OP21 of FSD 5.6 budget. Propose F$110k expenditure for 47 Satellite phones, etc offset from underspend   </a:t>
            </a:r>
          </a:p>
          <a:p>
            <a:pPr lvl="2">
              <a:lnSpc>
                <a:spcPct val="150000"/>
              </a:lnSpc>
              <a:spcBef>
                <a:spcPct val="60000"/>
              </a:spcBef>
              <a:buFont typeface="Wingdings" panose="05000000000000000000" pitchFamily="2" charset="2"/>
              <a:buChar char="§"/>
            </a:pPr>
            <a:r>
              <a:rPr lang="en-GB" sz="1400" dirty="0"/>
              <a:t>2023 Scope : Allocated OP22 budget F$4.9 </a:t>
            </a:r>
            <a:r>
              <a:rPr lang="en-GB" sz="1400" dirty="0" err="1"/>
              <a:t>mln</a:t>
            </a:r>
            <a:r>
              <a:rPr lang="en-GB" sz="1400" dirty="0"/>
              <a:t> to be reduced to FS2.7mln and remainder (2.2 </a:t>
            </a:r>
            <a:r>
              <a:rPr lang="en-GB" sz="1400" dirty="0" err="1"/>
              <a:t>mln</a:t>
            </a:r>
            <a:r>
              <a:rPr lang="en-GB" sz="1400" dirty="0"/>
              <a:t>) reassigned to other priority areas    </a:t>
            </a:r>
          </a:p>
          <a:p>
            <a:pPr lvl="1">
              <a:lnSpc>
                <a:spcPct val="150000"/>
              </a:lnSpc>
              <a:spcBef>
                <a:spcPct val="60000"/>
              </a:spcBef>
              <a:buFont typeface="Wingdings" panose="05000000000000000000" pitchFamily="2" charset="2"/>
              <a:buChar char="§"/>
            </a:pPr>
            <a:r>
              <a:rPr lang="en-GB" sz="1400" dirty="0"/>
              <a:t>Approval to continue with installation of prioritized additional 44 cages in 2023 and operate &amp; maintain </a:t>
            </a:r>
          </a:p>
          <a:p>
            <a:pPr lvl="1">
              <a:lnSpc>
                <a:spcPct val="150000"/>
              </a:lnSpc>
              <a:spcBef>
                <a:spcPct val="60000"/>
              </a:spcBef>
              <a:buFont typeface="Wingdings" panose="05000000000000000000" pitchFamily="2" charset="2"/>
              <a:buChar char="§"/>
            </a:pPr>
            <a:r>
              <a:rPr lang="en-GB" sz="1400" dirty="0"/>
              <a:t>Approval to progress upgrade plan as proposed</a:t>
            </a:r>
          </a:p>
          <a:p>
            <a:pPr lvl="1">
              <a:lnSpc>
                <a:spcPct val="150000"/>
              </a:lnSpc>
              <a:spcBef>
                <a:spcPct val="60000"/>
              </a:spcBef>
              <a:buFont typeface="Wingdings" panose="05000000000000000000" pitchFamily="2" charset="2"/>
              <a:buChar char="§"/>
            </a:pPr>
            <a:endParaRPr lang="en-GB" sz="1400" dirty="0"/>
          </a:p>
          <a:p>
            <a:pPr marL="1620" lvl="1" indent="0">
              <a:lnSpc>
                <a:spcPct val="150000"/>
              </a:lnSpc>
              <a:spcBef>
                <a:spcPct val="60000"/>
              </a:spcBef>
              <a:buNone/>
            </a:pPr>
            <a:endParaRPr lang="en-GB" sz="1400" dirty="0"/>
          </a:p>
        </p:txBody>
      </p:sp>
      <p:sp>
        <p:nvSpPr>
          <p:cNvPr id="8" name="Title 1">
            <a:extLst>
              <a:ext uri="{FF2B5EF4-FFF2-40B4-BE49-F238E27FC236}">
                <a16:creationId xmlns:a16="http://schemas.microsoft.com/office/drawing/2014/main" id="{9E0DB138-7489-44A1-A9B9-00D2044F27EA}"/>
              </a:ext>
            </a:extLst>
          </p:cNvPr>
          <p:cNvSpPr>
            <a:spLocks noGrp="1"/>
          </p:cNvSpPr>
          <p:nvPr>
            <p:ph type="title"/>
          </p:nvPr>
        </p:nvSpPr>
        <p:spPr>
          <a:xfrm>
            <a:off x="6315686" y="475429"/>
            <a:ext cx="3454390" cy="338554"/>
          </a:xfrm>
        </p:spPr>
        <p:txBody>
          <a:bodyPr/>
          <a:lstStyle/>
          <a:p>
            <a:r>
              <a:rPr lang="en-US" b="1" dirty="0">
                <a:solidFill>
                  <a:srgbClr val="595959"/>
                </a:solidFill>
                <a:latin typeface="+mn-lt"/>
                <a:ea typeface="+mn-ea"/>
                <a:cs typeface="+mn-cs"/>
              </a:rPr>
              <a:t>Support Required</a:t>
            </a:r>
            <a:endParaRPr lang="en-GB" b="1" dirty="0">
              <a:solidFill>
                <a:srgbClr val="595959"/>
              </a:solidFill>
              <a:latin typeface="+mn-lt"/>
              <a:ea typeface="+mn-ea"/>
              <a:cs typeface="+mn-cs"/>
            </a:endParaRPr>
          </a:p>
        </p:txBody>
      </p:sp>
      <p:graphicFrame>
        <p:nvGraphicFramePr>
          <p:cNvPr id="12" name="Object 11">
            <a:extLst>
              <a:ext uri="{FF2B5EF4-FFF2-40B4-BE49-F238E27FC236}">
                <a16:creationId xmlns:a16="http://schemas.microsoft.com/office/drawing/2014/main" id="{FC6D0516-BD1B-417C-B848-F7734BC6E2F0}"/>
              </a:ext>
            </a:extLst>
          </p:cNvPr>
          <p:cNvGraphicFramePr>
            <a:graphicFrameLocks noChangeAspect="1"/>
          </p:cNvGraphicFramePr>
          <p:nvPr>
            <p:extLst>
              <p:ext uri="{D42A27DB-BD31-4B8C-83A1-F6EECF244321}">
                <p14:modId xmlns:p14="http://schemas.microsoft.com/office/powerpoint/2010/main" val="1579033911"/>
              </p:ext>
            </p:extLst>
          </p:nvPr>
        </p:nvGraphicFramePr>
        <p:xfrm>
          <a:off x="1305698" y="5760863"/>
          <a:ext cx="914400" cy="771525"/>
        </p:xfrm>
        <a:graphic>
          <a:graphicData uri="http://schemas.openxmlformats.org/presentationml/2006/ole">
            <mc:AlternateContent xmlns:mc="http://schemas.openxmlformats.org/markup-compatibility/2006">
              <mc:Choice xmlns:v="urn:schemas-microsoft-com:vml" Requires="v">
                <p:oleObj spid="_x0000_s9430" name="Worksheet" showAsIcon="1" r:id="rId5" imgW="914400" imgH="771480" progId="Excel.Sheet.12">
                  <p:embed/>
                </p:oleObj>
              </mc:Choice>
              <mc:Fallback>
                <p:oleObj name="Worksheet" showAsIcon="1" r:id="rId5" imgW="914400" imgH="771480" progId="Excel.Sheet.12">
                  <p:embed/>
                  <p:pic>
                    <p:nvPicPr>
                      <p:cNvPr id="0" name=""/>
                      <p:cNvPicPr/>
                      <p:nvPr/>
                    </p:nvPicPr>
                    <p:blipFill>
                      <a:blip r:embed="rId6"/>
                      <a:stretch>
                        <a:fillRect/>
                      </a:stretch>
                    </p:blipFill>
                    <p:spPr>
                      <a:xfrm>
                        <a:off x="1305698" y="576086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418963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dirty="0"/>
              <a:t>Back-up Slides</a:t>
            </a:r>
            <a:endParaRPr lang="en-GB" dirty="0">
              <a:latin typeface="Futura Light" panose="00000400000000000000" pitchFamily="2" charset="0"/>
            </a:endParaRPr>
          </a:p>
        </p:txBody>
      </p:sp>
      <p:sp>
        <p:nvSpPr>
          <p:cNvPr id="24" name="Text Placeholder 23"/>
          <p:cNvSpPr>
            <a:spLocks noGrp="1"/>
          </p:cNvSpPr>
          <p:nvPr>
            <p:ph type="body" sz="quarter" idx="10"/>
          </p:nvPr>
        </p:nvSpPr>
        <p:spPr/>
        <p:txBody>
          <a:bodyPr/>
          <a:lstStyle/>
          <a:p>
            <a:r>
              <a:rPr lang="en-GB" dirty="0"/>
              <a:t>BT Nongo</a:t>
            </a:r>
          </a:p>
        </p:txBody>
      </p:sp>
      <p:sp>
        <p:nvSpPr>
          <p:cNvPr id="4" name="Slide Number Placeholder 3"/>
          <p:cNvSpPr>
            <a:spLocks noGrp="1"/>
          </p:cNvSpPr>
          <p:nvPr>
            <p:ph type="sldNum" sz="quarter" idx="4"/>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GB" sz="85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spTree>
    <p:extLst>
      <p:ext uri="{BB962C8B-B14F-4D97-AF65-F5344CB8AC3E}">
        <p14:creationId xmlns:p14="http://schemas.microsoft.com/office/powerpoint/2010/main" val="24427832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E026C7D-E7AC-41EB-A6F0-B9088C969C40}"/>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0"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7E026C7D-E7AC-41EB-A6F0-B9088C969C4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1F6A400-777F-4707-94B6-7DE66933C3FB}"/>
              </a:ext>
            </a:extLst>
          </p:cNvPr>
          <p:cNvSpPr/>
          <p:nvPr>
            <p:custDataLst>
              <p:tags r:id="rId3"/>
            </p:custDataLst>
          </p:nvPr>
        </p:nvSpPr>
        <p:spPr>
          <a:xfrm>
            <a:off x="0" y="0"/>
            <a:ext cx="158750" cy="15875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b="1" dirty="0" err="1">
              <a:solidFill>
                <a:schemeClr val="tx1"/>
              </a:solidFill>
              <a:latin typeface="Futura Bold" panose="00000900000000000000" pitchFamily="2" charset="0"/>
              <a:ea typeface="Arial Unicode MS"/>
              <a:sym typeface="Futura Bold" panose="00000900000000000000" pitchFamily="2" charset="0"/>
            </a:endParaRPr>
          </a:p>
        </p:txBody>
      </p:sp>
      <p:sp>
        <p:nvSpPr>
          <p:cNvPr id="2" name="Title 1">
            <a:extLst>
              <a:ext uri="{FF2B5EF4-FFF2-40B4-BE49-F238E27FC236}">
                <a16:creationId xmlns:a16="http://schemas.microsoft.com/office/drawing/2014/main" id="{4A3D831D-60E4-4A25-ACB8-5E3277D079FE}"/>
              </a:ext>
            </a:extLst>
          </p:cNvPr>
          <p:cNvSpPr>
            <a:spLocks noGrp="1"/>
          </p:cNvSpPr>
          <p:nvPr>
            <p:ph type="title"/>
          </p:nvPr>
        </p:nvSpPr>
        <p:spPr>
          <a:xfrm>
            <a:off x="508000" y="127584"/>
            <a:ext cx="11171238" cy="325425"/>
          </a:xfrm>
        </p:spPr>
        <p:txBody>
          <a:bodyPr/>
          <a:lstStyle/>
          <a:p>
            <a:r>
              <a:rPr lang="en-US" dirty="0"/>
              <a:t>Steers from first debrief with sponsor</a:t>
            </a:r>
            <a:endParaRPr lang="en-GB" dirty="0"/>
          </a:p>
        </p:txBody>
      </p:sp>
      <p:sp>
        <p:nvSpPr>
          <p:cNvPr id="7" name="TextBox 6">
            <a:extLst>
              <a:ext uri="{FF2B5EF4-FFF2-40B4-BE49-F238E27FC236}">
                <a16:creationId xmlns:a16="http://schemas.microsoft.com/office/drawing/2014/main" id="{C4553393-E119-47CB-8223-41796E55A13F}"/>
              </a:ext>
            </a:extLst>
          </p:cNvPr>
          <p:cNvSpPr txBox="1"/>
          <p:nvPr>
            <p:custDataLst>
              <p:tags r:id="rId4"/>
            </p:custDataLst>
          </p:nvPr>
        </p:nvSpPr>
        <p:spPr>
          <a:xfrm>
            <a:off x="516476" y="690694"/>
            <a:ext cx="10807701" cy="577850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marL="342900" marR="0" lvl="0" indent="-342900">
              <a:lnSpc>
                <a:spcPct val="150000"/>
              </a:lnSpc>
              <a:spcBef>
                <a:spcPts val="0"/>
              </a:spcBef>
              <a:spcAft>
                <a:spcPts val="0"/>
              </a:spcAft>
              <a:buClrTx/>
              <a:buFont typeface="+mj-lt"/>
              <a:buAutoNum type="arabicPeriod"/>
            </a:pPr>
            <a:r>
              <a:rPr lang="en-GB" sz="1400" dirty="0">
                <a:solidFill>
                  <a:srgbClr val="404040"/>
                </a:solidFill>
                <a:effectLst/>
                <a:latin typeface="ShellMedium" panose="00000600000000000000" pitchFamily="50" charset="0"/>
                <a:ea typeface="Times New Roman" panose="02020603050405020304" pitchFamily="18" charset="0"/>
              </a:rPr>
              <a:t>Prioritise the big things that are really going to make a difference, be clear on the intended outcome on those and convince yourself that they can be achieved in a 2-3 months timeframe with the right support. I heard: </a:t>
            </a:r>
          </a:p>
          <a:p>
            <a:pPr lvl="2" indent="0">
              <a:lnSpc>
                <a:spcPct val="150000"/>
              </a:lnSpc>
              <a:spcBef>
                <a:spcPts val="0"/>
              </a:spcBef>
              <a:spcAft>
                <a:spcPts val="0"/>
              </a:spcAft>
              <a:buClrTx/>
              <a:buNone/>
            </a:pPr>
            <a:r>
              <a:rPr lang="en-GB" sz="1400" dirty="0">
                <a:solidFill>
                  <a:srgbClr val="404040"/>
                </a:solidFill>
                <a:effectLst/>
                <a:latin typeface="ShellMedium" panose="00000600000000000000" pitchFamily="50" charset="0"/>
                <a:ea typeface="Times New Roman" panose="02020603050405020304" pitchFamily="18" charset="0"/>
              </a:rPr>
              <a:t>1. Putting the right signals boosters in place, </a:t>
            </a:r>
          </a:p>
          <a:p>
            <a:pPr lvl="2" indent="0">
              <a:lnSpc>
                <a:spcPct val="150000"/>
              </a:lnSpc>
              <a:spcBef>
                <a:spcPts val="0"/>
              </a:spcBef>
              <a:spcAft>
                <a:spcPts val="0"/>
              </a:spcAft>
              <a:buClrTx/>
              <a:buNone/>
            </a:pPr>
            <a:r>
              <a:rPr lang="en-GB" sz="1400" dirty="0">
                <a:solidFill>
                  <a:srgbClr val="404040"/>
                </a:solidFill>
                <a:effectLst/>
                <a:latin typeface="ShellMedium" panose="00000600000000000000" pitchFamily="50" charset="0"/>
                <a:ea typeface="Times New Roman" panose="02020603050405020304" pitchFamily="18" charset="0"/>
              </a:rPr>
              <a:t>2. solving the surveillance vs intelligence problem in the West and </a:t>
            </a:r>
          </a:p>
          <a:p>
            <a:pPr lvl="2" indent="0">
              <a:lnSpc>
                <a:spcPct val="150000"/>
              </a:lnSpc>
              <a:spcBef>
                <a:spcPts val="0"/>
              </a:spcBef>
              <a:spcAft>
                <a:spcPts val="0"/>
              </a:spcAft>
              <a:buClrTx/>
              <a:buNone/>
            </a:pPr>
            <a:r>
              <a:rPr lang="en-GB" sz="1400" dirty="0">
                <a:solidFill>
                  <a:srgbClr val="404040"/>
                </a:solidFill>
                <a:effectLst/>
                <a:latin typeface="ShellMedium" panose="00000600000000000000" pitchFamily="50" charset="0"/>
                <a:ea typeface="Times New Roman" panose="02020603050405020304" pitchFamily="18" charset="0"/>
              </a:rPr>
              <a:t>3. Raise GSA ‘alertness’ and change-out, as the top 3, but you might want to relook at this as a team. </a:t>
            </a:r>
          </a:p>
          <a:p>
            <a:pPr lvl="1" indent="0">
              <a:lnSpc>
                <a:spcPct val="150000"/>
              </a:lnSpc>
              <a:spcBef>
                <a:spcPts val="0"/>
              </a:spcBef>
              <a:spcAft>
                <a:spcPts val="0"/>
              </a:spcAft>
              <a:buClrTx/>
              <a:buNone/>
            </a:pPr>
            <a:r>
              <a:rPr lang="en-GB" sz="1400" dirty="0">
                <a:solidFill>
                  <a:srgbClr val="404040"/>
                </a:solidFill>
                <a:effectLst/>
                <a:latin typeface="ShellMedium" panose="00000600000000000000" pitchFamily="50" charset="0"/>
                <a:ea typeface="Times New Roman" panose="02020603050405020304" pitchFamily="18" charset="0"/>
              </a:rPr>
              <a:t>It’s important that this group all believes we are addressing what needs to be addressed. </a:t>
            </a:r>
          </a:p>
          <a:p>
            <a:pPr lvl="1" indent="0">
              <a:lnSpc>
                <a:spcPct val="150000"/>
              </a:lnSpc>
              <a:spcBef>
                <a:spcPts val="0"/>
              </a:spcBef>
              <a:spcAft>
                <a:spcPts val="0"/>
              </a:spcAft>
              <a:buClrTx/>
              <a:buNone/>
            </a:pPr>
            <a:r>
              <a:rPr lang="en-GB" sz="1400" dirty="0">
                <a:solidFill>
                  <a:srgbClr val="404040"/>
                </a:solidFill>
                <a:effectLst/>
                <a:latin typeface="ShellMedium" panose="00000600000000000000" pitchFamily="50" charset="0"/>
                <a:ea typeface="Times New Roman" panose="02020603050405020304" pitchFamily="18" charset="0"/>
              </a:rPr>
              <a:t>Each items to be clearly articulated on what it is that is going to be done, what it is meant to achieve and how we would know that we’re ‘there’.</a:t>
            </a:r>
          </a:p>
          <a:p>
            <a:pPr lvl="1" indent="0">
              <a:lnSpc>
                <a:spcPct val="150000"/>
              </a:lnSpc>
              <a:spcBef>
                <a:spcPts val="0"/>
              </a:spcBef>
              <a:spcAft>
                <a:spcPts val="0"/>
              </a:spcAft>
              <a:buClrTx/>
              <a:buNone/>
            </a:pPr>
            <a:endParaRPr lang="en-GB" sz="1400" dirty="0">
              <a:solidFill>
                <a:srgbClr val="404040"/>
              </a:solidFill>
              <a:effectLst/>
              <a:latin typeface="ShellMedium" panose="00000600000000000000" pitchFamily="50" charset="0"/>
              <a:ea typeface="Times New Roman" panose="02020603050405020304" pitchFamily="18" charset="0"/>
            </a:endParaRPr>
          </a:p>
          <a:p>
            <a:pPr marL="342900" marR="0" lvl="0" indent="-342900">
              <a:lnSpc>
                <a:spcPct val="150000"/>
              </a:lnSpc>
              <a:spcBef>
                <a:spcPts val="0"/>
              </a:spcBef>
              <a:spcAft>
                <a:spcPts val="0"/>
              </a:spcAft>
              <a:buClrTx/>
              <a:buFont typeface="+mj-lt"/>
              <a:buAutoNum type="arabicPeriod"/>
            </a:pPr>
            <a:r>
              <a:rPr lang="en-GB" sz="1400" dirty="0">
                <a:solidFill>
                  <a:srgbClr val="404040"/>
                </a:solidFill>
                <a:effectLst/>
                <a:latin typeface="ShellMedium" panose="00000600000000000000" pitchFamily="50" charset="0"/>
                <a:ea typeface="Times New Roman" panose="02020603050405020304" pitchFamily="18" charset="0"/>
              </a:rPr>
              <a:t>Propose the right organisational set-up, BOM or otherwise, to drive integration for all the aspects you have uncovered as a team. Align around it as a team so that you really know it will work when we put it into practice and that we have the required commitment from individual departments to work it in an integrated fashion.</a:t>
            </a:r>
          </a:p>
          <a:p>
            <a:pPr marL="342900" marR="0" lvl="0" indent="-342900">
              <a:lnSpc>
                <a:spcPct val="150000"/>
              </a:lnSpc>
              <a:spcBef>
                <a:spcPts val="0"/>
              </a:spcBef>
              <a:spcAft>
                <a:spcPts val="0"/>
              </a:spcAft>
              <a:buClrTx/>
              <a:buFont typeface="+mj-lt"/>
              <a:buAutoNum type="arabicPeriod"/>
            </a:pPr>
            <a:endParaRPr lang="en-GB" sz="1400" dirty="0">
              <a:solidFill>
                <a:srgbClr val="404040"/>
              </a:solidFill>
              <a:effectLst/>
              <a:latin typeface="ShellMedium" panose="00000600000000000000" pitchFamily="50" charset="0"/>
              <a:ea typeface="Times New Roman" panose="02020603050405020304" pitchFamily="18" charset="0"/>
            </a:endParaRPr>
          </a:p>
          <a:p>
            <a:pPr marL="342900" marR="0" lvl="0" indent="-342900">
              <a:lnSpc>
                <a:spcPct val="150000"/>
              </a:lnSpc>
              <a:spcBef>
                <a:spcPts val="0"/>
              </a:spcBef>
              <a:spcAft>
                <a:spcPts val="0"/>
              </a:spcAft>
              <a:buClrTx/>
              <a:buFont typeface="+mj-lt"/>
              <a:buAutoNum type="arabicPeriod"/>
            </a:pPr>
            <a:r>
              <a:rPr lang="en-GB" sz="1400" dirty="0">
                <a:solidFill>
                  <a:srgbClr val="404040"/>
                </a:solidFill>
                <a:effectLst/>
                <a:latin typeface="ShellMedium" panose="00000600000000000000" pitchFamily="50" charset="0"/>
                <a:ea typeface="Times New Roman" panose="02020603050405020304" pitchFamily="18" charset="0"/>
              </a:rPr>
              <a:t>The steer on budget is secondary: Intuitively  I don’t see why we would spend more money, if we can spend some of the existing/planned budget on the above/things that really matter. So yes, I do want to see a better return on the money we have already spent. I do ALSO still want to extend the nr of cages , but if I have to sacrifice a bit of that against getting the ones we have to work, then let’s do that (e.g. addressing these bolts that we apparently should have been using, but aren’t, tack-welding gratings, signal boosters (although I think we’ve already budgeted for those in our portfolio capex), etc..</a:t>
            </a:r>
            <a:endParaRPr lang="en-GB" sz="1400" dirty="0">
              <a:solidFill>
                <a:srgbClr val="404040"/>
              </a:solidFill>
              <a:latin typeface="ShellMedium" panose="00000600000000000000" pitchFamily="50" charset="0"/>
            </a:endParaRPr>
          </a:p>
        </p:txBody>
      </p:sp>
      <p:sp>
        <p:nvSpPr>
          <p:cNvPr id="8" name="Slide Number Placeholder 7">
            <a:extLst>
              <a:ext uri="{FF2B5EF4-FFF2-40B4-BE49-F238E27FC236}">
                <a16:creationId xmlns:a16="http://schemas.microsoft.com/office/drawing/2014/main" id="{A497DDD5-1252-4389-B1D0-EA7157368E4D}"/>
              </a:ext>
            </a:extLst>
          </p:cNvPr>
          <p:cNvSpPr>
            <a:spLocks noGrp="1"/>
          </p:cNvSpPr>
          <p:nvPr>
            <p:ph type="sldNum" sz="quarter" idx="4"/>
          </p:nvPr>
        </p:nvSpPr>
        <p:spPr/>
        <p:txBody>
          <a:bodyPr/>
          <a:lstStyle/>
          <a:p>
            <a:fld id="{D32BAE6A-B452-4007-8177-56DD051636F9}" type="slidenum">
              <a:rPr lang="en-GB" smtClean="0"/>
              <a:pPr/>
              <a:t>9</a:t>
            </a:fld>
            <a:endParaRPr lang="en-GB" dirty="0"/>
          </a:p>
        </p:txBody>
      </p:sp>
    </p:spTree>
    <p:extLst>
      <p:ext uri="{BB962C8B-B14F-4D97-AF65-F5344CB8AC3E}">
        <p14:creationId xmlns:p14="http://schemas.microsoft.com/office/powerpoint/2010/main" val="74827921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x.QgtMVFDK1TMSSnWpMVsw"/>
</p:tagLst>
</file>

<file path=ppt/tags/tag42.xml><?xml version="1.0" encoding="utf-8"?>
<p:tagLst xmlns:a="http://schemas.openxmlformats.org/drawingml/2006/main" xmlns:r="http://schemas.openxmlformats.org/officeDocument/2006/relationships" xmlns:p="http://schemas.openxmlformats.org/presentationml/2006/main">
  <p:tag name="1LEVEL" val="1.2"/>
  <p:tag name="2LEVEL" val="0.6"/>
  <p:tag name="3LEVEL" val="0.3"/>
  <p:tag name="4LEVEL" val="0.15"/>
  <p:tag name="5LEVEL" val="0.08"/>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x.QgtMVFDK1TMSSnWpMVsw"/>
</p:tagLst>
</file>

<file path=ppt/tags/tag45.xml><?xml version="1.0" encoding="utf-8"?>
<p:tagLst xmlns:a="http://schemas.openxmlformats.org/drawingml/2006/main" xmlns:r="http://schemas.openxmlformats.org/officeDocument/2006/relationships" xmlns:p="http://schemas.openxmlformats.org/presentationml/2006/main">
  <p:tag name="1LEVEL" val="1.2"/>
  <p:tag name="2LEVEL" val="0.6"/>
  <p:tag name="3LEVEL" val="0.3"/>
  <p:tag name="4LEVEL" val="0.15"/>
  <p:tag name="5LEVEL" val="0.08"/>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4.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F99105CB-A4F5-413F-A47E-DB01C9EA953F}" vid="{8469B93A-448D-4F50-A8E8-884986DC6B4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7838DEC0B14A4B4F99BBDD45891623AC" ma:contentTypeVersion="20" ma:contentTypeDescription="Shell Document Content Type" ma:contentTypeScope="" ma:versionID="958de46e5154ade85e99180248f9ca0f">
  <xsd:schema xmlns:xsd="http://www.w3.org/2001/XMLSchema" xmlns:xs="http://www.w3.org/2001/XMLSchema" xmlns:p="http://schemas.microsoft.com/office/2006/metadata/properties" xmlns:ns1="http://schemas.microsoft.com/sharepoint/v3" xmlns:ns2="42099b78-aeef-456d-b5fd-c8cc8be2b78d" xmlns:ns4="http://schemas.microsoft.com/sharepoint/v4" targetNamespace="http://schemas.microsoft.com/office/2006/metadata/properties" ma:root="true" ma:fieldsID="1aa26996c504dff7572412f26fa4054a" ns1:_="" ns2:_="" ns4:_="">
    <xsd:import namespace="http://schemas.microsoft.com/sharepoint/v3"/>
    <xsd:import namespace="42099b78-aeef-456d-b5fd-c8cc8be2b78d"/>
    <xsd:import namespace="http://schemas.microsoft.com/sharepoint/v4"/>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StatusTaxHTField0" minOccurs="0"/>
                <xsd:element ref="ns1:SAEFDocumentType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2:_dlc_DocId" minOccurs="0"/>
                <xsd:element ref="ns2:_dlc_DocIdPersist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element ref="ns2:Retention_x005f_x0020_label" minOccurs="0"/>
                <xsd:element ref="ns2:Label_x005f_x0020_applied_x005f_x0020_by" minOccurs="0"/>
                <xsd:element ref="ns2:Expiry_x005f_x0020_Date" minOccurs="0"/>
                <xsd:element ref="ns1:_dlc_Exempt" minOccurs="0"/>
                <xsd:element ref="ns1:_dlc_ExpireDateSaved" minOccurs="0"/>
                <xsd:element ref="ns1:_dlc_ExpireDate" minOccurs="0"/>
                <xsd:element ref="ns2:SharedWithUsers" minOccurs="0"/>
                <xsd:element ref="ns2:SharedWithDetails" minOccurs="0"/>
                <xsd:element ref="ns1:_vti_ItemDeclaredRecord" minOccurs="0"/>
                <xsd:element ref="ns1:_vti_ItemHoldRecord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7;#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readOnly="false" ma:default="8;#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StatusTaxHTField0" ma:index="7" ma:taxonomy="true" ma:internalName="SAEFDocumentStatusTaxHTField0" ma:taxonomyFieldName="SAEFDocumentStatus" ma:displayName="Document Status" ma:default="10;#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DocumentTypeTaxHTField0" ma:index="9" ma:taxonomy="true" ma:internalName="SAEFDocumentTypeTaxHTField0" ma:taxonomyFieldName="SAEF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1;#Upstream International|dabf15d9-4f75-4ed1-b8a1-a0c3e2a85888"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2;#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9;#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3;#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4;#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SCiN Transformation Team"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5;#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6;#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SAEFFilePlanRecordType" ma:index="44" nillable="true" ma:displayName="File Plan Record Type" ma:hidden="true" ma:internalName="SAEFFilePlanRecordType">
      <xsd:simpleType>
        <xsd:restriction base="dms:Text"/>
      </xsd:simpleType>
    </xsd:element>
    <xsd:element name="SAEFRecordStatus" ma:index="45" nillable="true" ma:displayName="Record Status" ma:hidden="true" ma:internalName="SAEFRecordStatus">
      <xsd:simpleType>
        <xsd:restriction base="dms:Text"/>
      </xsd:simpleType>
    </xsd:element>
    <xsd:element name="SAEFDeclarer" ma:index="46" nillable="true" ma:displayName="Declarer" ma:hidden="true" ma:internalName="SAEFDeclarer">
      <xsd:simpleType>
        <xsd:restriction base="dms:Text"/>
      </xsd:simpleType>
    </xsd:element>
    <xsd:element name="SAEFIsRecord" ma:index="47" nillable="true" ma:displayName="Is Record" ma:hidden="true" ma:internalName="SAEFIsRecord">
      <xsd:simpleType>
        <xsd:restriction base="dms:Text"/>
      </xsd:simpleType>
    </xsd:element>
    <xsd:element name="SAEFTRIMRecordNumber" ma:index="48" nillable="true" ma:displayName="TRIM Record Number" ma:hidden="true" ma:internalName="SAEFTRIMRecordNumber">
      <xsd:simpleType>
        <xsd:restriction base="dms:Text"/>
      </xsd:simpleType>
    </xsd:element>
    <xsd:element name="_dlc_Exempt" ma:index="53" nillable="true" ma:displayName="Exempt from Policy" ma:hidden="true" ma:internalName="_dlc_Exempt" ma:readOnly="true">
      <xsd:simpleType>
        <xsd:restriction base="dms:Unknown"/>
      </xsd:simpleType>
    </xsd:element>
    <xsd:element name="_dlc_ExpireDateSaved" ma:index="54" nillable="true" ma:displayName="Original Expiration Date" ma:hidden="true" ma:internalName="_dlc_ExpireDateSaved" ma:readOnly="true">
      <xsd:simpleType>
        <xsd:restriction base="dms:DateTime"/>
      </xsd:simpleType>
    </xsd:element>
    <xsd:element name="_dlc_ExpireDate" ma:index="55" nillable="true" ma:displayName="Expiration Date" ma:description="" ma:hidden="true" ma:indexed="true" ma:internalName="_dlc_ExpireDate" ma:readOnly="true">
      <xsd:simpleType>
        <xsd:restriction base="dms:DateTime"/>
      </xsd:simpleType>
    </xsd:element>
    <xsd:element name="_vti_ItemDeclaredRecord" ma:index="58" nillable="true" ma:displayName="Declared Record" ma:hidden="true" ma:internalName="_vti_ItemDeclaredRecord" ma:readOnly="true">
      <xsd:simpleType>
        <xsd:restriction base="dms:DateTime"/>
      </xsd:simpleType>
    </xsd:element>
    <xsd:element name="_vti_ItemHoldRecordStatus" ma:index="59" nillable="true" ma:displayName="Hold and Record Status" ma:decimals="0" ma:description="" ma:hidden="true" ma:indexed="true" ma:internalName="_vti_ItemHoldRecordStatu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2099b78-aeef-456d-b5fd-c8cc8be2b78d"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d33939a8-5322-485e-b35d-d8f22c69cb4d}" ma:internalName="TaxCatchAllLabel" ma:readOnly="true" ma:showField="CatchAllDataLabel"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d33939a8-5322-485e-b35d-d8f22c69cb4d}" ma:internalName="TaxCatchAll" ma:showField="CatchAllData"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_dlc_DocId" ma:index="41" nillable="true" ma:displayName="Document ID Value" ma:description="The value of the document ID assigned to this item." ma:internalName="_dlc_DocId" ma:readOnly="true">
      <xsd:simpleType>
        <xsd:restriction base="dms:Text"/>
      </xsd:simpleType>
    </xsd:element>
    <xsd:element name="_dlc_DocIdPersistId" ma:index="43" nillable="true" ma:displayName="Persist ID" ma:description="Keep ID on add." ma:hidden="true" ma:internalName="_dlc_DocIdPersistId" ma:readOnly="true">
      <xsd:simpleType>
        <xsd:restriction base="dms:Boolean"/>
      </xsd:simpleType>
    </xsd:element>
    <xsd:element name="Retention_x005f_x0020_label" ma:index="50" nillable="true" ma:displayName="Retention label" ma:default="Reference Materials" ma:internalName="Retention_x0020_label" ma:readOnly="true">
      <xsd:simpleType>
        <xsd:restriction base="dms:Text"/>
      </xsd:simpleType>
    </xsd:element>
    <xsd:element name="Label_x005f_x0020_applied_x005f_x0020_by" ma:index="51" nillable="true" ma:displayName="Label applied by" ma:internalName="Label_x0020_appli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y_x005f_x0020_Date" ma:index="52" nillable="true" ma:displayName="Expiry Date" ma:hidden="true" ma:internalName="Expiry_x0020_Date" ma:readOnly="true">
      <xsd:simpleType>
        <xsd:restriction base="dms:DateTime"/>
      </xsd:simpleType>
    </xsd:element>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9"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AEFBusinessProcess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_dlc_DocId xmlns="42099b78-aeef-456d-b5fd-c8cc8be2b78d">AFFAA0824-2060887869-3763</_dlc_DocId>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UnitRegionTaxHTField0>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AEFExportControlClassificationTaxHTField0>
    <TaxCatchAll xmlns="42099b78-aeef-456d-b5fd-c8cc8be2b78d">
      <Value>10</Value>
      <Value>26</Value>
      <Value>8</Value>
      <Value>7</Value>
      <Value>9</Value>
      <Value>5</Value>
      <Value>4</Value>
      <Value>3</Value>
      <Value>2</Value>
      <Value>1</Value>
      <Value>6</Value>
    </TaxCatchAll>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AEFDocumentStatusTaxHTField0>
    <_dlc_DocIdUrl xmlns="42099b78-aeef-456d-b5fd-c8cc8be2b78d">
      <Url>https://nga001-sp.shell.com/sites/AFFAA0824/_layouts/15/DocIdRedir.aspx?ID=AFFAA0824-2060887869-3763</Url>
      <Description>AFFAA0824-2060887869-3763</Description>
    </_dlc_DocIdUrl>
    <SAEF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AEFLegalEntityTaxHTField0>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AEFSecurityClassification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AssetIdentifier xmlns="http://schemas.microsoft.com/sharepoint/v3" xsi:nil="true"/>
    <SAEFIsRecord xmlns="http://schemas.microsoft.com/sharepoint/v3" xsi:nil="true"/>
    <SAEFOwner xmlns="http://schemas.microsoft.com/sharepoint/v3" xsi:nil="true"/>
    <SAEFDeclarer xmlns="http://schemas.microsoft.com/sharepoint/v3" xsi:nil="true"/>
    <SAEFDocumentTypeTaxHTField0 xmlns="http://schemas.microsoft.com/sharepoint/v3">
      <Terms xmlns="http://schemas.microsoft.com/office/infopath/2007/PartnerControls">
        <TermInfo xmlns="http://schemas.microsoft.com/office/infopath/2007/PartnerControls">
          <TermName xmlns="http://schemas.microsoft.com/office/infopath/2007/PartnerControls">Departmental, Team, and Committee Meetings [ARM]</TermName>
          <TermId xmlns="http://schemas.microsoft.com/office/infopath/2007/PartnerControls">087747b7-e3f8-4ae5-8e21-744bffb7d900</TermId>
        </TermInfo>
      </Terms>
    </SAEFDocumentTypeTaxHTField0>
    <SAEFFilePlanRecordType xmlns="http://schemas.microsoft.com/sharepoint/v3" xsi:nil="true"/>
    <IconOverlay xmlns="http://schemas.microsoft.com/sharepoint/v4" xsi:nil="true"/>
    <SAEFCollection xmlns="http://schemas.microsoft.com/sharepoint/v3">false</SAEFCollection>
    <SAEFRecordStatus xmlns="http://schemas.microsoft.com/sharepoint/v3" xsi:nil="true"/>
    <SAEFTRIMRecordNumber xmlns="http://schemas.microsoft.com/sharepoint/v3" xsi:nil="true"/>
    <SAEFKeepFileLocal xmlns="http://schemas.microsoft.com/sharepoint/v3">false</SAEFKeepFileLocal>
    <SAEFSiteOwner xmlns="http://schemas.microsoft.com/sharepoint/v3">i:0#.w|africa-me\its-app-imnga-s</SAEFSiteOwner>
    <SAEFSiteCollectionName xmlns="http://schemas.microsoft.com/sharepoint/v3">SCiN Transformation Team</SAEFSiteCollectionName>
  </documentManagement>
</p:properties>
</file>

<file path=customXml/item3.xml><?xml version="1.0" encoding="utf-8"?>
<?mso-contentType ?>
<p:Policy xmlns:p="office.server.policy" id="" local="true">
  <p:Name>Shell Document Base</p:Name>
  <p:Description/>
  <p:Statement/>
  <p:PolicyItems>
    <p:PolicyItem featureId="Microsoft.Office.RecordsManagement.PolicyFeatures.Expiration" staticId="0x0101006F0A470EEB1140E7AA14F4CE8A50B54C|-742801053" UniqueId="62c7839f-89d5-4253-8aeb-e69d9c8b15df">
      <p:Name>Retention</p:Name>
      <p:Description>Automatic scheduling of content for processing, and performing a retention action on content that has reached its due date.</p:Description>
      <p:CustomData>
        <Schedules nextStageId="2" default="false">
          <Schedule type="Default">
            <stages/>
          </Schedule>
          <Schedule type="Record">
            <stages>
              <data stageId="1">
                <formula id="Microsoft.Office.RecordsManagement.PolicyFeatures.Expiration.Formula.BuiltIn">
                  <number>0</number>
                  <property>Expiry_x0020_Date</property>
                  <propertyId>6b0dd911-601f-40bf-9f24-9f8049df6c10</propertyId>
                  <period>years</period>
                </formula>
                <action type="action" id="Microsoft.Office.RecordsManagement.PolicyFeatures.Expiration.Action.Delete"/>
              </data>
            </stages>
          </Schedule>
        </Schedules>
      </p:CustomData>
    </p:PolicyItem>
  </p:PolicyItems>
</p:Policy>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4EAF3C8B-C08D-4C01-A943-D9989F4742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099b78-aeef-456d-b5fd-c8cc8be2b78d"/>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2EB4CE-8E96-45EC-B3CE-1CFD9A2D1C98}">
  <ds:schemaRefs>
    <ds:schemaRef ds:uri="http://purl.org/dc/elements/1.1/"/>
    <ds:schemaRef ds:uri="http://schemas.microsoft.com/office/2006/metadata/properties"/>
    <ds:schemaRef ds:uri="http://schemas.microsoft.com/sharepoint/v3"/>
    <ds:schemaRef ds:uri="42099b78-aeef-456d-b5fd-c8cc8be2b78d"/>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sharepoint/v4"/>
    <ds:schemaRef ds:uri="http://www.w3.org/XML/1998/namespace"/>
    <ds:schemaRef ds:uri="http://purl.org/dc/dcmitype/"/>
  </ds:schemaRefs>
</ds:datastoreItem>
</file>

<file path=customXml/itemProps3.xml><?xml version="1.0" encoding="utf-8"?>
<ds:datastoreItem xmlns:ds="http://schemas.openxmlformats.org/officeDocument/2006/customXml" ds:itemID="{C14F48CD-0B8C-491A-AFB1-D3DD841317CF}">
  <ds:schemaRefs>
    <ds:schemaRef ds:uri="office.server.policy"/>
  </ds:schemaRefs>
</ds:datastoreItem>
</file>

<file path=customXml/itemProps4.xml><?xml version="1.0" encoding="utf-8"?>
<ds:datastoreItem xmlns:ds="http://schemas.openxmlformats.org/officeDocument/2006/customXml" ds:itemID="{CA5F2257-9C84-4515-8DF8-7EEAC8EAEA4E}">
  <ds:schemaRefs>
    <ds:schemaRef ds:uri="http://schemas.microsoft.com/sharepoint/v3/contenttype/forms"/>
  </ds:schemaRefs>
</ds:datastoreItem>
</file>

<file path=customXml/itemProps5.xml><?xml version="1.0" encoding="utf-8"?>
<ds:datastoreItem xmlns:ds="http://schemas.openxmlformats.org/officeDocument/2006/customXml" ds:itemID="{FF974D6C-CE0E-49A8-9674-49ECE0ACFAE3}">
  <ds:schemaRefs>
    <ds:schemaRef ds:uri="http://schemas.microsoft.com/sharepoint/events"/>
  </ds:schemaRefs>
</ds:datastoreItem>
</file>

<file path=docMetadata/LabelInfo.xml><?xml version="1.0" encoding="utf-8"?>
<clbl:labelList xmlns:clbl="http://schemas.microsoft.com/office/2020/mipLabelMetadata">
  <clbl:label id="{db1e96a8-a3da-442a-930b-235cac24cd5c}" enabled="0" method="" siteId="{db1e96a8-a3da-442a-930b-235cac24cd5c}" removed="1"/>
</clbl:labelList>
</file>

<file path=docProps/app.xml><?xml version="1.0" encoding="utf-8"?>
<Properties xmlns="http://schemas.openxmlformats.org/officeDocument/2006/extended-properties" xmlns:vt="http://schemas.openxmlformats.org/officeDocument/2006/docPropsVTypes">
  <TotalTime>20795</TotalTime>
  <Words>1478</Words>
  <Application>Microsoft Office PowerPoint</Application>
  <PresentationFormat>Widescreen</PresentationFormat>
  <Paragraphs>257</Paragraphs>
  <Slides>9</Slides>
  <Notes>3</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2</vt:i4>
      </vt:variant>
      <vt:variant>
        <vt:lpstr>Slide Titles</vt:lpstr>
      </vt:variant>
      <vt:variant>
        <vt:i4>9</vt:i4>
      </vt:variant>
    </vt:vector>
  </HeadingPairs>
  <TitlesOfParts>
    <vt:vector size="23" baseType="lpstr">
      <vt:lpstr>Arial</vt:lpstr>
      <vt:lpstr>Calibri</vt:lpstr>
      <vt:lpstr>Futura Bold</vt:lpstr>
      <vt:lpstr>Futura Light</vt:lpstr>
      <vt:lpstr>Futura Medium</vt:lpstr>
      <vt:lpstr>ShellBold</vt:lpstr>
      <vt:lpstr>ShellMedium</vt:lpstr>
      <vt:lpstr>Wingdings</vt:lpstr>
      <vt:lpstr>Shell_CF_RDS598</vt:lpstr>
      <vt:lpstr>1_Shell_CF_RDS598</vt:lpstr>
      <vt:lpstr>Shell WizKit V3_Template_Widescreen_07june2016</vt:lpstr>
      <vt:lpstr>Shell layouts with footer</vt:lpstr>
      <vt:lpstr>think-cell Slide</vt:lpstr>
      <vt:lpstr>Worksheet</vt:lpstr>
      <vt:lpstr>SPDC Wellhead Sabotage Reduction </vt:lpstr>
      <vt:lpstr> Previously Agreed: Asset owns all well head cages  Project Ops Mgrs (POMs) to drive integrated delivery of existing cage improvements/modifications &amp; new well head cages installation; collaborating with other functions as required.  Appoint Security Resilience Manager to drive integrated delivery in operate and maintain phase of WH cages; Contract Holder and Owner remain within Security function   Move 2023 CAPEX Budget from WRFM to Security to strengthen ownership    IT enlisted as core function during planning and installation of WH Cages </vt:lpstr>
      <vt:lpstr>PowerPoint Presentation</vt:lpstr>
      <vt:lpstr>Barrier Strengthening - Priority 1 Activities</vt:lpstr>
      <vt:lpstr>West Asset</vt:lpstr>
      <vt:lpstr>PowerPoint Presentation</vt:lpstr>
      <vt:lpstr>Support Required</vt:lpstr>
      <vt:lpstr>Back-up Slides</vt:lpstr>
      <vt:lpstr>Steers from first debrief with sponsor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 Aircraft fleet from 5 to 4 to meet SCiN demand by October, 2020</dc:title>
  <dc:creator>Onyeka, Ikechukwu JN SPDC-UPC/G/USL</dc:creator>
  <cp:lastModifiedBy>Evans, Paul SPDC-UPC/G/NYY</cp:lastModifiedBy>
  <cp:revision>475</cp:revision>
  <dcterms:created xsi:type="dcterms:W3CDTF">2020-06-11T10:49:28Z</dcterms:created>
  <dcterms:modified xsi:type="dcterms:W3CDTF">2023-01-22T11:48:33Z</dcterms:modified>
  <cp:category>Shell_IC: 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0x0101006F0A470EEB1140E7AA14F4CE8A50B54C|-742801053</vt:lpwstr>
  </property>
  <property fmtid="{D5CDD505-2E9C-101B-9397-08002B2CF9AE}" pid="3" name="ContentTypeId">
    <vt:lpwstr>0x0101006F0A470EEB1140E7AA14F4CE8A50B54C0001CB1477F4DD432AA86DD56CC3887AF4007838DEC0B14A4B4F99BBDD45891623AC</vt:lpwstr>
  </property>
  <property fmtid="{D5CDD505-2E9C-101B-9397-08002B2CF9AE}" pid="4" name="ItemRetentionFormula">
    <vt:lpwstr/>
  </property>
  <property fmtid="{D5CDD505-2E9C-101B-9397-08002B2CF9AE}" pid="5" name="_dlc_DocIdItemGuid">
    <vt:lpwstr>86b6e082-5454-41fa-a79f-250caebd6ffd</vt:lpwstr>
  </property>
  <property fmtid="{D5CDD505-2E9C-101B-9397-08002B2CF9AE}" pid="6" name="SAEFExportControlClassification">
    <vt:lpwstr>8;#Non-US content - Non Controlled|2ac8835e-0587-4096-a6e2-1f68da1e6cb3</vt:lpwstr>
  </property>
  <property fmtid="{D5CDD505-2E9C-101B-9397-08002B2CF9AE}" pid="7" name="SAEFLegalEntity">
    <vt:lpwstr>3;#The Shell Petroleum Development Company Of Nigeria Limited|b482a97d-f8dd-41c8-ab1c-99b8408fd22e</vt:lpwstr>
  </property>
  <property fmtid="{D5CDD505-2E9C-101B-9397-08002B2CF9AE}" pid="8" name="SAEFWorkgroupID">
    <vt:lpwstr>4;#Upstream _ Single File Plan - 22022|d3ed65c1-761d-4a84-a678-924ffd6ed182</vt:lpwstr>
  </property>
  <property fmtid="{D5CDD505-2E9C-101B-9397-08002B2CF9AE}" pid="9" name="SAEFDocumentStatus">
    <vt:lpwstr>10;#Draft|1c86f377-7d91-4c95-bd5b-c18c83fe0aa5</vt:lpwstr>
  </property>
  <property fmtid="{D5CDD505-2E9C-101B-9397-08002B2CF9AE}" pid="10" name="SAEFBusinessUnitRegion">
    <vt:lpwstr>1;#Upstream International|dabf15d9-4f75-4ed1-b8a1-a0c3e2a85888</vt:lpwstr>
  </property>
  <property fmtid="{D5CDD505-2E9C-101B-9397-08002B2CF9AE}" pid="11" name="SAEFCountryOfJurisdiction">
    <vt:lpwstr>6;#NIGERIA|973e3eb3-a5f9-4712-a628-787e048af9f3</vt:lpwstr>
  </property>
  <property fmtid="{D5CDD505-2E9C-101B-9397-08002B2CF9AE}" pid="12" name="SAEFLanguage">
    <vt:lpwstr>5;#English|bd3ad5ee-f0c3-40aa-8cc8-36ef09940af3</vt:lpwstr>
  </property>
  <property fmtid="{D5CDD505-2E9C-101B-9397-08002B2CF9AE}" pid="13" name="SAEFSecurityClassification">
    <vt:lpwstr>7;#Restricted|21aa7f98-4035-4019-a764-107acb7269af</vt:lpwstr>
  </property>
  <property fmtid="{D5CDD505-2E9C-101B-9397-08002B2CF9AE}" pid="14" name="SAEFBusiness">
    <vt:lpwstr>1;#Upstream International|dabf15d9-4f75-4ed1-b8a1-a0c3e2a85888</vt:lpwstr>
  </property>
  <property fmtid="{D5CDD505-2E9C-101B-9397-08002B2CF9AE}" pid="15" name="SAEFBusinessProcess">
    <vt:lpwstr>9;#All - Records Management|1f68a0f2-47ab-4887-8df5-7c0616d5ad90</vt:lpwstr>
  </property>
  <property fmtid="{D5CDD505-2E9C-101B-9397-08002B2CF9AE}" pid="16" name="SAEFGlobalFunction">
    <vt:lpwstr>2;#Not Applicable|ddce64fb-3cb8-4cd9-8e3d-0fe554247fd1</vt:lpwstr>
  </property>
  <property fmtid="{D5CDD505-2E9C-101B-9397-08002B2CF9AE}" pid="17" name="SAEFDocumentType">
    <vt:lpwstr>26;#Departmental, Team, and Committee Meetings [ARM]|087747b7-e3f8-4ae5-8e21-744bffb7d900</vt:lpwstr>
  </property>
</Properties>
</file>