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1" r:id="rId6"/>
  </p:sldMasterIdLst>
  <p:notesMasterIdLst>
    <p:notesMasterId r:id="rId9"/>
  </p:notesMasterIdLst>
  <p:handoutMasterIdLst>
    <p:handoutMasterId r:id="rId10"/>
  </p:handoutMasterIdLst>
  <p:sldIdLst>
    <p:sldId id="467" r:id="rId7"/>
    <p:sldId id="469" r:id="rId8"/>
  </p:sldIdLst>
  <p:sldSz cx="12192000" cy="6858000"/>
  <p:notesSz cx="6797675" cy="9874250"/>
  <p:embeddedFontLst>
    <p:embeddedFont>
      <p:font typeface="Futura Medium" panose="00000400000000000000" pitchFamily="2" charset="0"/>
      <p:regular r:id="rId11"/>
      <p:bold r:id="rId12"/>
      <p:italic r:id="rId13"/>
      <p:boldItalic r:id="rId14"/>
    </p:embeddedFont>
    <p:embeddedFont>
      <p:font typeface="Calibri" panose="020F0502020204030204" pitchFamily="34" charset="0"/>
      <p:regular r:id="rId15"/>
      <p:bold r:id="rId16"/>
      <p:italic r:id="rId17"/>
      <p:boldItalic r:id="rId18"/>
    </p:embeddedFont>
  </p:embeddedFontLst>
  <p:custDataLst>
    <p:tags r:id="rId19"/>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110">
          <p15:clr>
            <a:srgbClr val="A4A3A4"/>
          </p15:clr>
        </p15:guide>
        <p15:guide id="4"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E9"/>
    <a:srgbClr val="339B6E"/>
    <a:srgbClr val="FFFFFF"/>
    <a:srgbClr val="CCE9DB"/>
    <a:srgbClr val="99CDB7"/>
    <a:srgbClr val="66B492"/>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03" autoAdjust="0"/>
    <p:restoredTop sz="91551" autoAdjust="0"/>
  </p:normalViewPr>
  <p:slideViewPr>
    <p:cSldViewPr showGuides="1">
      <p:cViewPr varScale="1">
        <p:scale>
          <a:sx n="66" d="100"/>
          <a:sy n="66" d="100"/>
        </p:scale>
        <p:origin x="1080"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0"/>
    </p:cViewPr>
  </p:sorterViewPr>
  <p:notesViewPr>
    <p:cSldViewPr showGuides="1">
      <p:cViewPr varScale="1">
        <p:scale>
          <a:sx n="64" d="100"/>
          <a:sy n="64" d="100"/>
        </p:scale>
        <p:origin x="2160" y="72"/>
      </p:cViewPr>
      <p:guideLst>
        <p:guide orient="horz" pos="3127"/>
        <p:guide pos="2141"/>
        <p:guide orient="horz" pos="3110"/>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customXml" Target="../customXml/item2.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font" Target="fonts/font1.fntdata"/><Relationship Id="rId5" Type="http://schemas.openxmlformats.org/officeDocument/2006/relationships/customXml" Target="../customXml/item5.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handoutMaster" Target="handoutMasters/handoutMaster1.xml"/><Relationship Id="rId19"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4" y="0"/>
            <a:ext cx="2945659" cy="493713"/>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29/07/2018</a:t>
            </a:fld>
            <a:endParaRPr lang="en-GB" dirty="0">
              <a:latin typeface="Futura Medium" pitchFamily="2" charset="0"/>
            </a:endParaRPr>
          </a:p>
        </p:txBody>
      </p:sp>
      <p:sp>
        <p:nvSpPr>
          <p:cNvPr id="4" name="Footer Placeholder 3"/>
          <p:cNvSpPr>
            <a:spLocks noGrp="1"/>
          </p:cNvSpPr>
          <p:nvPr>
            <p:ph type="ftr" sz="quarter" idx="2"/>
          </p:nvPr>
        </p:nvSpPr>
        <p:spPr>
          <a:xfrm>
            <a:off x="1" y="9378823"/>
            <a:ext cx="2945659" cy="493713"/>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4" y="9378823"/>
            <a:ext cx="2945659" cy="493713"/>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4" y="0"/>
            <a:ext cx="2945659" cy="493713"/>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29/07/2018</a:t>
            </a:fld>
            <a:endParaRPr lang="en-GB" dirty="0"/>
          </a:p>
        </p:txBody>
      </p:sp>
      <p:sp>
        <p:nvSpPr>
          <p:cNvPr id="4" name="Slide Image Placeholder 3"/>
          <p:cNvSpPr>
            <a:spLocks noGrp="1" noRot="1" noChangeAspect="1"/>
          </p:cNvSpPr>
          <p:nvPr>
            <p:ph type="sldImg" idx="2"/>
          </p:nvPr>
        </p:nvSpPr>
        <p:spPr>
          <a:xfrm>
            <a:off x="107950" y="741363"/>
            <a:ext cx="6581775" cy="37020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690269"/>
            <a:ext cx="5438140" cy="4443412"/>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9378823"/>
            <a:ext cx="2945659" cy="493713"/>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4" y="9378823"/>
            <a:ext cx="2945659" cy="493713"/>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7/29/2018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697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7/29/2018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923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7/29/2018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0368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7/29/2018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89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7/29/2018</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840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7/29/2018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2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66BC10-884D-4E57-8643-7E1FA7D1F91C}" type="datetimeFigureOut">
              <a:rPr lang="en-US">
                <a:solidFill>
                  <a:prstClr val="black">
                    <a:tint val="75000"/>
                  </a:prstClr>
                </a:solidFill>
              </a:rPr>
              <a:pPr/>
              <a:t>7/29/2018</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62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66BC10-884D-4E57-8643-7E1FA7D1F91C}" type="datetimeFigureOut">
              <a:rPr lang="en-US">
                <a:solidFill>
                  <a:prstClr val="black">
                    <a:tint val="75000"/>
                  </a:prstClr>
                </a:solidFill>
              </a:rPr>
              <a:pPr/>
              <a:t>7/29/2018</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294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6BC10-884D-4E57-8643-7E1FA7D1F91C}" type="datetimeFigureOut">
              <a:rPr lang="en-US">
                <a:solidFill>
                  <a:prstClr val="black">
                    <a:tint val="75000"/>
                  </a:prstClr>
                </a:solidFill>
              </a:rPr>
              <a:pPr/>
              <a:t>7/29/2018</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274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7/29/2018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554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7/29/2018</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3953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B366BC10-884D-4E57-8643-7E1FA7D1F91C}" type="datetimeFigureOut">
              <a:rPr lang="en-US" smtClean="0">
                <a:solidFill>
                  <a:prstClr val="black">
                    <a:tint val="75000"/>
                  </a:prstClr>
                </a:solidFill>
              </a:rPr>
              <a:pPr defTabSz="914400"/>
              <a:t>7/29/2018</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0EAC093-3AB5-49B9-A23D-D5B211A269C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3498945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0782" y="413266"/>
            <a:ext cx="11537072" cy="307975"/>
          </a:xfrm>
        </p:spPr>
        <p:txBody>
          <a:bodyPr>
            <a:normAutofit fontScale="90000"/>
          </a:bodyPr>
          <a:lstStyle/>
          <a:p>
            <a:pPr>
              <a:defRPr/>
            </a:pPr>
            <a:r>
              <a:rPr lang="en-US" sz="2000" b="1" dirty="0">
                <a:latin typeface="Futura Medium" panose="00000400000000000000" pitchFamily="2" charset="0"/>
              </a:rPr>
              <a:t>Project Title: </a:t>
            </a:r>
            <a:r>
              <a:rPr lang="en-GB" sz="2000" b="1" dirty="0">
                <a:latin typeface="Futura Medium" panose="00000400000000000000" pitchFamily="2" charset="0"/>
              </a:rPr>
              <a:t>Cost savings from procurement of sub-component part instead of whole assembly</a:t>
            </a:r>
            <a:endParaRPr lang="en-US" sz="2000" b="1" dirty="0">
              <a:latin typeface="Futura Medium" panose="00000400000000000000" pitchFamily="2" charset="0"/>
            </a:endParaRPr>
          </a:p>
        </p:txBody>
      </p:sp>
      <p:sp>
        <p:nvSpPr>
          <p:cNvPr id="7" name="Text Placeholder 2"/>
          <p:cNvSpPr txBox="1">
            <a:spLocks/>
          </p:cNvSpPr>
          <p:nvPr/>
        </p:nvSpPr>
        <p:spPr>
          <a:xfrm>
            <a:off x="129119" y="852355"/>
            <a:ext cx="11893551" cy="2358945"/>
          </a:xfrm>
          <a:prstGeom prst="rect">
            <a:avLst/>
          </a:prstGeom>
          <a:noFill/>
          <a:ln>
            <a:solidFill>
              <a:schemeClr val="tx1">
                <a:lumMod val="75000"/>
              </a:schemeClr>
            </a:solidFill>
          </a:ln>
        </p:spPr>
        <p:txBody>
          <a:bodyPr/>
          <a:lstStyle/>
          <a:p>
            <a:pPr algn="just" defTabSz="914400">
              <a:spcAft>
                <a:spcPts val="500"/>
              </a:spcAft>
              <a:defRPr/>
            </a:pPr>
            <a:r>
              <a:rPr lang="en-GB" sz="1200" b="1" u="sng" dirty="0">
                <a:latin typeface="Futura Medium" panose="00000400000000000000" pitchFamily="2" charset="0"/>
              </a:rPr>
              <a:t>Business Case/objectives</a:t>
            </a:r>
            <a:r>
              <a:rPr lang="en-GB" sz="1200" b="1" dirty="0">
                <a:latin typeface="Futura Medium" pitchFamily="2" charset="0"/>
                <a:cs typeface="Arial" charset="0"/>
              </a:rPr>
              <a:t>:</a:t>
            </a:r>
          </a:p>
          <a:p>
            <a:pPr algn="just" defTabSz="914400">
              <a:spcAft>
                <a:spcPts val="500"/>
              </a:spcAft>
              <a:defRPr/>
            </a:pPr>
            <a:r>
              <a:rPr lang="en-GB" sz="1200" dirty="0" err="1">
                <a:latin typeface="Futura Medium" pitchFamily="2" charset="0"/>
                <a:cs typeface="Arial" charset="0"/>
              </a:rPr>
              <a:t>Okoloma</a:t>
            </a:r>
            <a:r>
              <a:rPr lang="en-GB" sz="1200" dirty="0">
                <a:latin typeface="Futura Medium" pitchFamily="2" charset="0"/>
                <a:cs typeface="Arial" charset="0"/>
              </a:rPr>
              <a:t> gas plant has 7 BOGE instrument air compressors used to provide pneumatic signals for instrumentation in controlling and safeguarding the process. Common failure mode with respect to instrumentation is failure of the system pressure switch (CONDOR SWITCH, BOGE). Severally, the switches go bad as result of failed diaphragm which is a sub-component. </a:t>
            </a:r>
          </a:p>
          <a:p>
            <a:pPr algn="just" defTabSz="914400">
              <a:spcAft>
                <a:spcPts val="500"/>
              </a:spcAft>
              <a:defRPr/>
            </a:pPr>
            <a:r>
              <a:rPr lang="en-GB" sz="1200" dirty="0">
                <a:latin typeface="Futura Medium" pitchFamily="2" charset="0"/>
                <a:cs typeface="Arial" charset="0"/>
              </a:rPr>
              <a:t>Currently, we have over 10 switches down on failed diaphragm in the workshop.</a:t>
            </a:r>
          </a:p>
          <a:p>
            <a:pPr algn="just" defTabSz="914400">
              <a:spcAft>
                <a:spcPts val="500"/>
              </a:spcAft>
              <a:defRPr/>
            </a:pPr>
            <a:r>
              <a:rPr lang="en-GB" sz="1200" dirty="0">
                <a:latin typeface="Futura Medium" pitchFamily="2" charset="0"/>
                <a:cs typeface="Arial" charset="0"/>
              </a:rPr>
              <a:t>This project aims at coding the sub-component part and procuring 10pcs to use in the revamp of 10 pcs BOGE pressure switch against outright procurement whole assembly.</a:t>
            </a:r>
          </a:p>
          <a:p>
            <a:pPr algn="just" defTabSz="914400">
              <a:spcAft>
                <a:spcPts val="500"/>
              </a:spcAft>
              <a:defRPr/>
            </a:pPr>
            <a:endParaRPr lang="en-GB" sz="1200" dirty="0">
              <a:latin typeface="Futura Medium" pitchFamily="2" charset="0"/>
              <a:cs typeface="Arial" charset="0"/>
            </a:endParaRPr>
          </a:p>
          <a:p>
            <a:pPr algn="just" defTabSz="914400">
              <a:spcAft>
                <a:spcPts val="500"/>
              </a:spcAft>
              <a:defRPr/>
            </a:pPr>
            <a:r>
              <a:rPr lang="en-GB" sz="1200" dirty="0">
                <a:latin typeface="Futura Medium" pitchFamily="2" charset="0"/>
                <a:cs typeface="Arial" charset="0"/>
              </a:rPr>
              <a:t>Expected cost savings for this initiative is circa $2,000 when we procure 10pcs diaphragm @$207.02 from a vendor quotation against outright procurement of pressure switch with material no: 1001234921 - SWITCH,PRESSURE,CONDOR,213147,8bar @$470.02</a:t>
            </a:r>
          </a:p>
        </p:txBody>
      </p:sp>
      <p:sp>
        <p:nvSpPr>
          <p:cNvPr id="13" name="Text Placeholder 2"/>
          <p:cNvSpPr txBox="1">
            <a:spLocks/>
          </p:cNvSpPr>
          <p:nvPr/>
        </p:nvSpPr>
        <p:spPr>
          <a:xfrm>
            <a:off x="4194125" y="3211300"/>
            <a:ext cx="4832351" cy="3443003"/>
          </a:xfrm>
          <a:prstGeom prst="rect">
            <a:avLst/>
          </a:prstGeom>
          <a:ln>
            <a:solidFill>
              <a:schemeClr val="tx1">
                <a:lumMod val="75000"/>
              </a:schemeClr>
            </a:solidFill>
          </a:ln>
        </p:spPr>
        <p:txBody>
          <a:bodyPr/>
          <a:lstStyle/>
          <a:p>
            <a:pPr algn="just" defTabSz="914400">
              <a:spcAft>
                <a:spcPts val="500"/>
              </a:spcAft>
              <a:defRPr/>
            </a:pPr>
            <a:r>
              <a:rPr lang="en-US" sz="1200" b="1" u="sng" dirty="0">
                <a:latin typeface="Futura Medium" panose="00000400000000000000" pitchFamily="2" charset="0"/>
              </a:rPr>
              <a:t>Project Scope/Actions :</a:t>
            </a:r>
          </a:p>
          <a:p>
            <a:pPr marL="457200" indent="-457200" fontAlgn="base">
              <a:buAutoNum type="arabicParenR"/>
            </a:pPr>
            <a:r>
              <a:rPr lang="en-GB" sz="1400" dirty="0"/>
              <a:t>Obtain material details and code material no for SAP</a:t>
            </a:r>
          </a:p>
          <a:p>
            <a:pPr marL="457200" indent="-457200" fontAlgn="base">
              <a:buAutoNum type="arabicParenR"/>
            </a:pPr>
            <a:r>
              <a:rPr lang="en-GB" sz="1400" dirty="0"/>
              <a:t>Secure BFM approval and follow up PO creation</a:t>
            </a:r>
          </a:p>
          <a:p>
            <a:pPr marL="457200" indent="-457200" fontAlgn="base">
              <a:buAutoNum type="arabicParenR"/>
            </a:pPr>
            <a:r>
              <a:rPr lang="en-GB" sz="1400" dirty="0"/>
              <a:t>Delivery of materials </a:t>
            </a:r>
          </a:p>
          <a:p>
            <a:pPr marL="457200" indent="-457200" fontAlgn="base">
              <a:buAutoNum type="arabicParenR"/>
            </a:pPr>
            <a:r>
              <a:rPr lang="en-GB" sz="1400" dirty="0"/>
              <a:t>Revamp of 10nos pressure switches </a:t>
            </a:r>
          </a:p>
          <a:p>
            <a:pPr marL="457200" indent="-457200" fontAlgn="base">
              <a:buAutoNum type="arabicParenR"/>
            </a:pPr>
            <a:endParaRPr lang="en-GB" sz="1400" dirty="0"/>
          </a:p>
          <a:p>
            <a:pPr fontAlgn="base"/>
            <a:endParaRPr lang="en-US" sz="1400" dirty="0"/>
          </a:p>
          <a:p>
            <a:pPr defTabSz="914400">
              <a:defRPr/>
            </a:pPr>
            <a:endParaRPr lang="en-US" sz="1400" dirty="0">
              <a:solidFill>
                <a:srgbClr val="EEECE1">
                  <a:lumMod val="50000"/>
                </a:srgbClr>
              </a:solidFill>
              <a:latin typeface="Futura Medium" panose="00000400000000000000" pitchFamily="2" charset="0"/>
            </a:endParaRPr>
          </a:p>
        </p:txBody>
      </p:sp>
      <p:sp>
        <p:nvSpPr>
          <p:cNvPr id="22" name="Text Placeholder 2"/>
          <p:cNvSpPr txBox="1">
            <a:spLocks/>
          </p:cNvSpPr>
          <p:nvPr/>
        </p:nvSpPr>
        <p:spPr>
          <a:xfrm>
            <a:off x="9116487" y="5124261"/>
            <a:ext cx="2891367" cy="1525450"/>
          </a:xfrm>
          <a:prstGeom prst="rect">
            <a:avLst/>
          </a:prstGeom>
          <a:ln>
            <a:solidFill>
              <a:schemeClr val="tx1">
                <a:lumMod val="75000"/>
              </a:schemeClr>
            </a:solidFill>
          </a:ln>
        </p:spPr>
        <p:txBody>
          <a:bodyPr/>
          <a:lstStyle/>
          <a:p>
            <a:pPr marL="0" lvl="1" defTabSz="914400">
              <a:spcBef>
                <a:spcPts val="300"/>
              </a:spcBef>
              <a:spcAft>
                <a:spcPct val="0"/>
              </a:spcAft>
            </a:pPr>
            <a:endParaRPr lang="en-US" altLang="en-US" sz="1400" dirty="0">
              <a:latin typeface="Futura Medium" panose="00000400000000000000" pitchFamily="2" charset="0"/>
            </a:endParaRPr>
          </a:p>
        </p:txBody>
      </p:sp>
      <p:sp>
        <p:nvSpPr>
          <p:cNvPr id="10" name="Text Placeholder 2"/>
          <p:cNvSpPr txBox="1">
            <a:spLocks/>
          </p:cNvSpPr>
          <p:nvPr/>
        </p:nvSpPr>
        <p:spPr>
          <a:xfrm>
            <a:off x="129118" y="4893237"/>
            <a:ext cx="3956049" cy="1761069"/>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200" b="1" u="sng" dirty="0">
                <a:latin typeface="Futura Medium" panose="00000400000000000000" pitchFamily="2" charset="0"/>
              </a:rPr>
              <a:t>High-level Timeline:</a:t>
            </a:r>
            <a:endParaRPr lang="en-GB" sz="1200" dirty="0">
              <a:latin typeface="Futura Medium" panose="00000400000000000000" pitchFamily="2" charset="0"/>
            </a:endParaRPr>
          </a:p>
          <a:p>
            <a:pPr marL="171450" indent="-171450" defTabSz="914400">
              <a:buFont typeface="Wingdings" pitchFamily="2" charset="2"/>
              <a:buChar char="§"/>
              <a:defRPr/>
            </a:pPr>
            <a:r>
              <a:rPr lang="en-GB" sz="1400" dirty="0">
                <a:latin typeface="Futura Medium" panose="00000400000000000000" pitchFamily="2" charset="0"/>
              </a:rPr>
              <a:t>L0-L1:  30 July 2018</a:t>
            </a:r>
          </a:p>
          <a:p>
            <a:pPr marL="171450" indent="-171450" defTabSz="914400">
              <a:buFont typeface="Wingdings" pitchFamily="2" charset="2"/>
              <a:buChar char="§"/>
              <a:defRPr/>
            </a:pPr>
            <a:r>
              <a:rPr lang="en-GB" sz="1400" dirty="0">
                <a:latin typeface="Futura Medium" panose="00000400000000000000" pitchFamily="2" charset="0"/>
              </a:rPr>
              <a:t>L2: 6 August 2018</a:t>
            </a:r>
          </a:p>
          <a:p>
            <a:pPr marL="171450" indent="-171450" defTabSz="914400">
              <a:spcBef>
                <a:spcPts val="300"/>
              </a:spcBef>
              <a:buFont typeface="Wingdings" pitchFamily="2" charset="2"/>
              <a:buChar char="§"/>
              <a:defRPr/>
            </a:pPr>
            <a:r>
              <a:rPr lang="en-GB" sz="1400" dirty="0">
                <a:latin typeface="Futura Medium" panose="00000400000000000000" pitchFamily="2" charset="0"/>
              </a:rPr>
              <a:t>L3:  30 August 2018</a:t>
            </a:r>
          </a:p>
          <a:p>
            <a:pPr marL="171450" indent="-171450" defTabSz="914400">
              <a:spcBef>
                <a:spcPts val="300"/>
              </a:spcBef>
              <a:buFont typeface="Wingdings" pitchFamily="2" charset="2"/>
              <a:buChar char="§"/>
              <a:defRPr/>
            </a:pPr>
            <a:r>
              <a:rPr lang="en-GB" sz="1400" dirty="0">
                <a:latin typeface="Futura Medium" panose="00000400000000000000" pitchFamily="2" charset="0"/>
              </a:rPr>
              <a:t>L4:  15 September2018</a:t>
            </a:r>
          </a:p>
          <a:p>
            <a:pPr marL="171450" indent="-171450" defTabSz="914400">
              <a:spcBef>
                <a:spcPts val="300"/>
              </a:spcBef>
              <a:buFont typeface="Wingdings" pitchFamily="2" charset="2"/>
              <a:buChar char="§"/>
              <a:defRPr/>
            </a:pPr>
            <a:r>
              <a:rPr lang="en-US" sz="1400" dirty="0">
                <a:latin typeface="Futura Medium" panose="00000400000000000000" pitchFamily="2" charset="0"/>
              </a:rPr>
              <a:t>L5: 20 September 2018</a:t>
            </a:r>
          </a:p>
          <a:p>
            <a:pPr marL="171450" indent="-171450" defTabSz="914400">
              <a:spcBef>
                <a:spcPts val="300"/>
              </a:spcBef>
              <a:buFont typeface="Wingdings" pitchFamily="2" charset="2"/>
              <a:buChar char="§"/>
              <a:defRPr/>
            </a:pPr>
            <a:r>
              <a:rPr lang="en-US" sz="1400" dirty="0">
                <a:latin typeface="Futura Medium" panose="00000400000000000000" pitchFamily="2" charset="0"/>
              </a:rPr>
              <a:t>Initiative End</a:t>
            </a:r>
            <a:endParaRPr lang="en-GB" sz="1400" dirty="0">
              <a:latin typeface="Futura Medium" panose="00000400000000000000" pitchFamily="2" charset="0"/>
            </a:endParaRPr>
          </a:p>
          <a:p>
            <a:pPr algn="just" defTabSz="914400">
              <a:spcBef>
                <a:spcPts val="200"/>
              </a:spcBef>
              <a:spcAft>
                <a:spcPts val="200"/>
              </a:spcAft>
              <a:buClr>
                <a:srgbClr val="9BBB59">
                  <a:lumMod val="50000"/>
                </a:srgbClr>
              </a:buClr>
              <a:buSzPct val="125000"/>
              <a:defRPr/>
            </a:pPr>
            <a:endParaRPr lang="en-US" sz="1800" dirty="0">
              <a:solidFill>
                <a:srgbClr val="EEECE1">
                  <a:lumMod val="50000"/>
                </a:srgbClr>
              </a:solidFill>
              <a:latin typeface="Futura Medium" panose="00000400000000000000" pitchFamily="2" charset="0"/>
            </a:endParaRPr>
          </a:p>
        </p:txBody>
      </p:sp>
      <p:sp>
        <p:nvSpPr>
          <p:cNvPr id="11" name="Text Placeholder 2"/>
          <p:cNvSpPr txBox="1">
            <a:spLocks/>
          </p:cNvSpPr>
          <p:nvPr/>
        </p:nvSpPr>
        <p:spPr>
          <a:xfrm>
            <a:off x="9116487" y="3222704"/>
            <a:ext cx="2906183" cy="182913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latin typeface="Futura Medium" panose="00000400000000000000" pitchFamily="2" charset="0"/>
              </a:rPr>
              <a:t>Critical Success Factors:</a:t>
            </a:r>
            <a:endParaRPr lang="en-GB" sz="1200" dirty="0">
              <a:latin typeface="Futura Medium" panose="00000400000000000000" pitchFamily="2" charset="0"/>
            </a:endParaRPr>
          </a:p>
          <a:p>
            <a:pPr marL="171450" indent="-171450" defTabSz="914400">
              <a:buFont typeface="Wingdings" pitchFamily="2" charset="2"/>
              <a:buChar char="§"/>
              <a:defRPr/>
            </a:pPr>
            <a:r>
              <a:rPr lang="en-GB" sz="1400" dirty="0"/>
              <a:t>C&amp;P procurement processes</a:t>
            </a:r>
          </a:p>
          <a:p>
            <a:pPr marL="171450" indent="-171450" defTabSz="914400">
              <a:buFont typeface="Wingdings" pitchFamily="2" charset="2"/>
              <a:buChar char="§"/>
              <a:defRPr/>
            </a:pPr>
            <a:endParaRPr lang="en-GB" sz="1800" dirty="0">
              <a:solidFill>
                <a:srgbClr val="EEECE1">
                  <a:lumMod val="50000"/>
                </a:srgbClr>
              </a:solidFill>
              <a:latin typeface="Futura Medium" panose="00000400000000000000" pitchFamily="2" charset="0"/>
            </a:endParaRPr>
          </a:p>
          <a:p>
            <a:pPr marL="171450" indent="-171450" defTabSz="914400">
              <a:defRPr/>
            </a:pPr>
            <a:endParaRPr lang="en-GB" sz="1800" dirty="0">
              <a:solidFill>
                <a:srgbClr val="EEECE1">
                  <a:lumMod val="50000"/>
                </a:srgbClr>
              </a:solidFill>
              <a:latin typeface="Futura Medium" panose="00000400000000000000" pitchFamily="2" charset="0"/>
            </a:endParaRPr>
          </a:p>
          <a:p>
            <a:pPr defTabSz="914400">
              <a:defRPr/>
            </a:pPr>
            <a:endParaRPr lang="en-US" sz="1800" dirty="0">
              <a:solidFill>
                <a:srgbClr val="EEECE1">
                  <a:lumMod val="50000"/>
                </a:srgb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800" dirty="0">
              <a:solidFill>
                <a:srgbClr val="EEECE1">
                  <a:lumMod val="50000"/>
                </a:srgbClr>
              </a:solidFill>
              <a:latin typeface="Futura Medium" panose="00000400000000000000" pitchFamily="2" charset="0"/>
            </a:endParaRPr>
          </a:p>
        </p:txBody>
      </p:sp>
      <p:sp>
        <p:nvSpPr>
          <p:cNvPr id="12" name="Text Placeholder 2"/>
          <p:cNvSpPr txBox="1">
            <a:spLocks/>
          </p:cNvSpPr>
          <p:nvPr/>
        </p:nvSpPr>
        <p:spPr>
          <a:xfrm>
            <a:off x="129118" y="3211300"/>
            <a:ext cx="3956049" cy="1550823"/>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100" b="1" u="sng" dirty="0">
                <a:latin typeface="Futura Medium" panose="00000400000000000000" pitchFamily="2" charset="0"/>
              </a:rPr>
              <a:t>Potential Benefits &amp; Measurement:</a:t>
            </a:r>
          </a:p>
          <a:p>
            <a:pPr marL="228600" indent="-228600" algn="just" defTabSz="914400">
              <a:spcAft>
                <a:spcPts val="500"/>
              </a:spcAft>
              <a:buAutoNum type="arabicParenR"/>
              <a:defRPr/>
            </a:pPr>
            <a:r>
              <a:rPr lang="en-US" sz="1100" dirty="0">
                <a:latin typeface="Futura Medium" panose="00000400000000000000" pitchFamily="2" charset="0"/>
              </a:rPr>
              <a:t>Cost savings of 2k in coding of sub component (BOM)</a:t>
            </a:r>
          </a:p>
          <a:p>
            <a:pPr marL="228600" indent="-228600" algn="just" defTabSz="914400">
              <a:spcAft>
                <a:spcPts val="500"/>
              </a:spcAft>
              <a:buAutoNum type="arabicParenR"/>
              <a:defRPr/>
            </a:pPr>
            <a:r>
              <a:rPr lang="en-US" sz="1100" dirty="0">
                <a:latin typeface="Futura Medium" panose="00000400000000000000" pitchFamily="2" charset="0"/>
              </a:rPr>
              <a:t>Asset availability and reduction in downtime of equipment associated with switch failure</a:t>
            </a:r>
          </a:p>
          <a:p>
            <a:pPr marL="228600" indent="-228600" algn="just" defTabSz="914400">
              <a:spcAft>
                <a:spcPts val="500"/>
              </a:spcAft>
              <a:buAutoNum type="arabicParenR"/>
              <a:defRPr/>
            </a:pPr>
            <a:r>
              <a:rPr lang="en-US" sz="1100" dirty="0">
                <a:latin typeface="Futura Medium" panose="00000400000000000000" pitchFamily="2" charset="0"/>
              </a:rPr>
              <a:t>Recycling of re-usable switches </a:t>
            </a:r>
            <a:endParaRPr lang="en-GB" sz="1800" dirty="0">
              <a:solidFill>
                <a:srgbClr val="EEECE1">
                  <a:lumMod val="50000"/>
                </a:srgbClr>
              </a:solidFill>
              <a:latin typeface="Futura Medium" panose="00000400000000000000" pitchFamily="2" charset="0"/>
            </a:endParaRPr>
          </a:p>
        </p:txBody>
      </p:sp>
      <p:sp>
        <p:nvSpPr>
          <p:cNvPr id="3" name="TextBox 2"/>
          <p:cNvSpPr txBox="1"/>
          <p:nvPr/>
        </p:nvSpPr>
        <p:spPr>
          <a:xfrm>
            <a:off x="9632085" y="43934"/>
            <a:ext cx="1836528" cy="369332"/>
          </a:xfrm>
          <a:prstGeom prst="rect">
            <a:avLst/>
          </a:prstGeom>
          <a:solidFill>
            <a:srgbClr val="FFC000"/>
          </a:solidFill>
        </p:spPr>
        <p:txBody>
          <a:bodyPr wrap="none" rtlCol="0">
            <a:spAutoFit/>
          </a:bodyPr>
          <a:lstStyle/>
          <a:p>
            <a:pPr defTabSz="914400"/>
            <a:r>
              <a:rPr lang="en-US" sz="1800" dirty="0">
                <a:solidFill>
                  <a:prstClr val="black"/>
                </a:solidFill>
                <a:latin typeface="Futura Medium" panose="00000400000000000000" pitchFamily="2" charset="0"/>
              </a:rPr>
              <a:t>Charter Template</a:t>
            </a:r>
          </a:p>
        </p:txBody>
      </p:sp>
      <p:sp>
        <p:nvSpPr>
          <p:cNvPr id="5" name="TextBox 4">
            <a:extLst>
              <a:ext uri="{FF2B5EF4-FFF2-40B4-BE49-F238E27FC236}">
                <a16:creationId xmlns:a16="http://schemas.microsoft.com/office/drawing/2014/main" id="{AA83A2C2-DD10-4F54-9FF4-F9F37A55E978}"/>
              </a:ext>
            </a:extLst>
          </p:cNvPr>
          <p:cNvSpPr txBox="1"/>
          <p:nvPr/>
        </p:nvSpPr>
        <p:spPr>
          <a:xfrm>
            <a:off x="9192344" y="5301208"/>
            <a:ext cx="1887376" cy="954107"/>
          </a:xfrm>
          <a:prstGeom prst="rect">
            <a:avLst/>
          </a:prstGeom>
          <a:noFill/>
        </p:spPr>
        <p:txBody>
          <a:bodyPr wrap="none" rtlCol="0">
            <a:spAutoFit/>
          </a:bodyPr>
          <a:lstStyle/>
          <a:p>
            <a:r>
              <a:rPr lang="en-US" sz="2000" b="1" dirty="0"/>
              <a:t>Team members:</a:t>
            </a:r>
          </a:p>
          <a:p>
            <a:r>
              <a:rPr lang="en-US" sz="1800" dirty="0"/>
              <a:t>Obioha Obinna</a:t>
            </a:r>
          </a:p>
          <a:p>
            <a:r>
              <a:rPr lang="en-US" sz="1800" dirty="0"/>
              <a:t>Gelor Agberhia</a:t>
            </a:r>
          </a:p>
        </p:txBody>
      </p:sp>
    </p:spTree>
    <p:extLst>
      <p:ext uri="{BB962C8B-B14F-4D97-AF65-F5344CB8AC3E}">
        <p14:creationId xmlns:p14="http://schemas.microsoft.com/office/powerpoint/2010/main" val="3405708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152400"/>
            <a:ext cx="11171239" cy="385762"/>
          </a:xfrm>
        </p:spPr>
        <p:txBody>
          <a:bodyPr>
            <a:noAutofit/>
          </a:bodyPr>
          <a:lstStyle/>
          <a:p>
            <a:r>
              <a:rPr lang="en-CA" sz="2800" dirty="0">
                <a:latin typeface="Futura Medium" panose="00000400000000000000" pitchFamily="2" charset="0"/>
              </a:rPr>
              <a:t>L1 – L5 Gates</a:t>
            </a:r>
          </a:p>
        </p:txBody>
      </p:sp>
      <p:sp>
        <p:nvSpPr>
          <p:cNvPr id="4" name="Slide Number Placeholder 3"/>
          <p:cNvSpPr>
            <a:spLocks noGrp="1"/>
          </p:cNvSpPr>
          <p:nvPr>
            <p:ph type="sldNum" sz="quarter" idx="12"/>
          </p:nvPr>
        </p:nvSpPr>
        <p:spPr/>
        <p:txBody>
          <a:bodyPr/>
          <a:lstStyle/>
          <a:p>
            <a:fld id="{D32BAE6A-B452-4007-8177-56DD051636F9}" type="slidenum">
              <a:rPr lang="en-GB">
                <a:solidFill>
                  <a:prstClr val="black">
                    <a:tint val="75000"/>
                  </a:prstClr>
                </a:solidFill>
              </a:rPr>
              <a:pPr/>
              <a:t>2</a:t>
            </a:fld>
            <a:endParaRPr lang="en-GB" dirty="0">
              <a:solidFill>
                <a:prstClr val="black">
                  <a:tint val="75000"/>
                </a:prstClr>
              </a:solidFill>
            </a:endParaRPr>
          </a:p>
        </p:txBody>
      </p:sp>
      <p:pic>
        <p:nvPicPr>
          <p:cNvPr id="206850"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503056"/>
            <a:ext cx="10769600" cy="6135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8723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0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3&quot;&gt;&lt;elem m_fUsage=&quot;3.49063974154627576496E+00&quot;&gt;&lt;m_msothmcolidx val=&quot;0&quot;/&gt;&lt;m_rgb r=&quot;00&quot; g=&quot;70&quot; b=&quot;F9&quot;/&gt;&lt;m_nBrightness val=&quot;0&quot;/&gt;&lt;/elem&gt;&lt;elem m_fUsage=&quot;1.77914565010000025325E+00&quot;&gt;&lt;m_msothmcolidx val=&quot;0&quot;/&gt;&lt;m_rgb r=&quot;48&quot; g=&quot;FF&quot; b=&quot;A4&quot;/&gt;&lt;m_nBrightness val=&quot;0&quot;/&gt;&lt;/elem&gt;&lt;elem m_fUsage=&quot;8.65717389000000170363E-01&quot;&gt;&lt;m_msothmcolidx val=&quot;0&quot;/&gt;&lt;m_rgb r=&quot;EB&quot; g=&quot;6D&quot; b=&quot;71&quot;/&gt;&lt;m_nBrightness val=&quot;0&quot;/&gt;&lt;/elem&gt;&lt;elem m_fUsage=&quot;7.96381132094649113462E-01&quot;&gt;&lt;m_msothmcolidx val=&quot;0&quot;/&gt;&lt;m_rgb r=&quot;3C&quot; g=&quot;FF&quot; b=&quot;9D&quot;/&gt;&lt;m_nBrightness val=&quot;0&quot;/&gt;&lt;/elem&gt;&lt;elem m_fUsage=&quot;5.31441000000000163261E-01&quot;&gt;&lt;m_msothmcolidx val=&quot;0&quot;/&gt;&lt;m_rgb r=&quot;F1&quot; g=&quot;96&quot; b=&quot;98&quot;/&gt;&lt;m_nBrightness val=&quot;0&quot;/&gt;&lt;/elem&gt;&lt;elem m_fUsage=&quot;4.09016571849008470085E-01&quot;&gt;&lt;m_msothmcolidx val=&quot;0&quot;/&gt;&lt;m_rgb r=&quot;1C&quot; g=&quot;83&quot; b=&quot;F4&quot;/&gt;&lt;m_nBrightness val=&quot;0&quot;/&gt;&lt;/elem&gt;&lt;elem m_fUsage=&quot;3.13810596090000171188E-01&quot;&gt;&lt;m_msothmcolidx val=&quot;0&quot;/&gt;&lt;m_rgb r=&quot;B7&quot; g=&quot;FF&quot; b=&quot;DB&quot;/&gt;&lt;m_nBrightness val=&quot;0&quot;/&gt;&lt;/elem&gt;&lt;elem m_fUsage=&quot;2.82429536481000165171E-01&quot;&gt;&lt;m_msothmcolidx val=&quot;0&quot;/&gt;&lt;m_rgb r=&quot;F5&quot; g=&quot;B8&quot; b=&quot;B9&quot;/&gt;&lt;m_nBrightness val=&quot;0&quot;/&gt;&lt;/elem&gt;&lt;elem m_fUsage=&quot;2.71671289887568501165E-01&quot;&gt;&lt;m_msothmcolidx val=&quot;0&quot;/&gt;&lt;m_rgb r=&quot;7B&quot; g=&quot;1C&quot; b=&quot;93&quot;/&gt;&lt;m_nBrightness val=&quot;0&quot;/&gt;&lt;/elem&gt;&lt;elem m_fUsage=&quot;2.54186582832900132001E-01&quot;&gt;&lt;m_msothmcolidx val=&quot;0&quot;/&gt;&lt;m_rgb r=&quot;F8&quot; g=&quot;C2&quot; b=&quot;C4&quot;/&gt;&lt;m_nBrightness val=&quot;0&quot;/&gt;&lt;/elem&gt;&lt;elem m_fUsage=&quot;2.19903489437288629516E-01&quot;&gt;&lt;m_msothmcolidx val=&quot;0&quot;/&gt;&lt;m_rgb r=&quot;FD&quot; g=&quot;E4&quot; b=&quot;71&quot;/&gt;&lt;m_nBrightness val=&quot;0&quot;/&gt;&lt;/elem&gt;&lt;elem m_fUsage=&quot;2.16167060738324673386E-01&quot;&gt;&lt;m_msothmcolidx val=&quot;0&quot;/&gt;&lt;m_rgb r=&quot;FE&quot; g=&quot;F5&quot; b=&quot;CD&quot;/&gt;&lt;m_nBrightness val=&quot;0&quot;/&gt;&lt;/elem&gt;&lt;elem m_fUsage=&quot;9.84770902183611934744E-02&quot;&gt;&lt;m_msothmcolidx val=&quot;0&quot;/&gt;&lt;m_rgb r=&quot;09&quot; g=&quot;5E&quot; b=&quot;BB&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p:Policy xmlns:p="office.server.policy" id="" local="true">
  <p:Name>Shell Document Base</p:Name>
  <p:Description/>
  <p:Statement/>
  <p:PolicyItems/>
</p:Policy>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4fa94db-9f68-4db9-8aad-b353dd6cd207">
      <Value>2</Value>
      <Value>11</Value>
      <Value>10</Value>
      <Value>9</Value>
      <Value>8</Value>
      <Value>7</Value>
      <Value>6</Value>
      <Value>5</Value>
      <Value>4</Value>
      <Value>3</Value>
      <Value>70</Value>
      <Value>1</Value>
    </TaxCatchAll>
    <_dlc_DocId xmlns="94fa94db-9f68-4db9-8aad-b353dd6cd207">AFFAA0624-1326894789-73294</_dlc_DocId>
    <_dlc_DocIdUrl xmlns="94fa94db-9f68-4db9-8aad-b353dd6cd207">
      <Url>https://nga001-sp.shell.com/sites/AFFAA0624/_layouts/15/DocIdRedir.aspx?ID=AFFAA0624-1326894789-73294</Url>
      <Description>AFFAA0624-1326894789-73294</Description>
    </_dlc_DocIdUrl>
    <Recipients xmlns="d37dc61e-6134-4f77-a092-981fcd794f3a" xsi:nil="true"/>
    <LivelinkID xmlns="d37dc61e-6134-4f77-a092-981fcd794f3a" xsi:nil="true"/>
    <Livelink_x0020_Instance_x0020_Column xmlns="d37dc61e-6134-4f77-a092-981fcd794f3a" xsi:nil="true"/>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Media_Location xmlns="d37dc61e-6134-4f77-a092-981fcd794f3a">Livelink</Media_Location>
    <Shell_x0020_SharePoint_x0020_SAEF_x0020_RecordStatus xmlns="http://schemas.microsoft.com/sharepoint/v3" xsi:nil="true"/>
    <Volume_Number xmlns="d37dc61e-6134-4f77-a092-981fcd794f3a"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IconOverlay xmlns="http://schemas.microsoft.com/sharepoint/v4" xsi:nil="true"/>
    <Shell_x0020_SharePoint_x0020_SAEF_x0020_FilePlanRecordType xmlns="http://schemas.microsoft.com/sharepoint/v3" xsi:nil="true"/>
    <Revision_Code xmlns="d37dc61e-6134-4f77-a092-981fcd794f3a"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Folder_x0020_STRUCTURE xmlns="d37dc61e-6134-4f77-a092-981fcd794f3a" xsi:nil="true"/>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Issue_Date xmlns="d37dc61e-6134-4f77-a092-981fcd794f3a" xsi:nil="true"/>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Media xmlns="d37dc61e-6134-4f77-a092-981fcd794f3a">Electronic File</Media>
    <Language xmlns="d37dc61e-6134-4f77-a092-981fcd794f3a">English</Language>
    <Records_x0020_Implicit_x0020_Declare_Origin xmlns="d37dc61e-6134-4f77-a092-981fcd794f3a" xsi:nil="true"/>
    <Shell_x0020_SharePoint_x0020_SAEF_x0020_SiteOwner xmlns="http://schemas.microsoft.com/sharepoint/v3">i:0#.w|africa-me\bisi.t.banigbe</Shell_x0020_SharePoint_x0020_SAEF_x0020_SiteOwner>
    <Shell_x0020_SharePoint_x0020_SAEF_x0020_TRIMRecordNumber xmlns="http://schemas.microsoft.com/sharepoint/v3" xsi:nil="true"/>
    <Review_Date xmlns="d37dc61e-6134-4f77-a092-981fcd794f3a" xsi:nil="true"/>
    <Organisation xmlns="d37dc61e-6134-4f77-a092-981fcd794f3a" xsi:nil="true"/>
    <Cross_References xmlns="d37dc61e-6134-4f77-a092-981fcd794f3a" xsi:nil="true"/>
    <Shell_x0020_SharePoint_x0020_SAEF_x0020_IsRecord xmlns="http://schemas.microsoft.com/sharepoint/v3" xsi:nil="tru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Business Plans [ARM]</TermName>
          <TermId xmlns="http://schemas.microsoft.com/office/infopath/2007/PartnerControls">59d2480a-ae43-41cf-ab8c-fb8985b4f788</TermId>
        </TermInfo>
      </Terms>
    </Shell_x0020_SharePoint_x0020_SAEF_x0020_DocumentTypeTaxHTField0>
    <Shell_x0020_SharePoint_x0020_SAEF_x0020_SiteCollectionName xmlns="http://schemas.microsoft.com/sharepoint/v3">Asset Land 3 East</Shell_x0020_SharePoint_x0020_SAEF_x0020_SiteCollectionNam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Export_x0020_Control xmlns="d37dc61e-6134-4f77-a092-981fcd794f3a" xsi:nil="true"/>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hell_x0020_SharePoint_x0020_SAEF_x0020_GlobalFunctionTaxHTField0>
    <Shell_x0020_SharePoint_x0020_SAEF_x0020_Declarer xmlns="http://schemas.microsoft.com/sharepoint/v3" xsi:nil="true"/>
    <Document_Numbers xmlns="d37dc61e-6134-4f77-a092-981fcd794f3a" xsi:nil="true"/>
    <Shell_x0020_SharePoint_x0020_SAEF_x0020_AssetIdentifier xmlns="http://schemas.microsoft.com/sharepoint/v3" xsi:nil="true"/>
  </documentManagement>
</p:properties>
</file>

<file path=customXml/item4.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84C9E4099BB40D419C271D8B4FFA2B5B" ma:contentTypeVersion="265" ma:contentTypeDescription="Shell Document Content Type" ma:contentTypeScope="" ma:versionID="51a0192ed02ba1772607e1c838599c1b">
  <xsd:schema xmlns:xsd="http://www.w3.org/2001/XMLSchema" xmlns:xs="http://www.w3.org/2001/XMLSchema" xmlns:p="http://schemas.microsoft.com/office/2006/metadata/properties" xmlns:ns1="http://schemas.microsoft.com/sharepoint/v3" xmlns:ns2="94fa94db-9f68-4db9-8aad-b353dd6cd207" xmlns:ns4="d37dc61e-6134-4f77-a092-981fcd794f3a" xmlns:ns5="http://schemas.microsoft.com/sharepoint/v4" targetNamespace="http://schemas.microsoft.com/office/2006/metadata/properties" ma:root="true" ma:fieldsID="cd74e9421e095a73aa722c0fc1815f2a" ns1:_="" ns2:_="" ns4:_="" ns5:_="">
    <xsd:import namespace="http://schemas.microsoft.com/sharepoint/v3"/>
    <xsd:import namespace="94fa94db-9f68-4db9-8aad-b353dd6cd207"/>
    <xsd:import namespace="d37dc61e-6134-4f77-a092-981fcd794f3a"/>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Issue_Date" minOccurs="0"/>
                <xsd:element ref="ns4:Review_Date" minOccurs="0"/>
                <xsd:element ref="ns4:Organisation" minOccurs="0"/>
                <xsd:element ref="ns4:Recipients" minOccurs="0"/>
                <xsd:element ref="ns4:Document_Numbers" minOccurs="0"/>
                <xsd:element ref="ns4:Cross_References" minOccurs="0"/>
                <xsd:element ref="ns4:Revision_Code" minOccurs="0"/>
                <xsd:element ref="ns4:Media" minOccurs="0"/>
                <xsd:element ref="ns4:Media_Location" minOccurs="0"/>
                <xsd:element ref="ns4:Language" minOccurs="0"/>
                <xsd:element ref="ns4:Volume_Number" minOccurs="0"/>
                <xsd:element ref="ns4:Records_x0020_Implicit_x0020_Declare_Origin" minOccurs="0"/>
                <xsd:element ref="ns4:Export_x0020_Control"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nillable="true"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Asset Land 3 East"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94fa94db-9f68-4db9-8aad-b353dd6cd207"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2b6ef348-ff1b-4b7f-b0c1-bbd6950dd36a}" ma:internalName="TaxCatchAll" ma:showField="CatchAllData" ma:web="94fa94db-9f68-4db9-8aad-b353dd6cd207">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2b6ef348-ff1b-4b7f-b0c1-bbd6950dd36a}" ma:internalName="TaxCatchAllLabel" ma:readOnly="true" ma:showField="CatchAllDataLabel" ma:web="94fa94db-9f68-4db9-8aad-b353dd6cd207">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37dc61e-6134-4f77-a092-981fcd794f3a" elementFormDefault="qualified">
    <xsd:import namespace="http://schemas.microsoft.com/office/2006/documentManagement/types"/>
    <xsd:import namespace="http://schemas.microsoft.com/office/infopath/2007/PartnerControls"/>
    <xsd:element name="LivelinkID" ma:index="54" nillable="true" ma:displayName="LivelinkID" ma:indexed="true" ma:internalName="LivelinkID">
      <xsd:simpleType>
        <xsd:restriction base="dms:Text"/>
      </xsd:simpleType>
    </xsd:element>
    <xsd:element name="Folder_x0020_STRUCTURE" ma:index="55" nillable="true" ma:displayName="Folder STRUCTURE" ma:internalName="Folder_x0020_STRUCTURE">
      <xsd:simpleType>
        <xsd:restriction base="dms:Text"/>
      </xsd:simpleType>
    </xsd:element>
    <xsd:element name="Livelink_x0020_Instance_x0020_Column" ma:index="56" nillable="true" ma:displayName="Livelink Instance Column" ma:internalName="Livelink_x0020_Instance_x0020_Column">
      <xsd:simpleType>
        <xsd:restriction base="dms:Text"/>
      </xsd:simpleType>
    </xsd:element>
    <xsd:element name="Issue_Date" ma:index="57" nillable="true" ma:displayName="Issue_Date" ma:format="DateOnly" ma:internalName="Issue_Date">
      <xsd:simpleType>
        <xsd:restriction base="dms:DateTime"/>
      </xsd:simpleType>
    </xsd:element>
    <xsd:element name="Review_Date" ma:index="58" nillable="true" ma:displayName="Review_Date" ma:format="DateOnly" ma:internalName="Review_Date">
      <xsd:simpleType>
        <xsd:restriction base="dms:DateTime"/>
      </xsd:simpleType>
    </xsd:element>
    <xsd:element name="Organisation" ma:index="59" nillable="true" ma:displayName="Organisation" ma:internalName="Organisation">
      <xsd:simpleType>
        <xsd:restriction base="dms:Text"/>
      </xsd:simpleType>
    </xsd:element>
    <xsd:element name="Recipients" ma:index="60" nillable="true" ma:displayName="Recipients" ma:internalName="Recipients">
      <xsd:simpleType>
        <xsd:restriction base="dms:Note"/>
      </xsd:simpleType>
    </xsd:element>
    <xsd:element name="Document_Numbers" ma:index="61" nillable="true" ma:displayName="Document_Numbers" ma:internalName="Document_Numbers">
      <xsd:simpleType>
        <xsd:restriction base="dms:Note"/>
      </xsd:simpleType>
    </xsd:element>
    <xsd:element name="Cross_References" ma:index="62" nillable="true" ma:displayName="Cross_References" ma:internalName="Cross_References">
      <xsd:simpleType>
        <xsd:restriction base="dms:Note"/>
      </xsd:simpleType>
    </xsd:element>
    <xsd:element name="Revision_Code" ma:index="63" nillable="true" ma:displayName="Revision_Code" ma:internalName="Revision_Code">
      <xsd:simpleType>
        <xsd:restriction base="dms:Text"/>
      </xsd:simpleType>
    </xsd:element>
    <xsd:element name="Media" ma:index="64" nillable="true" ma:displayName="Media" ma:default="Electronic File" ma:internalName="Media">
      <xsd:simpleType>
        <xsd:restriction base="dms:Choice">
          <xsd:enumeration value="Audio"/>
          <xsd:enumeration value="Cassette"/>
          <xsd:enumeration value="CD-ROM"/>
          <xsd:enumeration value="Disk"/>
          <xsd:enumeration value="Film"/>
          <xsd:enumeration value="Electronic File"/>
          <xsd:enumeration value="Microform"/>
          <xsd:enumeration value="Paper"/>
          <xsd:enumeration value="Photograph"/>
          <xsd:enumeration value="Radiograph"/>
          <xsd:enumeration value="Tape"/>
          <xsd:enumeration value="Video"/>
          <xsd:enumeration value="?"/>
        </xsd:restriction>
      </xsd:simpleType>
    </xsd:element>
    <xsd:element name="Media_Location" ma:index="65" nillable="true" ma:displayName="Media_Location" ma:default="Livelink" ma:internalName="Media_Location">
      <xsd:simpleType>
        <xsd:restriction base="dms:Note"/>
      </xsd:simpleType>
    </xsd:element>
    <xsd:element name="Language" ma:index="66" nillable="true" ma:displayName="Language" ma:default="English" ma:internalName="Language">
      <xsd:simpleType>
        <xsd:restriction base="dms:Choice">
          <xsd:enumeration value="English"/>
          <xsd:enumeration value="French"/>
          <xsd:enumeration value="German"/>
          <xsd:enumeration value="Italian"/>
          <xsd:enumeration value="Spanish"/>
          <xsd:enumeration value="Dutch"/>
          <xsd:enumeration value="Norwegian"/>
          <xsd:enumeration value="Chinese"/>
          <xsd:enumeration value="Russian"/>
          <xsd:enumeration value="Finnish"/>
          <xsd:enumeration value="?"/>
        </xsd:restriction>
      </xsd:simpleType>
    </xsd:element>
    <xsd:element name="Volume_Number" ma:index="67" nillable="true" ma:displayName="Volume_Number" ma:internalName="Volume_Number">
      <xsd:simpleType>
        <xsd:restriction base="dms:Text"/>
      </xsd:simpleType>
    </xsd:element>
    <xsd:element name="Records_x0020_Implicit_x0020_Declare_Origin" ma:index="68" nillable="true" ma:displayName="Records Implicit Declare_Origin" ma:internalName="Records_x0020_Implicit_x0020_Declare_Origin">
      <xsd:simpleType>
        <xsd:restriction base="dms:Choice">
          <xsd:enumeration value="EPCatalog"/>
          <xsd:enumeration value="Orchestra"/>
          <xsd:enumeration value="Assai"/>
          <xsd:enumeration value="LivelinkImplicit"/>
          <xsd:enumeration value="?"/>
        </xsd:restriction>
      </xsd:simpleType>
    </xsd:element>
    <xsd:element name="Export_x0020_Control" ma:index="69" nillable="true" ma:displayName="Export Control" ma:internalName="Export_x0020_Control">
      <xsd:simpleType>
        <xsd:restriction base="dms:Choice">
          <xsd:enumeration value="Not Subject to EAR - no disclosure of technology"/>
          <xsd:enumeration value="Not Subject to EAR - publicly available"/>
          <xsd:enumeration value="Not Subject to EAR - no US content"/>
          <xsd:enumeration value="US de minimis rule"/>
          <xsd:enumeration value="EAR99"/>
          <xsd:enumeration value="Non-US controlled technology"/>
          <xsd:enumeration value="US Controlled technology"/>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70"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Props1.xml><?xml version="1.0" encoding="utf-8"?>
<ds:datastoreItem xmlns:ds="http://schemas.openxmlformats.org/officeDocument/2006/customXml" ds:itemID="{64612922-DC3B-4233-98D5-325946902152}">
  <ds:schemaRefs>
    <ds:schemaRef ds:uri="office.server.policy"/>
  </ds:schemaRefs>
</ds:datastoreItem>
</file>

<file path=customXml/itemProps2.xml><?xml version="1.0" encoding="utf-8"?>
<ds:datastoreItem xmlns:ds="http://schemas.openxmlformats.org/officeDocument/2006/customXml" ds:itemID="{13150139-8E0C-4913-8379-71D796A0C78C}">
  <ds:schemaRefs>
    <ds:schemaRef ds:uri="http://schemas.microsoft.com/sharepoint/v3/contenttype/forms"/>
  </ds:schemaRefs>
</ds:datastoreItem>
</file>

<file path=customXml/itemProps3.xml><?xml version="1.0" encoding="utf-8"?>
<ds:datastoreItem xmlns:ds="http://schemas.openxmlformats.org/officeDocument/2006/customXml" ds:itemID="{5CE597B9-F879-40F4-9968-CD98FBF742AC}">
  <ds:schemaRefs>
    <ds:schemaRef ds:uri="http://purl.org/dc/elements/1.1/"/>
    <ds:schemaRef ds:uri="http://schemas.microsoft.com/office/2006/metadata/properties"/>
    <ds:schemaRef ds:uri="d37dc61e-6134-4f77-a092-981fcd794f3a"/>
    <ds:schemaRef ds:uri="http://schemas.microsoft.com/office/infopath/2007/PartnerControls"/>
    <ds:schemaRef ds:uri="http://purl.org/dc/terms/"/>
    <ds:schemaRef ds:uri="94fa94db-9f68-4db9-8aad-b353dd6cd207"/>
    <ds:schemaRef ds:uri="http://schemas.microsoft.com/sharepoint/v3"/>
    <ds:schemaRef ds:uri="http://schemas.microsoft.com/office/2006/documentManagement/types"/>
    <ds:schemaRef ds:uri="http://www.w3.org/XML/1998/namespace"/>
    <ds:schemaRef ds:uri="http://schemas.openxmlformats.org/package/2006/metadata/core-properties"/>
    <ds:schemaRef ds:uri="http://schemas.microsoft.com/sharepoint/v4"/>
    <ds:schemaRef ds:uri="http://purl.org/dc/dcmitype/"/>
  </ds:schemaRefs>
</ds:datastoreItem>
</file>

<file path=customXml/itemProps4.xml><?xml version="1.0" encoding="utf-8"?>
<ds:datastoreItem xmlns:ds="http://schemas.openxmlformats.org/officeDocument/2006/customXml" ds:itemID="{B6EC4025-A5C0-44FD-832A-79F024DB10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4fa94db-9f68-4db9-8aad-b353dd6cd207"/>
    <ds:schemaRef ds:uri="d37dc61e-6134-4f77-a092-981fcd794f3a"/>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5.xml><?xml version="1.0" encoding="utf-8"?>
<ds:datastoreItem xmlns:ds="http://schemas.openxmlformats.org/officeDocument/2006/customXml" ds:itemID="{711D8B8E-3ECA-410F-8007-9B409056E610}">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blank</Template>
  <TotalTime>14436</TotalTime>
  <Words>278</Words>
  <Application>Microsoft Office PowerPoint</Application>
  <PresentationFormat>Widescreen</PresentationFormat>
  <Paragraphs>34</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Futura Medium</vt:lpstr>
      <vt:lpstr>Arial</vt:lpstr>
      <vt:lpstr>Wingdings</vt:lpstr>
      <vt:lpstr>Calibri</vt:lpstr>
      <vt:lpstr>Office Theme</vt:lpstr>
      <vt:lpstr>Project Title: Cost savings from procurement of sub-component part instead of whole assembly</vt:lpstr>
      <vt:lpstr>L1 – L5 Gates</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Cadence New Charter format</dc:title>
  <dc:creator>Akadiri, Olabisi SPDC-FUP/OG</dc:creator>
  <cp:lastModifiedBy>Nabage, Musa A SNEPCO-UPO/G/PLK</cp:lastModifiedBy>
  <cp:revision>357</cp:revision>
  <cp:lastPrinted>2016-11-16T07:40:38Z</cp:lastPrinted>
  <dcterms:created xsi:type="dcterms:W3CDTF">2016-08-29T09:50:08Z</dcterms:created>
  <dcterms:modified xsi:type="dcterms:W3CDTF">2018-07-29T09:51:05Z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0x0101006F0A470EEB1140E7AA14F4CE8A50B54C0001CB1477F4DD432AA86DD56CC3887AF40084C9E4099BB40D419C271D8B4FFA2B5B</vt:lpwstr>
  </property>
  <property fmtid="{D5CDD505-2E9C-101B-9397-08002B2CF9AE}" pid="5" name="_dlc_DocIdItemGuid">
    <vt:lpwstr>c7769902-8627-4293-b18f-8aa117760902</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y fmtid="{D5CDD505-2E9C-101B-9397-08002B2CF9AE}" pid="10" name="_dlc_policyId">
    <vt:lpwstr/>
  </property>
  <property fmtid="{D5CDD505-2E9C-101B-9397-08002B2CF9AE}" pid="11" name="ItemRetentionFormula">
    <vt:lpwstr/>
  </property>
  <property fmtid="{D5CDD505-2E9C-101B-9397-08002B2CF9AE}" pid="12" name="Shell SharePoint SAEF SecurityClassification">
    <vt:lpwstr>8;#Restricted|21aa7f98-4035-4019-a764-107acb7269af</vt:lpwstr>
  </property>
  <property fmtid="{D5CDD505-2E9C-101B-9397-08002B2CF9AE}" pid="13" name="Shell SharePoint SAEF LegalEntity">
    <vt:lpwstr>4;#The Shell Petroleum Development Company Of Nigeria Limited|b482a97d-f8dd-41c8-ab1c-99b8408fd22e</vt:lpwstr>
  </property>
  <property fmtid="{D5CDD505-2E9C-101B-9397-08002B2CF9AE}" pid="14" name="Shell SharePoint SAEF BusinessUnitRegion">
    <vt:lpwstr>2;#Sub-Saharan Africa|9d13514c-804d-40ff-8e8a-f6825f62fb70</vt:lpwstr>
  </property>
  <property fmtid="{D5CDD505-2E9C-101B-9397-08002B2CF9AE}" pid="15" name="Shell SharePoint SAEF GlobalFunction">
    <vt:lpwstr>3;#Not Applicable|ddce64fb-3cb8-4cd9-8e3d-0fe554247fd1</vt:lpwstr>
  </property>
  <property fmtid="{D5CDD505-2E9C-101B-9397-08002B2CF9AE}" pid="16" name="Shell SharePoint SAEF WorkgroupID">
    <vt:lpwstr>5;#Upstream _ Single File Plan - 22022|d3ed65c1-761d-4a84-a678-924ffd6ed182</vt:lpwstr>
  </property>
  <property fmtid="{D5CDD505-2E9C-101B-9397-08002B2CF9AE}" pid="17" name="Shell SharePoint SAEF CountryOfJurisdiction">
    <vt:lpwstr>7;#NIGERIA|973e3eb3-a5f9-4712-a628-787e048af9f3</vt:lpwstr>
  </property>
  <property fmtid="{D5CDD505-2E9C-101B-9397-08002B2CF9AE}" pid="18" name="Shell SharePoint SAEF ExportControlClassification">
    <vt:lpwstr>9;#Non-US content - Non Controlled|2ac8835e-0587-4096-a6e2-1f68da1e6cb3</vt:lpwstr>
  </property>
  <property fmtid="{D5CDD505-2E9C-101B-9397-08002B2CF9AE}" pid="19" name="Shell SharePoint SAEF DocumentStatus">
    <vt:lpwstr>11;#Draft|1c86f377-7d91-4c95-bd5b-c18c83fe0aa5</vt:lpwstr>
  </property>
  <property fmtid="{D5CDD505-2E9C-101B-9397-08002B2CF9AE}" pid="20" name="Shell SharePoint SAEF Language">
    <vt:lpwstr>6;#English|bd3ad5ee-f0c3-40aa-8cc8-36ef09940af3</vt:lpwstr>
  </property>
  <property fmtid="{D5CDD505-2E9C-101B-9397-08002B2CF9AE}" pid="21" name="Shell SharePoint SAEF Business">
    <vt:lpwstr>1;#Upstream International|dabf15d9-4f75-4ed1-b8a1-a0c3e2a85888</vt:lpwstr>
  </property>
  <property fmtid="{D5CDD505-2E9C-101B-9397-08002B2CF9AE}" pid="22" name="Shell SharePoint SAEF BusinessProcess">
    <vt:lpwstr>10;#All - Records Management|1f68a0f2-47ab-4887-8df5-7c0616d5ad90</vt:lpwstr>
  </property>
  <property fmtid="{D5CDD505-2E9C-101B-9397-08002B2CF9AE}" pid="23" name="Shell SharePoint SAEF DocumentType">
    <vt:lpwstr>70;#Business Plans [ARM]|59d2480a-ae43-41cf-ab8c-fb8985b4f788</vt:lpwstr>
  </property>
</Properties>
</file>