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7" r:id="rId2"/>
    <p:sldId id="357" r:id="rId3"/>
    <p:sldId id="354" r:id="rId4"/>
    <p:sldId id="355" r:id="rId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A6AE5-332A-4CAA-BEB8-F1196DDC90EC}" type="datetimeFigureOut">
              <a:rPr lang="en-US" smtClean="0">
                <a:latin typeface="Futura Medium" panose="00000400000000000000" pitchFamily="2" charset="0"/>
              </a:rPr>
              <a:t>3/29/2021</a:t>
            </a:fld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8A60-6660-4693-B833-ACC293A8332F}" type="slidenum">
              <a:rPr lang="en-US" smtClean="0">
                <a:latin typeface="Futura Medium" panose="00000400000000000000" pitchFamily="2" charset="0"/>
              </a:rPr>
              <a:t>‹#›</a:t>
            </a:fld>
            <a:endParaRPr lang="en-US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5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71115142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5209809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956182521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4184516919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503186030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792499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917145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048778996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29278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674565963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73171774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22001465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821239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170873402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72389298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4431255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32728855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14708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7FA090-EC18-42F6-8B7F-F507E3D5E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Reshape Initiatives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716F3C-6088-4762-AA5C-D7783F6D5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Nested Roadmap towards Aug 1 Go Live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F3A908-A974-45FF-8AFA-A7278CC5E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F5629-3849-4C8A-AA76-559CD86E6C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53C3-C65A-4E42-9439-BF955CAB3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D2AC5-B95D-43A6-9D02-04817686EF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5864715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E28-73DB-4E3F-A889-0FFC59A2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3520"/>
            <a:ext cx="11171238" cy="752475"/>
          </a:xfrm>
        </p:spPr>
        <p:txBody>
          <a:bodyPr/>
          <a:lstStyle/>
          <a:p>
            <a:r>
              <a:rPr lang="en-US" dirty="0"/>
              <a:t>Reshape Initiatives – Nested Roadmap (Latest View)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936215-962B-48A5-BCBF-CADAD2AB2A1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76636737"/>
              </p:ext>
            </p:extLst>
          </p:nvPr>
        </p:nvGraphicFramePr>
        <p:xfrm>
          <a:off x="474132" y="512763"/>
          <a:ext cx="11210144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22071792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7813721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89647503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82082977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67678019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12928533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50810414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2623449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17648812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76341636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70241787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111889334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28664925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7887128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07761490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83423716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08397213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840085148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5611558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36062695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276753611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479967639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18294419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8298298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35638017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01740265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584996025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31456883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89015979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23447758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2415805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1954980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21327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74347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HCM Process Scaling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RESHAPE       MOR</a:t>
                      </a:r>
                    </a:p>
                  </a:txBody>
                  <a:tcPr vert="wordArt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993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X-PMF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PMF Integration (Global)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1697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Pause/Exit 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5277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Standardization of Design Archetypes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00856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Clustering Campaign for contracts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307056"/>
                  </a:ext>
                </a:extLst>
              </a:tr>
            </a:tbl>
          </a:graphicData>
        </a:graphic>
      </p:graphicFrame>
      <p:sp>
        <p:nvSpPr>
          <p:cNvPr id="45" name="Diamond 44">
            <a:extLst>
              <a:ext uri="{FF2B5EF4-FFF2-40B4-BE49-F238E27FC236}">
                <a16:creationId xmlns:a16="http://schemas.microsoft.com/office/drawing/2014/main" id="{84BD3381-50BD-4106-BCB1-276E8EE2F00F}"/>
              </a:ext>
            </a:extLst>
          </p:cNvPr>
          <p:cNvSpPr/>
          <p:nvPr/>
        </p:nvSpPr>
        <p:spPr>
          <a:xfrm>
            <a:off x="4139033" y="932955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69AC4-FAA6-4C05-A70A-19C45ADDC83D}"/>
              </a:ext>
            </a:extLst>
          </p:cNvPr>
          <p:cNvSpPr/>
          <p:nvPr/>
        </p:nvSpPr>
        <p:spPr>
          <a:xfrm>
            <a:off x="3815182" y="1131816"/>
            <a:ext cx="82907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Finalize Strawman</a:t>
            </a:r>
          </a:p>
          <a:p>
            <a:pPr algn="ctr"/>
            <a:r>
              <a:rPr lang="en-US" sz="600" dirty="0"/>
              <a:t>Scaled HCM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491383F0-624B-4902-90C3-F836BBD48E7F}"/>
              </a:ext>
            </a:extLst>
          </p:cNvPr>
          <p:cNvSpPr/>
          <p:nvPr/>
        </p:nvSpPr>
        <p:spPr>
          <a:xfrm>
            <a:off x="6004560" y="932955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FBA305-91A3-433C-92ED-05BF4A728CCC}"/>
              </a:ext>
            </a:extLst>
          </p:cNvPr>
          <p:cNvSpPr/>
          <p:nvPr/>
        </p:nvSpPr>
        <p:spPr>
          <a:xfrm>
            <a:off x="5782499" y="1131816"/>
            <a:ext cx="62549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DG1 to DG3</a:t>
            </a:r>
          </a:p>
          <a:p>
            <a:pPr algn="ctr"/>
            <a:r>
              <a:rPr lang="en-US" sz="600" dirty="0"/>
              <a:t>Scaled HCM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908981C0-FE7A-45FD-A70A-C1D736F6B59B}"/>
              </a:ext>
            </a:extLst>
          </p:cNvPr>
          <p:cNvSpPr/>
          <p:nvPr/>
        </p:nvSpPr>
        <p:spPr>
          <a:xfrm>
            <a:off x="7240693" y="932955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E13CE1-C217-4931-A4BA-5F88ACA52D26}"/>
              </a:ext>
            </a:extLst>
          </p:cNvPr>
          <p:cNvSpPr/>
          <p:nvPr/>
        </p:nvSpPr>
        <p:spPr>
          <a:xfrm>
            <a:off x="7012226" y="1131816"/>
            <a:ext cx="6383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Governance </a:t>
            </a:r>
          </a:p>
          <a:p>
            <a:pPr algn="ctr"/>
            <a:r>
              <a:rPr lang="en-US" sz="600" dirty="0"/>
              <a:t>Endorsement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8BF043B0-11D8-440C-B791-5BF9889E4099}"/>
              </a:ext>
            </a:extLst>
          </p:cNvPr>
          <p:cNvSpPr/>
          <p:nvPr/>
        </p:nvSpPr>
        <p:spPr>
          <a:xfrm>
            <a:off x="7859998" y="932955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5A8D63-A3A4-43F1-BE50-584988694C4B}"/>
              </a:ext>
            </a:extLst>
          </p:cNvPr>
          <p:cNvSpPr/>
          <p:nvPr/>
        </p:nvSpPr>
        <p:spPr>
          <a:xfrm>
            <a:off x="7724505" y="1131816"/>
            <a:ext cx="45236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Go Live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FDBA509A-B4EA-4D70-A96E-ED78D5317D42}"/>
              </a:ext>
            </a:extLst>
          </p:cNvPr>
          <p:cNvSpPr/>
          <p:nvPr/>
        </p:nvSpPr>
        <p:spPr>
          <a:xfrm>
            <a:off x="8482298" y="132050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3B7B6B-0D19-474C-8CBC-308B51CF3245}"/>
              </a:ext>
            </a:extLst>
          </p:cNvPr>
          <p:cNvSpPr/>
          <p:nvPr/>
        </p:nvSpPr>
        <p:spPr>
          <a:xfrm>
            <a:off x="8255428" y="1519367"/>
            <a:ext cx="63510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DG3 to OSD</a:t>
            </a:r>
          </a:p>
          <a:p>
            <a:pPr algn="ctr"/>
            <a:r>
              <a:rPr lang="en-US" sz="600" dirty="0"/>
              <a:t>Scaled HCM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D099CDEF-5995-4F06-9792-29773FD0B529}"/>
              </a:ext>
            </a:extLst>
          </p:cNvPr>
          <p:cNvSpPr/>
          <p:nvPr/>
        </p:nvSpPr>
        <p:spPr>
          <a:xfrm>
            <a:off x="9724781" y="132050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164D61-1E04-4CE1-A67B-5AD2A17D07F4}"/>
              </a:ext>
            </a:extLst>
          </p:cNvPr>
          <p:cNvSpPr/>
          <p:nvPr/>
        </p:nvSpPr>
        <p:spPr>
          <a:xfrm>
            <a:off x="9496314" y="1519367"/>
            <a:ext cx="6383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Governance </a:t>
            </a:r>
          </a:p>
          <a:p>
            <a:pPr algn="ctr"/>
            <a:r>
              <a:rPr lang="en-US" sz="600" dirty="0"/>
              <a:t>Endorsement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840B703-7D05-45B9-ABEB-14E35765ED62}"/>
              </a:ext>
            </a:extLst>
          </p:cNvPr>
          <p:cNvSpPr/>
          <p:nvPr/>
        </p:nvSpPr>
        <p:spPr>
          <a:xfrm>
            <a:off x="10344086" y="132050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4DC543-5E40-486E-966C-1FDA047CD4E8}"/>
              </a:ext>
            </a:extLst>
          </p:cNvPr>
          <p:cNvSpPr/>
          <p:nvPr/>
        </p:nvSpPr>
        <p:spPr>
          <a:xfrm>
            <a:off x="10208593" y="1519367"/>
            <a:ext cx="45236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Go Live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A03A24-C229-4948-B7A7-62A3BD39D6EE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321913" y="1024395"/>
            <a:ext cx="1682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6191AC-061C-4E00-84FD-3E2B45D63CE9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6187440" y="1024395"/>
            <a:ext cx="1053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FAD246-BB88-4079-A178-D860507EFC54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7423573" y="1024395"/>
            <a:ext cx="436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05A683B-6B9F-4AFA-8DD5-5B3E215C88A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21913" y="1024395"/>
            <a:ext cx="4160385" cy="387551"/>
          </a:xfrm>
          <a:prstGeom prst="bentConnector3">
            <a:avLst>
              <a:gd name="adj1" fmla="val 29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A4D78-5371-48CB-9BC1-24C26333547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8665178" y="1411946"/>
            <a:ext cx="1059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309F8-9D4E-489C-B49A-73E2E31EE6AD}"/>
              </a:ext>
            </a:extLst>
          </p:cNvPr>
          <p:cNvCxnSpPr>
            <a:stCxn id="57" idx="3"/>
            <a:endCxn id="64" idx="1"/>
          </p:cNvCxnSpPr>
          <p:nvPr/>
        </p:nvCxnSpPr>
        <p:spPr>
          <a:xfrm>
            <a:off x="9907661" y="1411946"/>
            <a:ext cx="436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327BCECC-F532-4A12-B5F9-F25FDCCA37D8}"/>
              </a:ext>
            </a:extLst>
          </p:cNvPr>
          <p:cNvSpPr/>
          <p:nvPr/>
        </p:nvSpPr>
        <p:spPr>
          <a:xfrm>
            <a:off x="7860271" y="155252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02B01FF-54C7-4873-AD73-643003C859C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8043151" y="1408815"/>
            <a:ext cx="221236" cy="235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AFBDE073-8F6D-458E-BFB3-8ECA27B85934}"/>
              </a:ext>
            </a:extLst>
          </p:cNvPr>
          <p:cNvSpPr/>
          <p:nvPr/>
        </p:nvSpPr>
        <p:spPr>
          <a:xfrm>
            <a:off x="4754880" y="1845506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8F8B4-94B0-404A-9D8B-4E140C8D6120}"/>
              </a:ext>
            </a:extLst>
          </p:cNvPr>
          <p:cNvSpPr/>
          <p:nvPr/>
        </p:nvSpPr>
        <p:spPr>
          <a:xfrm>
            <a:off x="4476715" y="2044367"/>
            <a:ext cx="7377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Kick off </a:t>
            </a:r>
          </a:p>
          <a:p>
            <a:pPr algn="ctr"/>
            <a:r>
              <a:rPr lang="en-US" sz="600" dirty="0"/>
              <a:t>Global Connect</a:t>
            </a:r>
          </a:p>
          <a:p>
            <a:pPr algn="ctr"/>
            <a:r>
              <a:rPr lang="en-US" sz="600" dirty="0"/>
              <a:t>X-PMF </a:t>
            </a:r>
            <a:r>
              <a:rPr lang="en-US" sz="600" dirty="0">
                <a:sym typeface="Wingdings" panose="05000000000000000000" pitchFamily="2" charset="2"/>
              </a:rPr>
              <a:t> PMF</a:t>
            </a:r>
            <a:endParaRPr lang="en-US" sz="600" dirty="0"/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F51F4E88-BEFD-45C6-9029-47BA936C333A}"/>
              </a:ext>
            </a:extLst>
          </p:cNvPr>
          <p:cNvSpPr/>
          <p:nvPr/>
        </p:nvSpPr>
        <p:spPr>
          <a:xfrm>
            <a:off x="10344086" y="248685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bg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BE8D4F-0A77-41AF-8827-BB2B6B989414}"/>
              </a:ext>
            </a:extLst>
          </p:cNvPr>
          <p:cNvSpPr/>
          <p:nvPr/>
        </p:nvSpPr>
        <p:spPr>
          <a:xfrm>
            <a:off x="10033861" y="2685717"/>
            <a:ext cx="801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4"/>
                </a:solidFill>
              </a:rPr>
              <a:t>End Design Phase</a:t>
            </a:r>
          </a:p>
          <a:p>
            <a:pPr algn="ctr"/>
            <a:r>
              <a:rPr lang="en-US" sz="600" dirty="0">
                <a:solidFill>
                  <a:schemeClr val="accent4"/>
                </a:solidFill>
              </a:rPr>
              <a:t>X-PMF </a:t>
            </a:r>
            <a:r>
              <a:rPr lang="en-US" sz="600" dirty="0">
                <a:solidFill>
                  <a:schemeClr val="accent4"/>
                </a:solidFill>
                <a:sym typeface="Wingdings" panose="05000000000000000000" pitchFamily="2" charset="2"/>
              </a:rPr>
              <a:t> PMF</a:t>
            </a:r>
          </a:p>
          <a:p>
            <a:pPr algn="ctr"/>
            <a:r>
              <a:rPr lang="en-US" sz="600" dirty="0">
                <a:solidFill>
                  <a:schemeClr val="accent4"/>
                </a:solidFill>
                <a:sym typeface="Wingdings" panose="05000000000000000000" pitchFamily="2" charset="2"/>
              </a:rPr>
              <a:t>integration</a:t>
            </a:r>
            <a:endParaRPr lang="en-US" sz="600" dirty="0">
              <a:solidFill>
                <a:schemeClr val="accent4"/>
              </a:solidFill>
            </a:endParaRP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13C87465-A324-4BC5-A0B5-A6B9F714637A}"/>
              </a:ext>
            </a:extLst>
          </p:cNvPr>
          <p:cNvSpPr/>
          <p:nvPr/>
        </p:nvSpPr>
        <p:spPr>
          <a:xfrm>
            <a:off x="8793800" y="1845506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4F2DA93-6B53-4001-A4B6-A951AA5A899C}"/>
              </a:ext>
            </a:extLst>
          </p:cNvPr>
          <p:cNvSpPr/>
          <p:nvPr/>
        </p:nvSpPr>
        <p:spPr>
          <a:xfrm>
            <a:off x="8471552" y="2044367"/>
            <a:ext cx="82586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Prospect to DG1</a:t>
            </a:r>
          </a:p>
          <a:p>
            <a:pPr algn="ctr"/>
            <a:r>
              <a:rPr lang="en-US" sz="600" dirty="0"/>
              <a:t>Draft Scaled HCM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25C129-E7EE-4C02-AF03-28A7696EBEE9}"/>
              </a:ext>
            </a:extLst>
          </p:cNvPr>
          <p:cNvCxnSpPr>
            <a:stCxn id="112" idx="3"/>
            <a:endCxn id="116" idx="1"/>
          </p:cNvCxnSpPr>
          <p:nvPr/>
        </p:nvCxnSpPr>
        <p:spPr>
          <a:xfrm>
            <a:off x="4937760" y="1936946"/>
            <a:ext cx="3856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A5762B6-7615-44D8-A89C-5F1A7790563E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8976680" y="1936946"/>
            <a:ext cx="1367406" cy="641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B79CD897-154D-4883-BA87-615A15C8CEA9}"/>
              </a:ext>
            </a:extLst>
          </p:cNvPr>
          <p:cNvSpPr/>
          <p:nvPr/>
        </p:nvSpPr>
        <p:spPr>
          <a:xfrm>
            <a:off x="2899410" y="4248669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BD5A2A-BB6F-4FF7-A712-0F39E45D3EC6}"/>
              </a:ext>
            </a:extLst>
          </p:cNvPr>
          <p:cNvSpPr/>
          <p:nvPr/>
        </p:nvSpPr>
        <p:spPr>
          <a:xfrm>
            <a:off x="2654909" y="4447530"/>
            <a:ext cx="67037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Ideate Design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Archetypes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27B75223-7022-468E-86F9-6B54364C39DD}"/>
              </a:ext>
            </a:extLst>
          </p:cNvPr>
          <p:cNvSpPr/>
          <p:nvPr/>
        </p:nvSpPr>
        <p:spPr>
          <a:xfrm>
            <a:off x="4451850" y="4248669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2E1EB8-9533-48EB-808B-10C3A4742F75}"/>
              </a:ext>
            </a:extLst>
          </p:cNvPr>
          <p:cNvSpPr/>
          <p:nvPr/>
        </p:nvSpPr>
        <p:spPr>
          <a:xfrm>
            <a:off x="4136017" y="4447530"/>
            <a:ext cx="81304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Create Design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Archetypes &amp; </a:t>
            </a:r>
            <a:r>
              <a:rPr lang="en-US" sz="600" dirty="0" err="1">
                <a:solidFill>
                  <a:schemeClr val="accent3"/>
                </a:solidFill>
              </a:rPr>
              <a:t>SoP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0CE3C901-24DC-43DC-A85C-A745FE39B9E8}"/>
              </a:ext>
            </a:extLst>
          </p:cNvPr>
          <p:cNvSpPr/>
          <p:nvPr/>
        </p:nvSpPr>
        <p:spPr>
          <a:xfrm>
            <a:off x="5690229" y="4248669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E22E3D00-21CB-4722-9674-CFB36183CBCD}"/>
              </a:ext>
            </a:extLst>
          </p:cNvPr>
          <p:cNvSpPr/>
          <p:nvPr/>
        </p:nvSpPr>
        <p:spPr>
          <a:xfrm>
            <a:off x="6312213" y="42486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2687C738-0402-4AA9-B319-52C9A80E34D2}"/>
              </a:ext>
            </a:extLst>
          </p:cNvPr>
          <p:cNvSpPr/>
          <p:nvPr/>
        </p:nvSpPr>
        <p:spPr>
          <a:xfrm>
            <a:off x="6935016" y="42486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E8500C-7F41-45CF-8FDE-733A9DD473F6}"/>
              </a:ext>
            </a:extLst>
          </p:cNvPr>
          <p:cNvSpPr/>
          <p:nvPr/>
        </p:nvSpPr>
        <p:spPr>
          <a:xfrm>
            <a:off x="6672085" y="4447530"/>
            <a:ext cx="70724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Update Design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Archetypes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&amp; </a:t>
            </a:r>
            <a:r>
              <a:rPr lang="en-US" sz="600" dirty="0" err="1">
                <a:solidFill>
                  <a:schemeClr val="accent3"/>
                </a:solidFill>
              </a:rPr>
              <a:t>SoP</a:t>
            </a:r>
            <a:endParaRPr lang="en-US" sz="600" dirty="0">
              <a:solidFill>
                <a:schemeClr val="accent3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694503-EDC2-4E52-B348-561B6E41864C}"/>
              </a:ext>
            </a:extLst>
          </p:cNvPr>
          <p:cNvCxnSpPr>
            <a:stCxn id="119" idx="3"/>
            <a:endCxn id="121" idx="1"/>
          </p:cNvCxnSpPr>
          <p:nvPr/>
        </p:nvCxnSpPr>
        <p:spPr>
          <a:xfrm>
            <a:off x="3082290" y="4340109"/>
            <a:ext cx="136956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C721647-DA8C-4197-B2B2-D1C174316AA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4634730" y="4340109"/>
            <a:ext cx="105549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356DC7-51B2-43EA-96D9-BC79A6AE4C48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5873109" y="4340109"/>
            <a:ext cx="43910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ED37A9-509C-46C9-A0EC-DF77E3B7F523}"/>
              </a:ext>
            </a:extLst>
          </p:cNvPr>
          <p:cNvCxnSpPr>
            <a:stCxn id="125" idx="3"/>
            <a:endCxn id="127" idx="1"/>
          </p:cNvCxnSpPr>
          <p:nvPr/>
        </p:nvCxnSpPr>
        <p:spPr>
          <a:xfrm>
            <a:off x="6495093" y="4340109"/>
            <a:ext cx="43992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51D99A3-413F-4552-BE3F-B65BA8C6A453}"/>
              </a:ext>
            </a:extLst>
          </p:cNvPr>
          <p:cNvCxnSpPr>
            <a:cxnSpLocks/>
            <a:stCxn id="127" idx="0"/>
          </p:cNvCxnSpPr>
          <p:nvPr/>
        </p:nvCxnSpPr>
        <p:spPr>
          <a:xfrm rot="5400000" flipH="1" flipV="1">
            <a:off x="5411961" y="2634174"/>
            <a:ext cx="3228991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>
            <a:extLst>
              <a:ext uri="{FF2B5EF4-FFF2-40B4-BE49-F238E27FC236}">
                <a16:creationId xmlns:a16="http://schemas.microsoft.com/office/drawing/2014/main" id="{D4359254-CE2A-419A-9916-4A4AE2D6FCE3}"/>
              </a:ext>
            </a:extLst>
          </p:cNvPr>
          <p:cNvSpPr/>
          <p:nvPr/>
        </p:nvSpPr>
        <p:spPr>
          <a:xfrm>
            <a:off x="4136017" y="3152345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A2AFAF9-ABE7-46BC-A5CD-4EC9874E0772}"/>
              </a:ext>
            </a:extLst>
          </p:cNvPr>
          <p:cNvSpPr/>
          <p:nvPr/>
        </p:nvSpPr>
        <p:spPr>
          <a:xfrm>
            <a:off x="3927586" y="3351206"/>
            <a:ext cx="5982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Community 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Survey</a:t>
            </a: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9E5DDB01-E4FB-4794-BB8C-52F56CD46060}"/>
              </a:ext>
            </a:extLst>
          </p:cNvPr>
          <p:cNvSpPr/>
          <p:nvPr/>
        </p:nvSpPr>
        <p:spPr>
          <a:xfrm>
            <a:off x="5079942" y="3152345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59C8B23-C693-4822-96F9-34E566EA07AE}"/>
              </a:ext>
            </a:extLst>
          </p:cNvPr>
          <p:cNvSpPr/>
          <p:nvPr/>
        </p:nvSpPr>
        <p:spPr>
          <a:xfrm>
            <a:off x="4901970" y="3351206"/>
            <a:ext cx="5373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Distill 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Survey 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Outcomes</a:t>
            </a:r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E204BD34-23AE-420A-A274-54B0C21B002F}"/>
              </a:ext>
            </a:extLst>
          </p:cNvPr>
          <p:cNvSpPr/>
          <p:nvPr/>
        </p:nvSpPr>
        <p:spPr>
          <a:xfrm>
            <a:off x="6619182" y="3152345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D348A97-D0DA-415C-8432-7A89705120D4}"/>
              </a:ext>
            </a:extLst>
          </p:cNvPr>
          <p:cNvSpPr/>
          <p:nvPr/>
        </p:nvSpPr>
        <p:spPr>
          <a:xfrm>
            <a:off x="6324998" y="3351206"/>
            <a:ext cx="7697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Get examples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(SCiN &amp; Global)</a:t>
            </a:r>
          </a:p>
        </p:txBody>
      </p:sp>
      <p:sp>
        <p:nvSpPr>
          <p:cNvPr id="150" name="Diamond 149">
            <a:extLst>
              <a:ext uri="{FF2B5EF4-FFF2-40B4-BE49-F238E27FC236}">
                <a16:creationId xmlns:a16="http://schemas.microsoft.com/office/drawing/2014/main" id="{2E90CEA8-2DAE-431E-B763-AFE48D729615}"/>
              </a:ext>
            </a:extLst>
          </p:cNvPr>
          <p:cNvSpPr/>
          <p:nvPr/>
        </p:nvSpPr>
        <p:spPr>
          <a:xfrm>
            <a:off x="7240693" y="3152345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57AB22D-4328-482C-817B-FB7892053096}"/>
              </a:ext>
            </a:extLst>
          </p:cNvPr>
          <p:cNvSpPr/>
          <p:nvPr/>
        </p:nvSpPr>
        <p:spPr>
          <a:xfrm>
            <a:off x="7064329" y="3351206"/>
            <a:ext cx="53412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Crystalize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Insights</a:t>
            </a:r>
          </a:p>
        </p:txBody>
      </p:sp>
      <p:sp>
        <p:nvSpPr>
          <p:cNvPr id="152" name="Diamond 151">
            <a:extLst>
              <a:ext uri="{FF2B5EF4-FFF2-40B4-BE49-F238E27FC236}">
                <a16:creationId xmlns:a16="http://schemas.microsoft.com/office/drawing/2014/main" id="{FFDD7BF3-E5DB-4540-B6A3-933A76D9E4B0}"/>
              </a:ext>
            </a:extLst>
          </p:cNvPr>
          <p:cNvSpPr/>
          <p:nvPr/>
        </p:nvSpPr>
        <p:spPr>
          <a:xfrm>
            <a:off x="6004560" y="3609067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F864FA-8FBD-4460-B4E2-B7875BA123A1}"/>
              </a:ext>
            </a:extLst>
          </p:cNvPr>
          <p:cNvSpPr/>
          <p:nvPr/>
        </p:nvSpPr>
        <p:spPr>
          <a:xfrm>
            <a:off x="5764882" y="3807928"/>
            <a:ext cx="66075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Establish 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Trigger Points</a:t>
            </a:r>
          </a:p>
        </p:txBody>
      </p:sp>
      <p:sp>
        <p:nvSpPr>
          <p:cNvPr id="154" name="Diamond 153">
            <a:extLst>
              <a:ext uri="{FF2B5EF4-FFF2-40B4-BE49-F238E27FC236}">
                <a16:creationId xmlns:a16="http://schemas.microsoft.com/office/drawing/2014/main" id="{FC19DAAA-7DCE-4CE3-B944-01EB6F3F8DB9}"/>
              </a:ext>
            </a:extLst>
          </p:cNvPr>
          <p:cNvSpPr/>
          <p:nvPr/>
        </p:nvSpPr>
        <p:spPr>
          <a:xfrm>
            <a:off x="7553026" y="3609067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931EDCF-E1FD-4EC4-8F76-F35946324C39}"/>
              </a:ext>
            </a:extLst>
          </p:cNvPr>
          <p:cNvSpPr/>
          <p:nvPr/>
        </p:nvSpPr>
        <p:spPr>
          <a:xfrm>
            <a:off x="7355829" y="3807928"/>
            <a:ext cx="5757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Define 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Framework</a:t>
            </a:r>
          </a:p>
        </p:txBody>
      </p:sp>
      <p:sp>
        <p:nvSpPr>
          <p:cNvPr id="158" name="Diamond 157">
            <a:extLst>
              <a:ext uri="{FF2B5EF4-FFF2-40B4-BE49-F238E27FC236}">
                <a16:creationId xmlns:a16="http://schemas.microsoft.com/office/drawing/2014/main" id="{1D6882AE-D095-42C6-AD29-100872CAF1AD}"/>
              </a:ext>
            </a:extLst>
          </p:cNvPr>
          <p:cNvSpPr/>
          <p:nvPr/>
        </p:nvSpPr>
        <p:spPr>
          <a:xfrm>
            <a:off x="8790389" y="3609067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347873-FA17-485F-9926-9C6546ED2500}"/>
              </a:ext>
            </a:extLst>
          </p:cNvPr>
          <p:cNvSpPr/>
          <p:nvPr/>
        </p:nvSpPr>
        <p:spPr>
          <a:xfrm>
            <a:off x="8593194" y="3807928"/>
            <a:ext cx="5757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Finalize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Framework</a:t>
            </a:r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CFC390B6-592E-4461-8059-D1ABC66E7B1C}"/>
              </a:ext>
            </a:extLst>
          </p:cNvPr>
          <p:cNvSpPr/>
          <p:nvPr/>
        </p:nvSpPr>
        <p:spPr>
          <a:xfrm>
            <a:off x="9414101" y="3609067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0C0D75B-AF0E-47F5-BF2B-D7A1F2311BA8}"/>
              </a:ext>
            </a:extLst>
          </p:cNvPr>
          <p:cNvSpPr/>
          <p:nvPr/>
        </p:nvSpPr>
        <p:spPr>
          <a:xfrm>
            <a:off x="9187251" y="3807928"/>
            <a:ext cx="6351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Governance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Endorsement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5E034D-AAC6-4521-ABFC-3B8E27827C0F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4318897" y="3243785"/>
            <a:ext cx="76104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31325B8-6CE2-40B2-87DB-C6538BC67B57}"/>
              </a:ext>
            </a:extLst>
          </p:cNvPr>
          <p:cNvCxnSpPr>
            <a:cxnSpLocks/>
            <a:stCxn id="146" idx="3"/>
            <a:endCxn id="148" idx="1"/>
          </p:cNvCxnSpPr>
          <p:nvPr/>
        </p:nvCxnSpPr>
        <p:spPr>
          <a:xfrm>
            <a:off x="5262822" y="3243785"/>
            <a:ext cx="135636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5FCDCDEC-2ED1-405D-8820-25354C36DF52}"/>
              </a:ext>
            </a:extLst>
          </p:cNvPr>
          <p:cNvCxnSpPr>
            <a:stCxn id="146" idx="3"/>
            <a:endCxn id="152" idx="1"/>
          </p:cNvCxnSpPr>
          <p:nvPr/>
        </p:nvCxnSpPr>
        <p:spPr>
          <a:xfrm>
            <a:off x="5262822" y="3243785"/>
            <a:ext cx="741738" cy="45672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25099BE-4297-4839-B228-FF134AA18CE8}"/>
              </a:ext>
            </a:extLst>
          </p:cNvPr>
          <p:cNvCxnSpPr>
            <a:stCxn id="148" idx="3"/>
            <a:endCxn id="150" idx="1"/>
          </p:cNvCxnSpPr>
          <p:nvPr/>
        </p:nvCxnSpPr>
        <p:spPr>
          <a:xfrm>
            <a:off x="6802062" y="3243785"/>
            <a:ext cx="43863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6E1276B3-BFF4-44D8-8C51-71B335A4EC15}"/>
              </a:ext>
            </a:extLst>
          </p:cNvPr>
          <p:cNvCxnSpPr>
            <a:cxnSpLocks/>
            <a:stCxn id="152" idx="3"/>
            <a:endCxn id="150" idx="1"/>
          </p:cNvCxnSpPr>
          <p:nvPr/>
        </p:nvCxnSpPr>
        <p:spPr>
          <a:xfrm flipV="1">
            <a:off x="6187440" y="3243785"/>
            <a:ext cx="1053253" cy="456722"/>
          </a:xfrm>
          <a:prstGeom prst="bentConnector3">
            <a:avLst>
              <a:gd name="adj1" fmla="val 8557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228C2BF1-4E38-47DB-A3E4-ED3E0D8B9944}"/>
              </a:ext>
            </a:extLst>
          </p:cNvPr>
          <p:cNvCxnSpPr>
            <a:cxnSpLocks/>
            <a:stCxn id="150" idx="3"/>
            <a:endCxn id="154" idx="0"/>
          </p:cNvCxnSpPr>
          <p:nvPr/>
        </p:nvCxnSpPr>
        <p:spPr>
          <a:xfrm>
            <a:off x="7423573" y="3243785"/>
            <a:ext cx="220893" cy="36528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D1F76C1-8A9F-404C-B463-CB8E5CB328F8}"/>
              </a:ext>
            </a:extLst>
          </p:cNvPr>
          <p:cNvCxnSpPr>
            <a:stCxn id="152" idx="3"/>
            <a:endCxn id="154" idx="1"/>
          </p:cNvCxnSpPr>
          <p:nvPr/>
        </p:nvCxnSpPr>
        <p:spPr>
          <a:xfrm>
            <a:off x="6187440" y="3700507"/>
            <a:ext cx="136558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36070FD-8CEF-45D5-9249-C451247CF0B8}"/>
              </a:ext>
            </a:extLst>
          </p:cNvPr>
          <p:cNvCxnSpPr>
            <a:stCxn id="154" idx="3"/>
            <a:endCxn id="156" idx="1"/>
          </p:cNvCxnSpPr>
          <p:nvPr/>
        </p:nvCxnSpPr>
        <p:spPr>
          <a:xfrm>
            <a:off x="7735906" y="3700507"/>
            <a:ext cx="43977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34626B3-D030-4614-9F86-B1A230C073A8}"/>
              </a:ext>
            </a:extLst>
          </p:cNvPr>
          <p:cNvCxnSpPr>
            <a:cxnSpLocks/>
            <a:stCxn id="156" idx="3"/>
            <a:endCxn id="158" idx="1"/>
          </p:cNvCxnSpPr>
          <p:nvPr/>
        </p:nvCxnSpPr>
        <p:spPr>
          <a:xfrm>
            <a:off x="8358558" y="3700507"/>
            <a:ext cx="43183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785CADE-9FC1-45B5-BB9B-4B1BBFA68CCE}"/>
              </a:ext>
            </a:extLst>
          </p:cNvPr>
          <p:cNvCxnSpPr>
            <a:stCxn id="158" idx="3"/>
            <a:endCxn id="160" idx="1"/>
          </p:cNvCxnSpPr>
          <p:nvPr/>
        </p:nvCxnSpPr>
        <p:spPr>
          <a:xfrm>
            <a:off x="8973269" y="3700507"/>
            <a:ext cx="44083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2FF1E37F-1E22-4B85-B850-7181848D8417}"/>
              </a:ext>
            </a:extLst>
          </p:cNvPr>
          <p:cNvSpPr/>
          <p:nvPr/>
        </p:nvSpPr>
        <p:spPr>
          <a:xfrm>
            <a:off x="2902579" y="5737684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EB558F-8C6D-4A79-94C7-034B4397399E}"/>
              </a:ext>
            </a:extLst>
          </p:cNvPr>
          <p:cNvSpPr/>
          <p:nvPr/>
        </p:nvSpPr>
        <p:spPr>
          <a:xfrm>
            <a:off x="2597170" y="5936545"/>
            <a:ext cx="79220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CP Strategy W/S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External</a:t>
            </a:r>
          </a:p>
        </p:txBody>
      </p:sp>
      <p:sp>
        <p:nvSpPr>
          <p:cNvPr id="193" name="Diamond 192">
            <a:extLst>
              <a:ext uri="{FF2B5EF4-FFF2-40B4-BE49-F238E27FC236}">
                <a16:creationId xmlns:a16="http://schemas.microsoft.com/office/drawing/2014/main" id="{73626635-905C-4242-829A-04F6480453C8}"/>
              </a:ext>
            </a:extLst>
          </p:cNvPr>
          <p:cNvSpPr/>
          <p:nvPr/>
        </p:nvSpPr>
        <p:spPr>
          <a:xfrm>
            <a:off x="4451850" y="5741807"/>
            <a:ext cx="182880" cy="182880"/>
          </a:xfrm>
          <a:prstGeom prst="diamond">
            <a:avLst/>
          </a:prstGeom>
          <a:solidFill>
            <a:schemeClr val="accent5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BDAC1FF-13CA-4012-8070-8C038EAD186E}"/>
              </a:ext>
            </a:extLst>
          </p:cNvPr>
          <p:cNvSpPr/>
          <p:nvPr/>
        </p:nvSpPr>
        <p:spPr>
          <a:xfrm>
            <a:off x="4204151" y="5940668"/>
            <a:ext cx="67678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Requirements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Table</a:t>
            </a:r>
          </a:p>
        </p:txBody>
      </p:sp>
      <p:sp>
        <p:nvSpPr>
          <p:cNvPr id="195" name="Diamond 194">
            <a:extLst>
              <a:ext uri="{FF2B5EF4-FFF2-40B4-BE49-F238E27FC236}">
                <a16:creationId xmlns:a16="http://schemas.microsoft.com/office/drawing/2014/main" id="{9DF58B0B-24F7-47D7-A2FF-E67B9A66CE74}"/>
              </a:ext>
            </a:extLst>
          </p:cNvPr>
          <p:cNvSpPr/>
          <p:nvPr/>
        </p:nvSpPr>
        <p:spPr>
          <a:xfrm>
            <a:off x="5077940" y="5339369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BD7932C-0B82-4153-9A2E-B6E450CA74D6}"/>
              </a:ext>
            </a:extLst>
          </p:cNvPr>
          <p:cNvSpPr/>
          <p:nvPr/>
        </p:nvSpPr>
        <p:spPr>
          <a:xfrm>
            <a:off x="4841526" y="5538230"/>
            <a:ext cx="6592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CP Tactics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W/S Internal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63C4BD8-F880-4B76-8439-FE26FA7BE53F}"/>
              </a:ext>
            </a:extLst>
          </p:cNvPr>
          <p:cNvSpPr/>
          <p:nvPr/>
        </p:nvSpPr>
        <p:spPr>
          <a:xfrm>
            <a:off x="6451601" y="5945742"/>
            <a:ext cx="51488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ITT SOW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Packages</a:t>
            </a:r>
          </a:p>
        </p:txBody>
      </p:sp>
      <p:sp>
        <p:nvSpPr>
          <p:cNvPr id="199" name="Diamond 198">
            <a:extLst>
              <a:ext uri="{FF2B5EF4-FFF2-40B4-BE49-F238E27FC236}">
                <a16:creationId xmlns:a16="http://schemas.microsoft.com/office/drawing/2014/main" id="{6191F6F6-E4C1-4C0F-B636-1187B31B7FD1}"/>
              </a:ext>
            </a:extLst>
          </p:cNvPr>
          <p:cNvSpPr/>
          <p:nvPr/>
        </p:nvSpPr>
        <p:spPr>
          <a:xfrm>
            <a:off x="6620436" y="53393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FDFB6CA-6C6B-4FDC-9433-D05A24F6838E}"/>
              </a:ext>
            </a:extLst>
          </p:cNvPr>
          <p:cNvSpPr/>
          <p:nvPr/>
        </p:nvSpPr>
        <p:spPr>
          <a:xfrm>
            <a:off x="6349497" y="5538230"/>
            <a:ext cx="72327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CP Tactics W/S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External</a:t>
            </a:r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48AB31CC-4CBD-421F-8768-BF39876BEF35}"/>
              </a:ext>
            </a:extLst>
          </p:cNvPr>
          <p:cNvSpPr/>
          <p:nvPr/>
        </p:nvSpPr>
        <p:spPr>
          <a:xfrm>
            <a:off x="6618343" y="5746881"/>
            <a:ext cx="182880" cy="182880"/>
          </a:xfrm>
          <a:prstGeom prst="diamond">
            <a:avLst/>
          </a:prstGeom>
          <a:solidFill>
            <a:srgbClr val="FFFF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D5301EC5-8E05-4ACD-B8EC-F77779614C08}"/>
              </a:ext>
            </a:extLst>
          </p:cNvPr>
          <p:cNvSpPr/>
          <p:nvPr/>
        </p:nvSpPr>
        <p:spPr>
          <a:xfrm>
            <a:off x="7410800" y="53393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887F512F-1992-43F2-AAC8-F2A68F6D68DA}"/>
              </a:ext>
            </a:extLst>
          </p:cNvPr>
          <p:cNvSpPr/>
          <p:nvPr/>
        </p:nvSpPr>
        <p:spPr>
          <a:xfrm>
            <a:off x="7864762" y="53393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BB3FDE9-C3B9-4105-AD15-7078F9438540}"/>
              </a:ext>
            </a:extLst>
          </p:cNvPr>
          <p:cNvSpPr/>
          <p:nvPr/>
        </p:nvSpPr>
        <p:spPr>
          <a:xfrm>
            <a:off x="7637909" y="5538230"/>
            <a:ext cx="63511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Governance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Endorsement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9196F976-F4C7-48E5-AA51-03310B4FA7C3}"/>
              </a:ext>
            </a:extLst>
          </p:cNvPr>
          <p:cNvSpPr/>
          <p:nvPr/>
        </p:nvSpPr>
        <p:spPr>
          <a:xfrm>
            <a:off x="8172947" y="5746881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8DE578A-696D-4E03-9EFD-88FE0D0A8CA3}"/>
              </a:ext>
            </a:extLst>
          </p:cNvPr>
          <p:cNvSpPr/>
          <p:nvPr/>
        </p:nvSpPr>
        <p:spPr>
          <a:xfrm>
            <a:off x="7962127" y="5945742"/>
            <a:ext cx="6030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Develop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Technical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ITT Package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61A2B72-AEEB-45B7-87C9-3B1AAE871CD7}"/>
              </a:ext>
            </a:extLst>
          </p:cNvPr>
          <p:cNvSpPr/>
          <p:nvPr/>
        </p:nvSpPr>
        <p:spPr>
          <a:xfrm>
            <a:off x="9745106" y="5932369"/>
            <a:ext cx="7697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Endorsement of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Technical Bid List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Nominees</a:t>
            </a:r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B25BC488-33DE-4188-B10F-DC2E56DF57F6}"/>
              </a:ext>
            </a:extLst>
          </p:cNvPr>
          <p:cNvSpPr/>
          <p:nvPr/>
        </p:nvSpPr>
        <p:spPr>
          <a:xfrm>
            <a:off x="10344086" y="53393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graphicFrame>
        <p:nvGraphicFramePr>
          <p:cNvPr id="211" name="Table 4">
            <a:extLst>
              <a:ext uri="{FF2B5EF4-FFF2-40B4-BE49-F238E27FC236}">
                <a16:creationId xmlns:a16="http://schemas.microsoft.com/office/drawing/2014/main" id="{5D33575C-55A7-469E-A9D5-B2CDF3D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82101"/>
              </p:ext>
            </p:extLst>
          </p:nvPr>
        </p:nvGraphicFramePr>
        <p:xfrm>
          <a:off x="8765850" y="6441411"/>
          <a:ext cx="2926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8241316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1032591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30350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616694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Completed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Under Threat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Yet to Start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63150"/>
                  </a:ext>
                </a:extLst>
              </a:tr>
            </a:tbl>
          </a:graphicData>
        </a:graphic>
      </p:graphicFrame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C4C4964-0189-4A2A-8C66-5A85913EF0AE}"/>
              </a:ext>
            </a:extLst>
          </p:cNvPr>
          <p:cNvCxnSpPr>
            <a:stCxn id="191" idx="3"/>
            <a:endCxn id="193" idx="1"/>
          </p:cNvCxnSpPr>
          <p:nvPr/>
        </p:nvCxnSpPr>
        <p:spPr>
          <a:xfrm>
            <a:off x="3085459" y="5829124"/>
            <a:ext cx="1366391" cy="41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F61026F-7121-432C-83BF-75E04730600C}"/>
              </a:ext>
            </a:extLst>
          </p:cNvPr>
          <p:cNvCxnSpPr>
            <a:stCxn id="193" idx="3"/>
            <a:endCxn id="197" idx="1"/>
          </p:cNvCxnSpPr>
          <p:nvPr/>
        </p:nvCxnSpPr>
        <p:spPr>
          <a:xfrm>
            <a:off x="4634730" y="5833247"/>
            <a:ext cx="1983613" cy="50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F4C0-2CD8-478C-97CD-2DE304589C35}"/>
              </a:ext>
            </a:extLst>
          </p:cNvPr>
          <p:cNvCxnSpPr>
            <a:stCxn id="193" idx="3"/>
            <a:endCxn id="195" idx="1"/>
          </p:cNvCxnSpPr>
          <p:nvPr/>
        </p:nvCxnSpPr>
        <p:spPr>
          <a:xfrm flipV="1">
            <a:off x="4634730" y="5430809"/>
            <a:ext cx="443210" cy="402438"/>
          </a:xfrm>
          <a:prstGeom prst="bentConnector3">
            <a:avLst>
              <a:gd name="adj1" fmla="val 2779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9A5188E-7735-43A1-AFD5-1A226029C5A7}"/>
              </a:ext>
            </a:extLst>
          </p:cNvPr>
          <p:cNvCxnSpPr>
            <a:cxnSpLocks/>
            <a:stCxn id="199" idx="3"/>
            <a:endCxn id="201" idx="1"/>
          </p:cNvCxnSpPr>
          <p:nvPr/>
        </p:nvCxnSpPr>
        <p:spPr>
          <a:xfrm>
            <a:off x="6803316" y="5430809"/>
            <a:ext cx="60748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7F5E12F4-8E8A-47AF-B83B-5342333A62B9}"/>
              </a:ext>
            </a:extLst>
          </p:cNvPr>
          <p:cNvCxnSpPr>
            <a:cxnSpLocks/>
            <a:stCxn id="197" idx="3"/>
            <a:endCxn id="201" idx="1"/>
          </p:cNvCxnSpPr>
          <p:nvPr/>
        </p:nvCxnSpPr>
        <p:spPr>
          <a:xfrm flipV="1">
            <a:off x="6801223" y="5430809"/>
            <a:ext cx="609577" cy="40751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56327F1-B8B4-4A11-BFB8-EA737FE2A9B7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>
            <a:off x="7593680" y="5430809"/>
            <a:ext cx="27108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80E4ACD8-577F-4D2D-A396-FC399F0556D4}"/>
              </a:ext>
            </a:extLst>
          </p:cNvPr>
          <p:cNvCxnSpPr>
            <a:stCxn id="203" idx="3"/>
            <a:endCxn id="205" idx="0"/>
          </p:cNvCxnSpPr>
          <p:nvPr/>
        </p:nvCxnSpPr>
        <p:spPr>
          <a:xfrm>
            <a:off x="8047642" y="5430809"/>
            <a:ext cx="216745" cy="3160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870615A-FBCC-4713-A2C6-D73351748672}"/>
              </a:ext>
            </a:extLst>
          </p:cNvPr>
          <p:cNvCxnSpPr>
            <a:stCxn id="197" idx="3"/>
            <a:endCxn id="205" idx="1"/>
          </p:cNvCxnSpPr>
          <p:nvPr/>
        </p:nvCxnSpPr>
        <p:spPr>
          <a:xfrm>
            <a:off x="6801223" y="5838321"/>
            <a:ext cx="1371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0AE7478-6DC9-41FD-8E23-3BBC1865A8D5}"/>
              </a:ext>
            </a:extLst>
          </p:cNvPr>
          <p:cNvCxnSpPr>
            <a:stCxn id="203" idx="3"/>
            <a:endCxn id="209" idx="1"/>
          </p:cNvCxnSpPr>
          <p:nvPr/>
        </p:nvCxnSpPr>
        <p:spPr>
          <a:xfrm>
            <a:off x="8047642" y="5430809"/>
            <a:ext cx="229644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7BC30A8C-72C4-4907-A8FE-3221F180E0BB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8047642" y="1408815"/>
            <a:ext cx="62896" cy="402199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amond 155">
            <a:extLst>
              <a:ext uri="{FF2B5EF4-FFF2-40B4-BE49-F238E27FC236}">
                <a16:creationId xmlns:a16="http://schemas.microsoft.com/office/drawing/2014/main" id="{BB16C4A9-4981-4915-9AEF-926C4174751D}"/>
              </a:ext>
            </a:extLst>
          </p:cNvPr>
          <p:cNvSpPr/>
          <p:nvPr/>
        </p:nvSpPr>
        <p:spPr>
          <a:xfrm>
            <a:off x="8175678" y="3609067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791A12-4D61-4265-B619-CBEFE7BECC2A}"/>
              </a:ext>
            </a:extLst>
          </p:cNvPr>
          <p:cNvSpPr/>
          <p:nvPr/>
        </p:nvSpPr>
        <p:spPr>
          <a:xfrm>
            <a:off x="8029778" y="3807928"/>
            <a:ext cx="47320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6"/>
                </a:solidFill>
              </a:rPr>
              <a:t>Global</a:t>
            </a:r>
          </a:p>
          <a:p>
            <a:pPr algn="ctr"/>
            <a:r>
              <a:rPr lang="en-US" sz="600" dirty="0">
                <a:solidFill>
                  <a:schemeClr val="accent6"/>
                </a:solidFill>
              </a:rPr>
              <a:t>Connect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6111C-A77C-4199-9A12-FA3E05D5F046}"/>
              </a:ext>
            </a:extLst>
          </p:cNvPr>
          <p:cNvSpPr/>
          <p:nvPr/>
        </p:nvSpPr>
        <p:spPr>
          <a:xfrm>
            <a:off x="7476314" y="1751387"/>
            <a:ext cx="9492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/>
              <a:t>Finalize Strawman for</a:t>
            </a:r>
          </a:p>
          <a:p>
            <a:pPr algn="ctr"/>
            <a:r>
              <a:rPr lang="en-US" sz="600" dirty="0"/>
              <a:t>Feed by difference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558653-4DBC-4184-877D-9A2A5C6FC156}"/>
              </a:ext>
            </a:extLst>
          </p:cNvPr>
          <p:cNvCxnSpPr>
            <a:cxnSpLocks/>
            <a:stCxn id="160" idx="0"/>
          </p:cNvCxnSpPr>
          <p:nvPr/>
        </p:nvCxnSpPr>
        <p:spPr>
          <a:xfrm flipV="1">
            <a:off x="9505541" y="1408815"/>
            <a:ext cx="0" cy="2200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Diamond 265">
            <a:extLst>
              <a:ext uri="{FF2B5EF4-FFF2-40B4-BE49-F238E27FC236}">
                <a16:creationId xmlns:a16="http://schemas.microsoft.com/office/drawing/2014/main" id="{1DA28385-696C-4212-B733-C9DC211CC2E9}"/>
              </a:ext>
            </a:extLst>
          </p:cNvPr>
          <p:cNvSpPr/>
          <p:nvPr/>
        </p:nvSpPr>
        <p:spPr>
          <a:xfrm>
            <a:off x="11796148" y="2481814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7CAD87E-57FB-4C43-A2F4-5F216C2AC393}"/>
              </a:ext>
            </a:extLst>
          </p:cNvPr>
          <p:cNvSpPr/>
          <p:nvPr/>
        </p:nvSpPr>
        <p:spPr>
          <a:xfrm>
            <a:off x="11630999" y="2680675"/>
            <a:ext cx="51168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4"/>
                </a:solidFill>
              </a:rPr>
              <a:t>Go Live</a:t>
            </a:r>
          </a:p>
          <a:p>
            <a:pPr algn="ctr"/>
            <a:r>
              <a:rPr lang="en-US" sz="600" dirty="0">
                <a:solidFill>
                  <a:schemeClr val="accent4"/>
                </a:solidFill>
              </a:rPr>
              <a:t>Q3 – Q4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99C1FC1-3CCF-4E65-BE9C-12A57441E82A}"/>
              </a:ext>
            </a:extLst>
          </p:cNvPr>
          <p:cNvCxnSpPr>
            <a:cxnSpLocks/>
            <a:stCxn id="114" idx="3"/>
            <a:endCxn id="266" idx="1"/>
          </p:cNvCxnSpPr>
          <p:nvPr/>
        </p:nvCxnSpPr>
        <p:spPr>
          <a:xfrm flipV="1">
            <a:off x="10526966" y="2573254"/>
            <a:ext cx="1269182" cy="504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Diamond 271">
            <a:extLst>
              <a:ext uri="{FF2B5EF4-FFF2-40B4-BE49-F238E27FC236}">
                <a16:creationId xmlns:a16="http://schemas.microsoft.com/office/drawing/2014/main" id="{4FDD47EC-6A55-41EF-99E1-B98F241624D0}"/>
              </a:ext>
            </a:extLst>
          </p:cNvPr>
          <p:cNvSpPr/>
          <p:nvPr/>
        </p:nvSpPr>
        <p:spPr>
          <a:xfrm>
            <a:off x="11771368" y="5337063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D3E33A2-2CE7-40A8-BF08-0CAEEF3058B7}"/>
              </a:ext>
            </a:extLst>
          </p:cNvPr>
          <p:cNvSpPr/>
          <p:nvPr/>
        </p:nvSpPr>
        <p:spPr>
          <a:xfrm>
            <a:off x="11635875" y="5535924"/>
            <a:ext cx="452368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Go Live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Q1’22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200D80E-B347-42BE-9D96-700DB9A3DD3A}"/>
              </a:ext>
            </a:extLst>
          </p:cNvPr>
          <p:cNvCxnSpPr>
            <a:cxnSpLocks/>
            <a:stCxn id="209" idx="3"/>
            <a:endCxn id="272" idx="1"/>
          </p:cNvCxnSpPr>
          <p:nvPr/>
        </p:nvCxnSpPr>
        <p:spPr>
          <a:xfrm flipV="1">
            <a:off x="10526966" y="5428503"/>
            <a:ext cx="1244402" cy="23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Arrow: Down 276">
            <a:extLst>
              <a:ext uri="{FF2B5EF4-FFF2-40B4-BE49-F238E27FC236}">
                <a16:creationId xmlns:a16="http://schemas.microsoft.com/office/drawing/2014/main" id="{15B3EC68-89DF-4CD0-BF13-B2B1EC1AB720}"/>
              </a:ext>
            </a:extLst>
          </p:cNvPr>
          <p:cNvSpPr/>
          <p:nvPr/>
        </p:nvSpPr>
        <p:spPr>
          <a:xfrm>
            <a:off x="10344086" y="441355"/>
            <a:ext cx="182880" cy="434640"/>
          </a:xfrm>
          <a:prstGeom prst="down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4DD2267-4D5D-47C6-A3C5-B61304578CB1}"/>
              </a:ext>
            </a:extLst>
          </p:cNvPr>
          <p:cNvSpPr txBox="1"/>
          <p:nvPr/>
        </p:nvSpPr>
        <p:spPr bwMode="auto">
          <a:xfrm>
            <a:off x="10161459" y="71830"/>
            <a:ext cx="54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C00000"/>
                </a:solidFill>
              </a:rPr>
              <a:t>Reshape</a:t>
            </a:r>
          </a:p>
          <a:p>
            <a:pPr algn="ctr" defTabSz="357708"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C00000"/>
                </a:solidFill>
              </a:rPr>
              <a:t>Go Live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4A18FE1-081C-408C-8FF7-940464C77D90}"/>
              </a:ext>
            </a:extLst>
          </p:cNvPr>
          <p:cNvSpPr/>
          <p:nvPr/>
        </p:nvSpPr>
        <p:spPr>
          <a:xfrm>
            <a:off x="5364646" y="4447530"/>
            <a:ext cx="83708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TA1 Endorsement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Design Archetypes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&amp; </a:t>
            </a:r>
            <a:r>
              <a:rPr lang="en-US" sz="600" dirty="0" err="1">
                <a:solidFill>
                  <a:schemeClr val="accent3"/>
                </a:solidFill>
              </a:rPr>
              <a:t>SoP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B8A6F0-4BEA-49B2-BFE2-918A4424C940}"/>
              </a:ext>
            </a:extLst>
          </p:cNvPr>
          <p:cNvSpPr/>
          <p:nvPr/>
        </p:nvSpPr>
        <p:spPr>
          <a:xfrm>
            <a:off x="7244062" y="5538230"/>
            <a:ext cx="51488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MCB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Approval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331488FF-58C2-44A1-9AFC-BC1BED820BFE}"/>
              </a:ext>
            </a:extLst>
          </p:cNvPr>
          <p:cNvSpPr/>
          <p:nvPr/>
        </p:nvSpPr>
        <p:spPr>
          <a:xfrm>
            <a:off x="5786017" y="5339369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A512FD-8D87-4CDB-970D-A4E9976A14C8}"/>
              </a:ext>
            </a:extLst>
          </p:cNvPr>
          <p:cNvSpPr/>
          <p:nvPr/>
        </p:nvSpPr>
        <p:spPr>
          <a:xfrm>
            <a:off x="5587647" y="5538991"/>
            <a:ext cx="5757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Contract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Execution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Framework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96E182-9039-41DE-9043-28DEF84EF5EC}"/>
              </a:ext>
            </a:extLst>
          </p:cNvPr>
          <p:cNvCxnSpPr>
            <a:cxnSpLocks/>
            <a:stCxn id="195" idx="3"/>
            <a:endCxn id="129" idx="1"/>
          </p:cNvCxnSpPr>
          <p:nvPr/>
        </p:nvCxnSpPr>
        <p:spPr>
          <a:xfrm>
            <a:off x="5260820" y="5430809"/>
            <a:ext cx="52519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46C7D6-36D3-4C92-9ED3-3A10CD84AD90}"/>
              </a:ext>
            </a:extLst>
          </p:cNvPr>
          <p:cNvCxnSpPr>
            <a:stCxn id="129" idx="3"/>
            <a:endCxn id="199" idx="1"/>
          </p:cNvCxnSpPr>
          <p:nvPr/>
        </p:nvCxnSpPr>
        <p:spPr>
          <a:xfrm>
            <a:off x="5968897" y="5430809"/>
            <a:ext cx="6515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FA981E7-D928-4629-8B81-F67703476F1B}"/>
              </a:ext>
            </a:extLst>
          </p:cNvPr>
          <p:cNvSpPr/>
          <p:nvPr/>
        </p:nvSpPr>
        <p:spPr>
          <a:xfrm>
            <a:off x="6062905" y="4447530"/>
            <a:ext cx="67999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Test Design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Archetypes &amp; </a:t>
            </a:r>
          </a:p>
          <a:p>
            <a:pPr algn="ctr"/>
            <a:r>
              <a:rPr lang="en-US" sz="600" dirty="0" err="1">
                <a:solidFill>
                  <a:schemeClr val="accent3"/>
                </a:solidFill>
              </a:rPr>
              <a:t>SoP</a:t>
            </a:r>
            <a:endParaRPr lang="en-US" sz="600" dirty="0">
              <a:solidFill>
                <a:schemeClr val="accent3"/>
              </a:solidFill>
            </a:endParaRP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(KCFS)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5FC1F3-C5D2-474E-8DCC-B451168A9048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5873109" y="4340109"/>
            <a:ext cx="257816" cy="149313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754F5B6-238E-4CCA-9F3C-EB2E0A52B180}"/>
              </a:ext>
            </a:extLst>
          </p:cNvPr>
          <p:cNvSpPr/>
          <p:nvPr/>
        </p:nvSpPr>
        <p:spPr>
          <a:xfrm>
            <a:off x="9980074" y="5538230"/>
            <a:ext cx="91016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Develop Commercial ITT Package</a:t>
            </a:r>
          </a:p>
        </p:txBody>
      </p:sp>
      <p:sp>
        <p:nvSpPr>
          <p:cNvPr id="207" name="Diamond 206">
            <a:extLst>
              <a:ext uri="{FF2B5EF4-FFF2-40B4-BE49-F238E27FC236}">
                <a16:creationId xmlns:a16="http://schemas.microsoft.com/office/drawing/2014/main" id="{64266E48-2BE6-4665-A38F-ADA374797247}"/>
              </a:ext>
            </a:extLst>
          </p:cNvPr>
          <p:cNvSpPr/>
          <p:nvPr/>
        </p:nvSpPr>
        <p:spPr>
          <a:xfrm>
            <a:off x="10039283" y="5733508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AE770AB1-584B-4155-8862-04986A441384}"/>
              </a:ext>
            </a:extLst>
          </p:cNvPr>
          <p:cNvSpPr/>
          <p:nvPr/>
        </p:nvSpPr>
        <p:spPr>
          <a:xfrm>
            <a:off x="8983368" y="5741807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CBA53C-B3B8-4A3C-92EC-5CC1EA776780}"/>
              </a:ext>
            </a:extLst>
          </p:cNvPr>
          <p:cNvSpPr/>
          <p:nvPr/>
        </p:nvSpPr>
        <p:spPr>
          <a:xfrm>
            <a:off x="8805345" y="5962679"/>
            <a:ext cx="53892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Advertise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In NIPEX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922910E-414F-4D3D-9472-82C313BA3E93}"/>
              </a:ext>
            </a:extLst>
          </p:cNvPr>
          <p:cNvCxnSpPr>
            <a:stCxn id="205" idx="3"/>
            <a:endCxn id="162" idx="1"/>
          </p:cNvCxnSpPr>
          <p:nvPr/>
        </p:nvCxnSpPr>
        <p:spPr>
          <a:xfrm flipV="1">
            <a:off x="8355827" y="5833247"/>
            <a:ext cx="627541" cy="50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A505BDD-9E1B-4CA7-A9F5-BA8B736C807E}"/>
              </a:ext>
            </a:extLst>
          </p:cNvPr>
          <p:cNvCxnSpPr>
            <a:stCxn id="162" idx="3"/>
            <a:endCxn id="207" idx="1"/>
          </p:cNvCxnSpPr>
          <p:nvPr/>
        </p:nvCxnSpPr>
        <p:spPr>
          <a:xfrm flipV="1">
            <a:off x="9166248" y="5824948"/>
            <a:ext cx="873035" cy="8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F1885EA-5214-4501-8B96-2E954B70EF02}"/>
              </a:ext>
            </a:extLst>
          </p:cNvPr>
          <p:cNvSpPr/>
          <p:nvPr/>
        </p:nvSpPr>
        <p:spPr>
          <a:xfrm>
            <a:off x="10534426" y="5927822"/>
            <a:ext cx="87235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</a:rPr>
              <a:t>Publish approved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Technical ITT to 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approved Technical</a:t>
            </a:r>
          </a:p>
          <a:p>
            <a:pPr algn="ctr"/>
            <a:r>
              <a:rPr lang="en-US" sz="600" dirty="0">
                <a:solidFill>
                  <a:schemeClr val="accent2"/>
                </a:solidFill>
              </a:rPr>
              <a:t>Bid List</a:t>
            </a:r>
          </a:p>
        </p:txBody>
      </p:sp>
      <p:sp>
        <p:nvSpPr>
          <p:cNvPr id="167" name="Diamond 166">
            <a:extLst>
              <a:ext uri="{FF2B5EF4-FFF2-40B4-BE49-F238E27FC236}">
                <a16:creationId xmlns:a16="http://schemas.microsoft.com/office/drawing/2014/main" id="{85B5E426-F36A-4D4D-A240-ED5ACE6BE2A6}"/>
              </a:ext>
            </a:extLst>
          </p:cNvPr>
          <p:cNvSpPr/>
          <p:nvPr/>
        </p:nvSpPr>
        <p:spPr>
          <a:xfrm>
            <a:off x="10879896" y="5728961"/>
            <a:ext cx="182880" cy="18288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04D632D-26D9-4453-8537-5395722F64DB}"/>
              </a:ext>
            </a:extLst>
          </p:cNvPr>
          <p:cNvCxnSpPr>
            <a:stCxn id="207" idx="3"/>
            <a:endCxn id="167" idx="1"/>
          </p:cNvCxnSpPr>
          <p:nvPr/>
        </p:nvCxnSpPr>
        <p:spPr>
          <a:xfrm flipV="1">
            <a:off x="10222163" y="5820401"/>
            <a:ext cx="657733" cy="45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1C356F3A-A1F6-4490-A576-75B8371FB4B1}"/>
              </a:ext>
            </a:extLst>
          </p:cNvPr>
          <p:cNvCxnSpPr>
            <a:endCxn id="272" idx="1"/>
          </p:cNvCxnSpPr>
          <p:nvPr/>
        </p:nvCxnSpPr>
        <p:spPr>
          <a:xfrm flipV="1">
            <a:off x="11073122" y="5428503"/>
            <a:ext cx="698246" cy="403913"/>
          </a:xfrm>
          <a:prstGeom prst="bent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93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4251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E28-73DB-4E3F-A889-0FFC59A2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3520"/>
            <a:ext cx="11171238" cy="752475"/>
          </a:xfrm>
        </p:spPr>
        <p:txBody>
          <a:bodyPr/>
          <a:lstStyle/>
          <a:p>
            <a:r>
              <a:rPr lang="en-US" dirty="0"/>
              <a:t>Reshape Initiatives – Nested Roadmap (Baseline)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936215-962B-48A5-BCBF-CADAD2AB2A1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99415288"/>
              </p:ext>
            </p:extLst>
          </p:nvPr>
        </p:nvGraphicFramePr>
        <p:xfrm>
          <a:off x="508000" y="512763"/>
          <a:ext cx="11171232" cy="6162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41248">
                  <a:extLst>
                    <a:ext uri="{9D8B030D-6E8A-4147-A177-3AD203B41FA5}">
                      <a16:colId xmlns:a16="http://schemas.microsoft.com/office/drawing/2014/main" val="322071792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7813721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89647503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82082977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67678019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12928533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50810414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2623449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17648812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76341636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70241787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111889334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28664925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7887128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07761490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83423716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08397213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840085148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5611558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36062695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276753611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479967639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18294419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8298298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35638017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301740265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584996025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314568837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890159792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2234477583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924158050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4019549806"/>
                    </a:ext>
                  </a:extLst>
                </a:gridCol>
                <a:gridCol w="310312">
                  <a:extLst>
                    <a:ext uri="{9D8B030D-6E8A-4147-A177-3AD203B41FA5}">
                      <a16:colId xmlns:a16="http://schemas.microsoft.com/office/drawing/2014/main" val="121327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743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HCM Process Scaling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9936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Standardization of Design Archetypes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5277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Clustering Campaign for contracts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0856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Pause/Exit 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0705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X-PMF 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 PMF Integration (Global)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145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2885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163D0230-DF6A-4432-BBDD-C307C24C76EF}"/>
              </a:ext>
            </a:extLst>
          </p:cNvPr>
          <p:cNvSpPr/>
          <p:nvPr/>
        </p:nvSpPr>
        <p:spPr>
          <a:xfrm>
            <a:off x="2362201" y="2262296"/>
            <a:ext cx="4362450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Create &amp; Test Design Archetypes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457DB-2E33-4104-AE10-9498B814506D}"/>
              </a:ext>
            </a:extLst>
          </p:cNvPr>
          <p:cNvSpPr/>
          <p:nvPr/>
        </p:nvSpPr>
        <p:spPr>
          <a:xfrm>
            <a:off x="6396567" y="2447876"/>
            <a:ext cx="1553633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Governance Endorsements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DDC362-77F4-41C8-B770-5B08B6FCAAFA}"/>
              </a:ext>
            </a:extLst>
          </p:cNvPr>
          <p:cNvSpPr/>
          <p:nvPr/>
        </p:nvSpPr>
        <p:spPr>
          <a:xfrm>
            <a:off x="1747519" y="2077936"/>
            <a:ext cx="2642447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Ideate Design Archetypes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ABB409-0EF1-4C2D-A556-08957D985535}"/>
              </a:ext>
            </a:extLst>
          </p:cNvPr>
          <p:cNvSpPr/>
          <p:nvPr/>
        </p:nvSpPr>
        <p:spPr>
          <a:xfrm>
            <a:off x="7950200" y="2629555"/>
            <a:ext cx="1248833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Community Roll Out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8089BC05-6FD1-4FE3-A543-2D8D118E2A43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1747519" y="925822"/>
            <a:ext cx="2483698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  <a:sym typeface="Futura Medium" panose="020B0502020204020303" pitchFamily="34" charset="0"/>
              </a:rPr>
              <a:t>Prepare Strawman for HCM Process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782F0B86-4F82-4999-BEFF-1970D4AA0D2E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gray">
          <a:xfrm>
            <a:off x="2989368" y="1077413"/>
            <a:ext cx="2483698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  <a:sym typeface="Futura Medium" panose="020B0502020204020303" pitchFamily="34" charset="0"/>
              </a:rPr>
              <a:t>Develop Scaled HCM process (Prospect to OSD)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BA0A9E8-DE8E-4F17-967D-44B6FC9E40F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473066" y="1229813"/>
            <a:ext cx="1241849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  <a:sym typeface="Futura Medium" panose="020B0502020204020303" pitchFamily="34" charset="0"/>
              </a:rPr>
              <a:t>Governance Endorsements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9699D7BD-FE09-4E61-A44C-60AEF3D7F7B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6713323" y="1382213"/>
            <a:ext cx="1241849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  <a:sym typeface="Futura Medium" panose="020B0502020204020303" pitchFamily="34" charset="0"/>
              </a:rPr>
              <a:t>Community Roll Out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18AABDA7-ACAB-48B4-90DA-CD30BFB6F904}"/>
              </a:ext>
            </a:extLst>
          </p:cNvPr>
          <p:cNvSpPr/>
          <p:nvPr/>
        </p:nvSpPr>
        <p:spPr>
          <a:xfrm>
            <a:off x="6621883" y="1531973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95C50-1EE2-4BFE-8FCE-511888FB8994}"/>
              </a:ext>
            </a:extLst>
          </p:cNvPr>
          <p:cNvSpPr/>
          <p:nvPr/>
        </p:nvSpPr>
        <p:spPr>
          <a:xfrm>
            <a:off x="6209651" y="1730834"/>
            <a:ext cx="100584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Kick off Feed by Difference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54C6A7CF-42B8-4632-9BD8-DE16E083ECB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193120" y="1531973"/>
            <a:ext cx="1241849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  <a:sym typeface="Futura Medium" panose="020B0502020204020303" pitchFamily="34" charset="0"/>
              </a:rPr>
              <a:t>Community Roll Out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58C3573-D9B2-4161-9C78-CBCB9ECECA65}"/>
              </a:ext>
            </a:extLst>
          </p:cNvPr>
          <p:cNvSpPr/>
          <p:nvPr/>
        </p:nvSpPr>
        <p:spPr>
          <a:xfrm>
            <a:off x="1747518" y="3226926"/>
            <a:ext cx="2642447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Stakeholder Alignment (Internal &amp; External)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F35DA9-A8F7-44F7-9248-BA49ADC3ECF3}"/>
              </a:ext>
            </a:extLst>
          </p:cNvPr>
          <p:cNvSpPr/>
          <p:nvPr/>
        </p:nvSpPr>
        <p:spPr>
          <a:xfrm>
            <a:off x="4231216" y="3408605"/>
            <a:ext cx="1090083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CP Tactics - Internal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21EE6E-E759-4750-B255-46551C76C352}"/>
              </a:ext>
            </a:extLst>
          </p:cNvPr>
          <p:cNvSpPr/>
          <p:nvPr/>
        </p:nvSpPr>
        <p:spPr>
          <a:xfrm>
            <a:off x="2051048" y="3588310"/>
            <a:ext cx="4673601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Prepare and Issue SoW for ITT (SCiN DO)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E78C1FA2-3BBF-4514-AE2D-3E4EC345A7BC}"/>
              </a:ext>
            </a:extLst>
          </p:cNvPr>
          <p:cNvSpPr/>
          <p:nvPr/>
        </p:nvSpPr>
        <p:spPr>
          <a:xfrm>
            <a:off x="7554593" y="3408286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4687F7-BA9B-45E0-8C7E-20438A229E61}"/>
              </a:ext>
            </a:extLst>
          </p:cNvPr>
          <p:cNvSpPr/>
          <p:nvPr/>
        </p:nvSpPr>
        <p:spPr>
          <a:xfrm>
            <a:off x="7390199" y="3607147"/>
            <a:ext cx="5148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MCB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Approval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57AF92D3-BA77-45D2-8A25-40E49170BE17}"/>
              </a:ext>
            </a:extLst>
          </p:cNvPr>
          <p:cNvSpPr/>
          <p:nvPr/>
        </p:nvSpPr>
        <p:spPr>
          <a:xfrm>
            <a:off x="7243444" y="3408605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71880E-2808-45CD-96A4-35CCB2A6229A}"/>
              </a:ext>
            </a:extLst>
          </p:cNvPr>
          <p:cNvSpPr/>
          <p:nvPr/>
        </p:nvSpPr>
        <p:spPr>
          <a:xfrm>
            <a:off x="6648447" y="3176861"/>
            <a:ext cx="13716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CP Strategy Endorsement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E72076-4853-4AFE-8FD3-375D19D30A6D}"/>
              </a:ext>
            </a:extLst>
          </p:cNvPr>
          <p:cNvSpPr/>
          <p:nvPr/>
        </p:nvSpPr>
        <p:spPr>
          <a:xfrm>
            <a:off x="6095998" y="3408286"/>
            <a:ext cx="1147445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CP Tactics - External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62224EB5-9E5F-47EC-B753-E2580BB1A588}"/>
              </a:ext>
            </a:extLst>
          </p:cNvPr>
          <p:cNvSpPr/>
          <p:nvPr/>
        </p:nvSpPr>
        <p:spPr>
          <a:xfrm>
            <a:off x="8169665" y="3411542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B9BF79-3B24-4BE2-BD71-1547117EE1DD}"/>
              </a:ext>
            </a:extLst>
          </p:cNvPr>
          <p:cNvSpPr/>
          <p:nvPr/>
        </p:nvSpPr>
        <p:spPr>
          <a:xfrm>
            <a:off x="7998712" y="3606305"/>
            <a:ext cx="5293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Issue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Technical 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ITT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B0B13006-977C-4079-9333-63F9ABD4CBB9}"/>
              </a:ext>
            </a:extLst>
          </p:cNvPr>
          <p:cNvSpPr/>
          <p:nvPr/>
        </p:nvSpPr>
        <p:spPr>
          <a:xfrm>
            <a:off x="10038452" y="3408286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D01AE8-670B-4C82-907A-2472166AB7E2}"/>
              </a:ext>
            </a:extLst>
          </p:cNvPr>
          <p:cNvSpPr/>
          <p:nvPr/>
        </p:nvSpPr>
        <p:spPr>
          <a:xfrm>
            <a:off x="9742915" y="3607147"/>
            <a:ext cx="769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Endorsement of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Technical Bid List</a:t>
            </a:r>
          </a:p>
          <a:p>
            <a:pPr algn="ctr"/>
            <a:r>
              <a:rPr lang="en-US" sz="600" dirty="0">
                <a:solidFill>
                  <a:schemeClr val="accent3"/>
                </a:solidFill>
              </a:rPr>
              <a:t>Nominees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61DCAE6D-5429-42E5-8B30-8B0B0257391F}"/>
              </a:ext>
            </a:extLst>
          </p:cNvPr>
          <p:cNvSpPr/>
          <p:nvPr/>
        </p:nvSpPr>
        <p:spPr>
          <a:xfrm>
            <a:off x="10346703" y="3405430"/>
            <a:ext cx="182880" cy="1828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 err="1">
              <a:solidFill>
                <a:schemeClr val="accent3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34537E-DC1A-481D-B06A-3F37DE22FF47}"/>
              </a:ext>
            </a:extLst>
          </p:cNvPr>
          <p:cNvSpPr/>
          <p:nvPr/>
        </p:nvSpPr>
        <p:spPr>
          <a:xfrm>
            <a:off x="9979554" y="3158242"/>
            <a:ext cx="91082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Issue Commercial ITT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1F9534-3210-473B-ABF5-E130AEEE489E}"/>
              </a:ext>
            </a:extLst>
          </p:cNvPr>
          <p:cNvSpPr/>
          <p:nvPr/>
        </p:nvSpPr>
        <p:spPr>
          <a:xfrm>
            <a:off x="3298825" y="4221797"/>
            <a:ext cx="932392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400">
              <a:spcBef>
                <a:spcPts val="384"/>
              </a:spcBef>
            </a:pPr>
            <a:r>
              <a:rPr lang="en-US" sz="600" dirty="0">
                <a:solidFill>
                  <a:schemeClr val="accent3"/>
                </a:solidFill>
              </a:rPr>
              <a:t>Community Survey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0A45E3-9B57-4279-B5B7-36BD6093FADB}"/>
              </a:ext>
            </a:extLst>
          </p:cNvPr>
          <p:cNvSpPr/>
          <p:nvPr/>
        </p:nvSpPr>
        <p:spPr>
          <a:xfrm>
            <a:off x="4231215" y="4403476"/>
            <a:ext cx="2482107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400">
              <a:spcBef>
                <a:spcPts val="384"/>
              </a:spcBef>
            </a:pPr>
            <a:r>
              <a:rPr lang="en-US" sz="600" dirty="0">
                <a:solidFill>
                  <a:schemeClr val="accent3"/>
                </a:solidFill>
              </a:rPr>
              <a:t>Distill Survey Outcomes, Project examples (SCiN, RDS)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34795C-285D-4EF4-825B-3DC4F924CC20}"/>
              </a:ext>
            </a:extLst>
          </p:cNvPr>
          <p:cNvSpPr/>
          <p:nvPr/>
        </p:nvSpPr>
        <p:spPr>
          <a:xfrm>
            <a:off x="6396568" y="4586356"/>
            <a:ext cx="940858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400">
              <a:spcBef>
                <a:spcPts val="384"/>
              </a:spcBef>
            </a:pPr>
            <a:r>
              <a:rPr lang="en-US" sz="600" dirty="0">
                <a:solidFill>
                  <a:schemeClr val="accent3"/>
                </a:solidFill>
              </a:rPr>
              <a:t>Crystalize Insights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437E06-4652-480E-9DB5-B31176DE0F90}"/>
              </a:ext>
            </a:extLst>
          </p:cNvPr>
          <p:cNvSpPr/>
          <p:nvPr/>
        </p:nvSpPr>
        <p:spPr>
          <a:xfrm>
            <a:off x="4231212" y="4769940"/>
            <a:ext cx="4039663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400">
              <a:spcBef>
                <a:spcPts val="384"/>
              </a:spcBef>
            </a:pPr>
            <a:r>
              <a:rPr lang="en-US" sz="600" dirty="0">
                <a:solidFill>
                  <a:schemeClr val="accent3"/>
                </a:solidFill>
              </a:rPr>
              <a:t>Define framework for Pause/Exit Criteria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7F9E6D-D25F-4E49-B799-0F429CCCD1E8}"/>
              </a:ext>
            </a:extLst>
          </p:cNvPr>
          <p:cNvSpPr/>
          <p:nvPr/>
        </p:nvSpPr>
        <p:spPr>
          <a:xfrm>
            <a:off x="7334247" y="4954568"/>
            <a:ext cx="936628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Governance Endorsements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55AE94-4237-47FE-9CE0-C5A1B90B1D3A}"/>
              </a:ext>
            </a:extLst>
          </p:cNvPr>
          <p:cNvSpPr/>
          <p:nvPr/>
        </p:nvSpPr>
        <p:spPr>
          <a:xfrm>
            <a:off x="8270875" y="4769940"/>
            <a:ext cx="922245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400">
              <a:spcBef>
                <a:spcPts val="384"/>
              </a:spcBef>
            </a:pPr>
            <a:r>
              <a:rPr lang="en-US" sz="600" dirty="0">
                <a:solidFill>
                  <a:schemeClr val="accent3"/>
                </a:solidFill>
              </a:rPr>
              <a:t>Finalize Documents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08B598-D9EE-4E78-B682-9735AB3CCE38}"/>
              </a:ext>
            </a:extLst>
          </p:cNvPr>
          <p:cNvSpPr/>
          <p:nvPr/>
        </p:nvSpPr>
        <p:spPr>
          <a:xfrm>
            <a:off x="9147177" y="4952855"/>
            <a:ext cx="671135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Governance Endorsements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59C01B-3902-419F-93BB-FFE2DD9E1EFB}"/>
              </a:ext>
            </a:extLst>
          </p:cNvPr>
          <p:cNvSpPr/>
          <p:nvPr/>
        </p:nvSpPr>
        <p:spPr>
          <a:xfrm>
            <a:off x="9817100" y="4767602"/>
            <a:ext cx="617870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chemeClr val="accent3"/>
                </a:solidFill>
              </a:rPr>
              <a:t>Roll Out</a:t>
            </a:r>
          </a:p>
        </p:txBody>
      </p:sp>
    </p:spTree>
    <p:extLst>
      <p:ext uri="{BB962C8B-B14F-4D97-AF65-F5344CB8AC3E}">
        <p14:creationId xmlns:p14="http://schemas.microsoft.com/office/powerpoint/2010/main" val="27671132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8" id="{1B74DF65-7C69-4305-9D79-AE38E0B02F1A}" vid="{39E46DA6-D22F-4339-AAF9-18673D2CF5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267</TotalTime>
  <Words>390</Words>
  <Application>Microsoft Office PowerPoint</Application>
  <PresentationFormat>Widescreen</PresentationFormat>
  <Paragraphs>171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Futura Medium</vt:lpstr>
      <vt:lpstr>ShellBold</vt:lpstr>
      <vt:lpstr>ShellMedium</vt:lpstr>
      <vt:lpstr>Wingdings</vt:lpstr>
      <vt:lpstr>Shell layouts with footer</vt:lpstr>
      <vt:lpstr>Reshape Initiatives</vt:lpstr>
      <vt:lpstr>Reshape Initiatives – Nested Roadmap (Latest View)</vt:lpstr>
      <vt:lpstr>PowerPoint Presentation</vt:lpstr>
      <vt:lpstr>Reshape Initiatives – Nested Roadmap (Baseline)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Ganesh SPDC-PTD/C/NE</dc:creator>
  <cp:lastModifiedBy>Subramanian, Ganesh SPDC-PTD/C/NE</cp:lastModifiedBy>
  <cp:revision>35</cp:revision>
  <dcterms:created xsi:type="dcterms:W3CDTF">2021-03-21T11:24:17Z</dcterms:created>
  <dcterms:modified xsi:type="dcterms:W3CDTF">2021-03-29T15:35:59Z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