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5" r:id="rId2"/>
    <p:sldId id="354" r:id="rId3"/>
  </p:sldIdLst>
  <p:sldSz cx="12192000" cy="6858000"/>
  <p:notesSz cx="6797675" cy="9926638"/>
  <p:embeddedFontLst>
    <p:embeddedFont>
      <p:font typeface="ShellBold" panose="00000800000000000000" pitchFamily="50" charset="0"/>
      <p:regular r:id="rId6"/>
      <p:bold r:id="rId7"/>
    </p:embeddedFont>
    <p:embeddedFont>
      <p:font typeface="ShellMedium" panose="00000600000000000000" pitchFamily="50" charset="0"/>
      <p:regular r:id="rId8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448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96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handoutMaster" Target="handoutMasters/handoutMaster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06/02/2021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06/02/2021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66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CD5157C4-5BA0-4770-85AC-C847AF59E17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9B427110-8E8C-4302-82F9-89005293E5F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94711DC0-427A-4EBE-B091-F65A7EBC587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D6315AC5-FD68-4F8E-81FF-CD35C348E65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A3D78AB0-789D-4244-8045-DCF1628CEEF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29258A2D-C24B-42EB-9F3F-906580A61AD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5914F7C3-98C7-4441-ACB3-9B3BC47749C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E32E52C4-00E6-46A5-ADF3-8AC653BE80F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4E238B43-4955-474D-8F26-56925EA2211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02EB8221-CD9C-42BB-882C-ABFC4A700F9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C2D56C25-B260-4C52-B2BE-2C34846AC12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5C083264-18D2-4E88-A6C0-7163B261739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A9639F39-4AAA-4B03-90D3-6AAE57E290C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5F8C3887-0082-4DC2-94E4-8094EDCF045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719E156B-4004-4DF0-B34E-07ABC68679C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February 2021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16584"/>
            <a:ext cx="11171238" cy="474316"/>
          </a:xfrm>
        </p:spPr>
        <p:txBody>
          <a:bodyPr/>
          <a:lstStyle/>
          <a:p>
            <a:r>
              <a:rPr lang="en-GB" dirty="0"/>
              <a:t>SPDC STOGG Delivery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February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1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5FD95C-DF3F-4D30-8E07-09D7BED8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12" y="1242383"/>
            <a:ext cx="9553074" cy="393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487D7C-EC64-4612-8D53-66B3484441BE}"/>
              </a:ext>
            </a:extLst>
          </p:cNvPr>
          <p:cNvSpPr txBox="1"/>
          <p:nvPr/>
        </p:nvSpPr>
        <p:spPr bwMode="auto">
          <a:xfrm>
            <a:off x="1394912" y="1908633"/>
            <a:ext cx="1458202" cy="754309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Opportunity identification through well &amp; reservoir reviews and other WRFM Practice Table Activities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57FAB-5F35-4C12-A5F6-FF8C85577B0E}"/>
              </a:ext>
            </a:extLst>
          </p:cNvPr>
          <p:cNvSpPr txBox="1"/>
          <p:nvPr/>
        </p:nvSpPr>
        <p:spPr bwMode="auto">
          <a:xfrm>
            <a:off x="326481" y="2177801"/>
            <a:ext cx="906379" cy="2301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F297D-5FAD-4982-80F9-0021E1B1F37A}"/>
              </a:ext>
            </a:extLst>
          </p:cNvPr>
          <p:cNvSpPr txBox="1"/>
          <p:nvPr/>
        </p:nvSpPr>
        <p:spPr bwMode="auto">
          <a:xfrm>
            <a:off x="326482" y="3364561"/>
            <a:ext cx="906379" cy="2301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8A6006-E005-4E04-8336-DA5557390421}"/>
              </a:ext>
            </a:extLst>
          </p:cNvPr>
          <p:cNvSpPr txBox="1"/>
          <p:nvPr/>
        </p:nvSpPr>
        <p:spPr bwMode="auto">
          <a:xfrm>
            <a:off x="1393283" y="3152708"/>
            <a:ext cx="1459831" cy="560410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00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Opportunity Register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2F4AB-7D47-451A-94E9-18A3633AE4CC}"/>
              </a:ext>
            </a:extLst>
          </p:cNvPr>
          <p:cNvSpPr txBox="1"/>
          <p:nvPr/>
        </p:nvSpPr>
        <p:spPr bwMode="auto">
          <a:xfrm>
            <a:off x="3015164" y="1908632"/>
            <a:ext cx="1458202" cy="754309"/>
          </a:xfrm>
          <a:prstGeom prst="rect">
            <a:avLst/>
          </a:prstGeom>
          <a:noFill/>
          <a:ln w="9525" algn="ctr">
            <a:solidFill>
              <a:srgbClr val="EB8705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Further review of the opportunities for materiality and do-ability, leading to ranking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F684EE-C714-48EC-9A75-857D4D6D0775}"/>
              </a:ext>
            </a:extLst>
          </p:cNvPr>
          <p:cNvSpPr txBox="1"/>
          <p:nvPr/>
        </p:nvSpPr>
        <p:spPr bwMode="auto">
          <a:xfrm>
            <a:off x="3015164" y="3145016"/>
            <a:ext cx="1458202" cy="560410"/>
          </a:xfrm>
          <a:prstGeom prst="rect">
            <a:avLst/>
          </a:prstGeom>
          <a:noFill/>
          <a:ln w="9525" algn="ctr">
            <a:solidFill>
              <a:srgbClr val="EB8705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Ranked opportunity list based on Reward and Do-ability and input into 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87A049-A4AA-47DC-B5BD-C9965230AD1E}"/>
              </a:ext>
            </a:extLst>
          </p:cNvPr>
          <p:cNvSpPr txBox="1"/>
          <p:nvPr/>
        </p:nvSpPr>
        <p:spPr bwMode="auto">
          <a:xfrm>
            <a:off x="4569556" y="1909914"/>
            <a:ext cx="1458202" cy="754309"/>
          </a:xfrm>
          <a:prstGeom prst="rect">
            <a:avLst/>
          </a:prstGeom>
          <a:noFill/>
          <a:ln w="9525" algn="ctr">
            <a:solidFill>
              <a:srgbClr val="FBCE07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Reward estimation, activity scoping, risk assessment, cost estimation, assurance and documentation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05FB8-89C6-4B83-AE34-44102D61DA65}"/>
              </a:ext>
            </a:extLst>
          </p:cNvPr>
          <p:cNvSpPr txBox="1"/>
          <p:nvPr/>
        </p:nvSpPr>
        <p:spPr bwMode="auto">
          <a:xfrm>
            <a:off x="4569556" y="3141856"/>
            <a:ext cx="1458202" cy="560410"/>
          </a:xfrm>
          <a:prstGeom prst="rect">
            <a:avLst/>
          </a:prstGeom>
          <a:noFill/>
          <a:ln w="9525" algn="ctr">
            <a:solidFill>
              <a:srgbClr val="FBCE07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00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Well intervention Proposal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5A2E0A-29DE-4868-8D54-F1D6D446A871}"/>
              </a:ext>
            </a:extLst>
          </p:cNvPr>
          <p:cNvSpPr txBox="1"/>
          <p:nvPr/>
        </p:nvSpPr>
        <p:spPr bwMode="auto">
          <a:xfrm>
            <a:off x="371413" y="4448367"/>
            <a:ext cx="906379" cy="1917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31ABD-409A-401E-99F3-1BB2198C1790}"/>
              </a:ext>
            </a:extLst>
          </p:cNvPr>
          <p:cNvSpPr txBox="1"/>
          <p:nvPr/>
        </p:nvSpPr>
        <p:spPr bwMode="auto">
          <a:xfrm>
            <a:off x="1393282" y="4248473"/>
            <a:ext cx="1459831" cy="591572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50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50" dirty="0"/>
              <a:t>Asset Subsurface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9AB3FE-14A5-4A33-807B-846227A76E86}"/>
              </a:ext>
            </a:extLst>
          </p:cNvPr>
          <p:cNvSpPr txBox="1"/>
          <p:nvPr/>
        </p:nvSpPr>
        <p:spPr bwMode="auto">
          <a:xfrm>
            <a:off x="3015164" y="4248473"/>
            <a:ext cx="1458202" cy="591572"/>
          </a:xfrm>
          <a:prstGeom prst="rect">
            <a:avLst/>
          </a:prstGeom>
          <a:noFill/>
          <a:ln w="9525" algn="ctr">
            <a:solidFill>
              <a:srgbClr val="EB8705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50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50" dirty="0"/>
              <a:t>Asset Subsurface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03686-A5B7-46E2-8738-926257DFA521}"/>
              </a:ext>
            </a:extLst>
          </p:cNvPr>
          <p:cNvSpPr txBox="1"/>
          <p:nvPr/>
        </p:nvSpPr>
        <p:spPr bwMode="auto">
          <a:xfrm>
            <a:off x="4588856" y="4234407"/>
            <a:ext cx="1504763" cy="591572"/>
          </a:xfrm>
          <a:prstGeom prst="rect">
            <a:avLst/>
          </a:prstGeom>
          <a:noFill/>
          <a:ln w="9525" algn="ctr">
            <a:solidFill>
              <a:srgbClr val="FBCE07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50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50" dirty="0"/>
              <a:t>Asset Subsurface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48E85-E13C-4E19-AB46-429B86DE166D}"/>
              </a:ext>
            </a:extLst>
          </p:cNvPr>
          <p:cNvSpPr txBox="1"/>
          <p:nvPr/>
        </p:nvSpPr>
        <p:spPr bwMode="auto">
          <a:xfrm>
            <a:off x="6236368" y="1922998"/>
            <a:ext cx="1458202" cy="747192"/>
          </a:xfrm>
          <a:prstGeom prst="rect">
            <a:avLst/>
          </a:prstGeom>
          <a:noFill/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dirty="0"/>
              <a:t>SWOP</a:t>
            </a:r>
            <a:r>
              <a:rPr lang="en-GB" sz="1200" baseline="30000" dirty="0"/>
              <a:t>1</a:t>
            </a:r>
            <a:r>
              <a:rPr lang="en-GB" sz="1200" dirty="0"/>
              <a:t>, Program documentation &amp; endorsement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3AD2B9-A569-41A1-98CB-488E59A8AD3D}"/>
              </a:ext>
            </a:extLst>
          </p:cNvPr>
          <p:cNvSpPr txBox="1"/>
          <p:nvPr/>
        </p:nvSpPr>
        <p:spPr bwMode="auto">
          <a:xfrm>
            <a:off x="6254044" y="4224950"/>
            <a:ext cx="1440526" cy="591572"/>
          </a:xfrm>
          <a:prstGeom prst="rect">
            <a:avLst/>
          </a:prstGeom>
          <a:noFill/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50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50" dirty="0"/>
              <a:t>CWI &amp; OABP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5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8CACA2-8E6D-41F8-8031-814BB62BC43C}"/>
              </a:ext>
            </a:extLst>
          </p:cNvPr>
          <p:cNvSpPr txBox="1"/>
          <p:nvPr/>
        </p:nvSpPr>
        <p:spPr bwMode="auto">
          <a:xfrm>
            <a:off x="7939088" y="4224950"/>
            <a:ext cx="1393408" cy="591572"/>
          </a:xfrm>
          <a:prstGeom prst="rect">
            <a:avLst/>
          </a:prstGeom>
          <a:noFill/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50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50" dirty="0"/>
              <a:t>CWI &amp; OABP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942E92-0316-4B87-9ACB-FC742D77B7AB}"/>
              </a:ext>
            </a:extLst>
          </p:cNvPr>
          <p:cNvSpPr txBox="1"/>
          <p:nvPr/>
        </p:nvSpPr>
        <p:spPr bwMode="auto">
          <a:xfrm>
            <a:off x="6236367" y="3144061"/>
            <a:ext cx="1458202" cy="560410"/>
          </a:xfrm>
          <a:prstGeom prst="rect">
            <a:avLst/>
          </a:prstGeom>
          <a:noFill/>
          <a:ln w="9525" algn="ctr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Well intervention Program, FLRR Program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2EC081-D15E-4126-9FE3-F8DE990B8CDC}"/>
              </a:ext>
            </a:extLst>
          </p:cNvPr>
          <p:cNvSpPr txBox="1"/>
          <p:nvPr/>
        </p:nvSpPr>
        <p:spPr bwMode="auto">
          <a:xfrm>
            <a:off x="7903179" y="3152708"/>
            <a:ext cx="1429317" cy="560410"/>
          </a:xfrm>
          <a:prstGeom prst="rect">
            <a:avLst/>
          </a:prstGeom>
          <a:noFill/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Daily Field Execution reports. Feedback to Asset and others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4A5DE-DD4A-41BF-ACC4-8CC43624F036}"/>
              </a:ext>
            </a:extLst>
          </p:cNvPr>
          <p:cNvSpPr txBox="1"/>
          <p:nvPr/>
        </p:nvSpPr>
        <p:spPr bwMode="auto">
          <a:xfrm>
            <a:off x="7903179" y="1907866"/>
            <a:ext cx="1429317" cy="754309"/>
          </a:xfrm>
          <a:prstGeom prst="rect">
            <a:avLst/>
          </a:prstGeom>
          <a:noFill/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Contractor mobilization, HSSE&amp;SP readiness, field execution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A455E1-19FC-4531-94A3-71AEC755627C}"/>
              </a:ext>
            </a:extLst>
          </p:cNvPr>
          <p:cNvSpPr txBox="1"/>
          <p:nvPr/>
        </p:nvSpPr>
        <p:spPr bwMode="auto">
          <a:xfrm>
            <a:off x="9569991" y="1907866"/>
            <a:ext cx="1252039" cy="754309"/>
          </a:xfrm>
          <a:prstGeom prst="rect">
            <a:avLst/>
          </a:prstGeom>
          <a:noFill/>
          <a:ln w="9525" algn="ctr">
            <a:solidFill>
              <a:srgbClr val="7030A0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Well takeover and integration with asset. Execute open-up and ramp-up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D2F9E9-7DC8-4393-BB52-FBE32515964F}"/>
              </a:ext>
            </a:extLst>
          </p:cNvPr>
          <p:cNvSpPr txBox="1"/>
          <p:nvPr/>
        </p:nvSpPr>
        <p:spPr bwMode="auto">
          <a:xfrm>
            <a:off x="9569990" y="3152708"/>
            <a:ext cx="1252039" cy="570156"/>
          </a:xfrm>
          <a:prstGeom prst="rect">
            <a:avLst/>
          </a:prstGeom>
          <a:noFill/>
          <a:ln w="9525" algn="ctr">
            <a:solidFill>
              <a:srgbClr val="7030A0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400" dirty="0"/>
              <a:t>Oil &amp; gas production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16BAD2-E8B1-441A-8F70-3B9A73AEB1F1}"/>
              </a:ext>
            </a:extLst>
          </p:cNvPr>
          <p:cNvSpPr txBox="1"/>
          <p:nvPr/>
        </p:nvSpPr>
        <p:spPr bwMode="auto">
          <a:xfrm>
            <a:off x="9577014" y="4234407"/>
            <a:ext cx="1252039" cy="591572"/>
          </a:xfrm>
          <a:prstGeom prst="rect">
            <a:avLst/>
          </a:prstGeom>
          <a:noFill/>
          <a:ln w="9525" algn="ctr">
            <a:solidFill>
              <a:srgbClr val="7030A0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50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50" dirty="0"/>
              <a:t>Production Operations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50" dirty="0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D4657CE0-60BA-40D1-BCF5-810781C1772F}"/>
              </a:ext>
            </a:extLst>
          </p:cNvPr>
          <p:cNvSpPr/>
          <p:nvPr/>
        </p:nvSpPr>
        <p:spPr>
          <a:xfrm rot="16200000">
            <a:off x="6795326" y="2721004"/>
            <a:ext cx="344050" cy="4768389"/>
          </a:xfrm>
          <a:prstGeom prst="leftBrac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64196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B7AD99-FF35-425E-8B1E-78D2B596FAC8}"/>
              </a:ext>
            </a:extLst>
          </p:cNvPr>
          <p:cNvSpPr txBox="1"/>
          <p:nvPr/>
        </p:nvSpPr>
        <p:spPr bwMode="auto">
          <a:xfrm>
            <a:off x="6093619" y="5288397"/>
            <a:ext cx="2098632" cy="210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highlight>
                  <a:srgbClr val="FFFF00"/>
                </a:highlight>
              </a:rPr>
              <a:t>Scope for PT2020 Application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4B09D8-1AA9-432E-8790-517BAD9CBB59}"/>
              </a:ext>
            </a:extLst>
          </p:cNvPr>
          <p:cNvSpPr txBox="1"/>
          <p:nvPr/>
        </p:nvSpPr>
        <p:spPr bwMode="auto">
          <a:xfrm>
            <a:off x="1393282" y="6224838"/>
            <a:ext cx="2100764" cy="244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600" baseline="30000" dirty="0"/>
              <a:t>1</a:t>
            </a:r>
            <a:r>
              <a:rPr lang="en-GB" sz="600" dirty="0"/>
              <a:t> SWOP: Service Well on Paper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6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F99105CB-A4F5-413F-A47E-DB01C9EA953F}" vid="{8469B93A-448D-4F50-A8E8-884986DC6B4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1425</TotalTime>
  <Words>143</Words>
  <Application>Microsoft Office PowerPoint</Application>
  <PresentationFormat>Widescreen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ShellBold</vt:lpstr>
      <vt:lpstr>Wingdings</vt:lpstr>
      <vt:lpstr>ShellMedium</vt:lpstr>
      <vt:lpstr>Arial</vt:lpstr>
      <vt:lpstr>Shell layouts with footer</vt:lpstr>
      <vt:lpstr>SPDC STOGG Delivery Process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STOG Process Flow</dc:title>
  <dc:creator>Nnanna, Erasmus J SPDC-PTD/C/NCW</dc:creator>
  <cp:lastModifiedBy>Nnanna, Erasmus J SPDC-PTD/C/NCW</cp:lastModifiedBy>
  <cp:revision>10</cp:revision>
  <dcterms:created xsi:type="dcterms:W3CDTF">2021-02-05T20:11:05Z</dcterms:created>
  <dcterms:modified xsi:type="dcterms:W3CDTF">2021-02-07T08:10:17Z</dcterms:modified>
  <cp:category>Shell_IC: RESTRICTED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