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81" r:id="rId6"/>
  </p:sldMasterIdLst>
  <p:notesMasterIdLst>
    <p:notesMasterId r:id="rId8"/>
  </p:notesMasterIdLst>
  <p:handoutMasterIdLst>
    <p:handoutMasterId r:id="rId9"/>
  </p:handoutMasterIdLst>
  <p:sldIdLst>
    <p:sldId id="2142532257" r:id="rId7"/>
  </p:sldIdLst>
  <p:sldSz cx="12192000" cy="6858000"/>
  <p:notesSz cx="6797675" cy="9928225"/>
  <p:custDataLst>
    <p:tags r:id="rId1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lle, Chima O SPDC-PTD/C/NS" initials="ECOS" lastIdx="4" clrIdx="0">
    <p:extLst>
      <p:ext uri="{19B8F6BF-5375-455C-9EA6-DF929625EA0E}">
        <p15:presenceInfo xmlns:p15="http://schemas.microsoft.com/office/powerpoint/2012/main" userId="S::C.Emelle@shell.com::09f87e75-ba19-4635-8a13-5639b8556915" providerId="AD"/>
      </p:ext>
    </p:extLst>
  </p:cmAuthor>
  <p:cmAuthor id="2" name="Deshmukh, Umesh Kumar K SPDC-PTD/C/NDW" initials="DUKKS" lastIdx="3" clrIdx="1">
    <p:extLst>
      <p:ext uri="{19B8F6BF-5375-455C-9EA6-DF929625EA0E}">
        <p15:presenceInfo xmlns:p15="http://schemas.microsoft.com/office/powerpoint/2012/main" userId="S::UmeshKumar.Deshmukh@shell.com::bf04f35d-0d18-497c-add3-7dc9cecf6d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6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4D412-A639-48C4-A635-7AF511B03257}" type="datetime1">
              <a:rPr lang="en-GB" smtClean="0"/>
              <a:t>26/02/2021</a:t>
            </a:fld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6056B-1064-4C30-92B5-4BC591C4144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62083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7AC-3266-40B3-A3C9-6D8FB88DEF1D}" type="datetime1">
              <a:rPr lang="en-GB" smtClean="0">
                <a:latin typeface="Futura Medium" panose="00000400000000000000" pitchFamily="2" charset="0"/>
              </a:rPr>
              <a:t>26/02/2021</a:t>
            </a:fld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66C54-7CF2-4839-949D-D0FFE8E0E9AC}" type="slidenum">
              <a:rPr lang="en-GB" smtClean="0">
                <a:latin typeface="Futura Medium" panose="00000400000000000000" pitchFamily="2" charset="0"/>
              </a:rPr>
              <a:t>‹#›</a:t>
            </a:fld>
            <a:endParaRPr lang="en-GB" dirty="0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00203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0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0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AB2D084-D4BB-459E-813B-F27A6B8D94FF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753206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08DB0F0-8FD0-4E10-9003-8FE249B8DEA9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98122980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70590AC-DB02-4B45-9903-93A65EF9B1E9}" type="datetime1">
              <a:rPr lang="en-US" noProof="1" smtClean="0"/>
              <a:t>2/26/2021</a:t>
            </a:fld>
            <a:endParaRPr lang="nl-NL" noProof="1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0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0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9805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08009B1-ACEC-49F8-B4C0-E21748D26516}" type="datetime1">
              <a:rPr lang="en-US" noProof="1" smtClean="0"/>
              <a:t>2/26/2021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03665492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601DB82-3CA2-41EB-AA58-EF97A13751E1}" type="datetime1">
              <a:rPr lang="en-US" noProof="1" smtClean="0"/>
              <a:t>2/26/2021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74111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BD8F063-667F-4834-9209-D97DA49F5469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42455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2A6DE0-AB7E-4CE3-A937-8C559AF4AACA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7718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CCBC674-8B23-462D-AB86-C7A287A8F7B3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418797961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3706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0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0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2405380-D94C-486B-845F-224C06A32D96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29338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0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0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3368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0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0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E988217-DB93-45E5-BFC0-7A84C86B2878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50204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AB6F74A-7957-4C2E-94B0-65A22B5D7B2B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6106594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131D4B5-7CA1-45B1-9772-6DA2B1768514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51378169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370959B-8059-4124-A752-003B459F955D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238183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74C7658-5B86-44CD-BC73-143CE4297DF8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6393782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764EE6D-3E19-4680-AB57-6C0A66E4D391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>
                <a:solidFill>
                  <a:srgbClr val="C00000"/>
                </a:solidFill>
              </a:rPr>
              <a:t> 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3142590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1D4E1A0-02C6-428F-BD77-7F3CB464D38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62238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think-cell Slide" r:id="rId22" imgW="530" imgH="530" progId="TCLayout.ActiveDocument.1">
                  <p:embed/>
                </p:oleObj>
              </mc:Choice>
              <mc:Fallback>
                <p:oleObj name="think-cell Slide" r:id="rId22" imgW="530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1D4E1A0-02C6-428F-BD77-7F3CB464D3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F17ED0-2EB2-40E9-B256-FC8C106F3E7A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 err="1">
              <a:latin typeface="Futura Bold" panose="00000900000000000000" pitchFamily="2" charset="0"/>
              <a:ea typeface="+mj-ea"/>
              <a:cs typeface="+mj-cs"/>
              <a:sym typeface="Futura Bold" panose="00000900000000000000" pitchFamily="2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BFCB3F0-0023-4818-89CA-ED81C7B878F1}" type="datetime1">
              <a:rPr lang="en-US" noProof="1" smtClean="0"/>
              <a:t>2/26/2021</a:t>
            </a:fld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Copyright of Shell Petroleum</a:t>
            </a:r>
            <a:r>
              <a:rPr lang="en-GB" sz="850" baseline="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 Development Co. of Nig. Ltd.</a:t>
            </a:r>
            <a:endParaRPr lang="en-GB" sz="850" noProof="1">
              <a:solidFill>
                <a:schemeClr val="tx1"/>
              </a:solidFill>
              <a:latin typeface="Futura Medium" panose="000004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35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  <p:sldLayoutId id="2147484493" r:id="rId12"/>
    <p:sldLayoutId id="2147484494" r:id="rId13"/>
    <p:sldLayoutId id="2147484495" r:id="rId14"/>
    <p:sldLayoutId id="2147484496" r:id="rId15"/>
    <p:sldLayoutId id="2147484497" r:id="rId16"/>
    <p:sldLayoutId id="2147484498" r:id="rId17"/>
  </p:sldLayoutIdLst>
  <p:transition>
    <p:fade/>
  </p:transition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63" Type="http://schemas.openxmlformats.org/officeDocument/2006/relationships/oleObject" Target="../embeddings/oleObject2.bin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tags" Target="../tags/tag43.xml"/><Relationship Id="rId54" Type="http://schemas.openxmlformats.org/officeDocument/2006/relationships/tags" Target="../tags/tag56.xml"/><Relationship Id="rId6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57" Type="http://schemas.openxmlformats.org/officeDocument/2006/relationships/tags" Target="../tags/tag59.xml"/><Relationship Id="rId61" Type="http://schemas.openxmlformats.org/officeDocument/2006/relationships/tags" Target="../tags/tag63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tags" Target="../tags/tag54.xml"/><Relationship Id="rId60" Type="http://schemas.openxmlformats.org/officeDocument/2006/relationships/tags" Target="../tags/tag6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56" Type="http://schemas.openxmlformats.org/officeDocument/2006/relationships/tags" Target="../tags/tag58.xml"/><Relationship Id="rId64" Type="http://schemas.openxmlformats.org/officeDocument/2006/relationships/image" Target="../media/image4.emf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59" Type="http://schemas.openxmlformats.org/officeDocument/2006/relationships/tags" Target="../tags/tag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35BFEBE-169C-478B-9AEF-C78523E6779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think-cell Slide" r:id="rId63" imgW="384" imgH="384" progId="TCLayout.ActiveDocument.1">
                  <p:embed/>
                </p:oleObj>
              </mc:Choice>
              <mc:Fallback>
                <p:oleObj name="think-cell Slide" r:id="rId63" imgW="384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35BFEBE-169C-478B-9AEF-C78523E677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6C295C3B-971F-4CA0-82BA-47F74E161BA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  <a:sym typeface="ShellMedium" panose="00000600000000000000" pitchFamily="50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CDBB8F-77F6-4140-AAC0-2E59103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Epu</a:t>
            </a:r>
            <a:r>
              <a:rPr lang="en-GB" dirty="0"/>
              <a:t> Ph3 Gamma Delivery Timeline and Milestone</a:t>
            </a:r>
            <a:br>
              <a:rPr lang="en-GB" dirty="0"/>
            </a:b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15824-B31A-4159-8B70-9607AF425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lvl="0"/>
            <a:fld id="{D32BAE6A-B452-4007-8177-56DD051636F9}" type="slidenum">
              <a:rPr lang="en-GB" noProof="1" smtClean="0"/>
              <a:pPr lvl="0"/>
              <a:t>1</a:t>
            </a:fld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EAD1-A292-463D-94E5-A122887DB9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lvl="0"/>
            <a:r>
              <a:rPr lang="en-GB" noProof="1"/>
              <a:t>November 2020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61D0EA-81A3-4707-A75C-B80CDCC855BD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2787650" y="1528763"/>
            <a:ext cx="8891588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89749711-2D60-4713-8BC8-E0AF300B0CDD}" type="datetime'''''''''''''''''2''''''''''''''''''''0''''''''''2''''''''1'''">
              <a:rPr kumimoji="0" lang="en-GB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2021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  <a:sym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732B1A-3801-4BD8-A762-180AED1A6279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2787650" y="1831975"/>
            <a:ext cx="1447800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C5776D5C-0525-41A0-8FE5-25F1A9EB34F7}" type="datetime'''''''''''''J''''''''''''''''a''n'''''''''''">
              <a:rPr kumimoji="0" lang="en-GB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Jan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  <a:sym typeface="+mn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DEC1698-8E21-4157-B5A1-715CFFD5465A}"/>
              </a:ext>
            </a:extLst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4235450" y="1831975"/>
            <a:ext cx="1377950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2AD3A570-07D0-4561-BCDB-9946D394BCD2}" type="datetime'''''''''''''''''''''''''''''''''''Feb'">
              <a:rPr kumimoji="0" lang="en-GB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Feb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  <a:sym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A97E3C0-7B56-4037-A6CC-C90C6FF31D85}"/>
              </a:ext>
            </a:extLst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5613401" y="1831975"/>
            <a:ext cx="1585913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ED6103EF-8259-43E1-8E28-2C7556C684ED}" type="datetime'''Ma''''''''''''''''''''''''''''''''''r'''''">
              <a:rPr kumimoji="0" lang="en-GB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pPr marL="0" marR="0" lvl="0" indent="0" algn="ctr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Mar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  <a:sym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C21E21-FF21-4899-A859-74FC1DC6829A}"/>
              </a:ext>
            </a:extLst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7199313" y="1831975"/>
            <a:ext cx="1516063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fld id="{19BC3014-EC7C-4123-8807-B01DAA44DAEA}" type="datetime'''''''''''''''''''''''''''''''''''''''''''''''''''''''''Ap''r'">
              <a:rPr lang="en-GB" altLang="en-US" sz="1200" b="1" smtClean="0">
                <a:solidFill>
                  <a:srgbClr val="404040"/>
                </a:solidFill>
              </a:rPr>
              <a:pPr lvl="0" algn="ctr"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defRPr/>
              </a:pPr>
              <a:t>Apr</a:t>
            </a:fld>
            <a:endParaRPr kumimoji="0" lang="en-GB" sz="1200" b="1" i="0" strike="noStrike" kern="1200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sym typeface="+mn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B80371-B359-4F4C-893E-9AA16287197D}"/>
              </a:ext>
            </a:extLst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8715375" y="1831975"/>
            <a:ext cx="1447800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fld id="{0ED75EB9-B178-4B04-A363-B5B3902F39DE}" type="datetime'''''''''''''''''M''''''''''a''''''''''''''''y'''''''''''''">
              <a:rPr lang="en-GB" altLang="en-US" sz="1200" b="1" smtClean="0">
                <a:solidFill>
                  <a:srgbClr val="404040"/>
                </a:solidFill>
              </a:rPr>
              <a:pPr lvl="0" algn="ctr"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defRPr/>
              </a:pPr>
              <a:t>May</a:t>
            </a:fld>
            <a:endParaRPr kumimoji="0" lang="en-GB" sz="1200" b="1" i="0" strike="noStrike" kern="1200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sym typeface="+mn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EFB4B37-B27A-4CCA-BE34-650EC7FB00F0}"/>
              </a:ext>
            </a:extLst>
          </p:cNvPr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10163175" y="1831975"/>
            <a:ext cx="1516063" cy="3032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23813" rIns="0" bIns="23813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fld id="{379312A2-6AC3-4B0A-80FA-9FEDB3F108CF}" type="datetime'''''''''''''''''''''''''''''''''''J''''''u''n'''">
              <a:rPr lang="en-GB" altLang="en-US" sz="1200" b="1" smtClean="0">
                <a:solidFill>
                  <a:srgbClr val="404040"/>
                </a:solidFill>
              </a:rPr>
              <a:pPr lvl="0" algn="ctr"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defRPr/>
              </a:pPr>
              <a:t>Jun</a:t>
            </a:fld>
            <a:endParaRPr kumimoji="0" lang="en-GB" sz="1200" b="1" i="0" strike="noStrike" kern="1200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sym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A330C-6265-4357-9A7D-21469A919FC1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8715375" y="2135188"/>
            <a:ext cx="0" cy="4105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C3D382D-5847-4363-8C74-66726C42A4C1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508000" y="2135188"/>
            <a:ext cx="0" cy="4105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A4CE2C-5CD1-48B6-90F3-8E6954B335D5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10163175" y="2135188"/>
            <a:ext cx="0" cy="4105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4A42CA-DA79-4D97-B51D-D1A7D2B52315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4235450" y="2135188"/>
            <a:ext cx="0" cy="4105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B94B355-C329-4096-ACA9-AB9AA26149AE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11679238" y="2135188"/>
            <a:ext cx="0" cy="4105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70100D-1D17-4DB7-990B-0DE8F51DDA6F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2787650" y="2135188"/>
            <a:ext cx="0" cy="4105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B5EDD4-B69A-42F7-AFDB-2A85C1ABA0CF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7199313" y="2135188"/>
            <a:ext cx="0" cy="4105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13B85A-0DE0-4C2D-AF76-0AD4E46313FB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5613400" y="2135188"/>
            <a:ext cx="0" cy="4105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BB97C71-DDA1-457C-9609-371CFAC7F0D8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508000" y="4700588"/>
            <a:ext cx="11171238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5B7E3E6-146D-4F0C-84D5-5DF0A87AB624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508000" y="3419475"/>
            <a:ext cx="11171238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DE9721E-D94B-4121-9661-FD2AF778FBD8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508000" y="6240463"/>
            <a:ext cx="111712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7F5C64-C1C3-4617-9709-5B9FD7BB16DD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508000" y="2135188"/>
            <a:ext cx="111712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5E50BB0-DE24-4E5E-9F40-9213CD74C22B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3270249" y="5567363"/>
            <a:ext cx="1784350" cy="146045"/>
          </a:xfrm>
          <a:prstGeom prst="rect">
            <a:avLst/>
          </a:prstGeom>
          <a:solidFill>
            <a:srgbClr val="6F8DB9"/>
          </a:solidFill>
          <a:ln w="19050" algn="ctr">
            <a:solidFill>
              <a:srgbClr val="6F8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7D8A42-2D53-48BE-8B9F-819C35F70C99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2855913" y="5056188"/>
            <a:ext cx="2000250" cy="79375"/>
          </a:xfrm>
          <a:prstGeom prst="rect">
            <a:avLst/>
          </a:prstGeom>
          <a:solidFill>
            <a:srgbClr val="6F8DB9"/>
          </a:solidFill>
          <a:ln w="19050" algn="ctr">
            <a:solidFill>
              <a:srgbClr val="6F8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897209-610E-43BA-9323-2AE2829DB1E7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7267576" y="5822950"/>
            <a:ext cx="1241425" cy="79375"/>
          </a:xfrm>
          <a:prstGeom prst="rect">
            <a:avLst/>
          </a:prstGeom>
          <a:solidFill>
            <a:srgbClr val="6F8DB9"/>
          </a:solidFill>
          <a:ln w="19050" algn="ctr">
            <a:solidFill>
              <a:srgbClr val="6F8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79CA1D4-9856-4707-8981-E61A2DA5A796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3959226" y="3775075"/>
            <a:ext cx="1273172" cy="146043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A4EE1A-D4DD-4E5A-B875-4D17E65AB587}"/>
              </a:ext>
            </a:extLst>
          </p:cNvPr>
          <p:cNvSpPr/>
          <p:nvPr>
            <p:custDataLst>
              <p:tags r:id="rId27"/>
            </p:custDataLst>
          </p:nvPr>
        </p:nvSpPr>
        <p:spPr bwMode="gray">
          <a:xfrm>
            <a:off x="5475287" y="4286250"/>
            <a:ext cx="5653088" cy="79375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DF40FF-A458-4005-93BC-D1AF5F54870C}"/>
              </a:ext>
            </a:extLst>
          </p:cNvPr>
          <p:cNvSpPr/>
          <p:nvPr>
            <p:custDataLst>
              <p:tags r:id="rId28"/>
            </p:custDataLst>
          </p:nvPr>
        </p:nvSpPr>
        <p:spPr bwMode="gray">
          <a:xfrm>
            <a:off x="4648200" y="5822950"/>
            <a:ext cx="2551113" cy="79375"/>
          </a:xfrm>
          <a:prstGeom prst="rect">
            <a:avLst/>
          </a:prstGeom>
          <a:solidFill>
            <a:srgbClr val="6F8DB9"/>
          </a:solidFill>
          <a:ln w="19050" algn="ctr">
            <a:solidFill>
              <a:srgbClr val="6F8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C7119E-2E75-4141-AF2A-8BB3EF10933D}"/>
              </a:ext>
            </a:extLst>
          </p:cNvPr>
          <p:cNvSpPr/>
          <p:nvPr>
            <p:custDataLst>
              <p:tags r:id="rId29"/>
            </p:custDataLst>
          </p:nvPr>
        </p:nvSpPr>
        <p:spPr bwMode="gray">
          <a:xfrm>
            <a:off x="2925762" y="5311775"/>
            <a:ext cx="2687638" cy="79375"/>
          </a:xfrm>
          <a:prstGeom prst="rect">
            <a:avLst/>
          </a:prstGeom>
          <a:solidFill>
            <a:srgbClr val="6F8DB9"/>
          </a:solidFill>
          <a:ln w="19050" algn="ctr">
            <a:solidFill>
              <a:srgbClr val="6F8D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19462B-9F1B-4F01-89B6-6DBE5DB6FA2E}"/>
              </a:ext>
            </a:extLst>
          </p:cNvPr>
          <p:cNvSpPr/>
          <p:nvPr>
            <p:custDataLst>
              <p:tags r:id="rId30"/>
            </p:custDataLst>
          </p:nvPr>
        </p:nvSpPr>
        <p:spPr bwMode="gray">
          <a:xfrm>
            <a:off x="2792412" y="2749549"/>
            <a:ext cx="3451225" cy="100005"/>
          </a:xfrm>
          <a:prstGeom prst="rect">
            <a:avLst/>
          </a:prstGeom>
          <a:solidFill>
            <a:schemeClr val="accent5"/>
          </a:solidFill>
          <a:ln w="19050" algn="ctr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88E2E4-6B6E-4893-AE1C-B0991DF629BA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3201988" y="3005138"/>
            <a:ext cx="3997324" cy="107950"/>
          </a:xfrm>
          <a:prstGeom prst="rect">
            <a:avLst/>
          </a:prstGeom>
          <a:solidFill>
            <a:schemeClr val="accent5"/>
          </a:solidFill>
          <a:ln w="19050" algn="ctr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97A95B4-E677-499A-9038-C49D59921A36}"/>
              </a:ext>
            </a:extLst>
          </p:cNvPr>
          <p:cNvSpPr/>
          <p:nvPr>
            <p:custDataLst>
              <p:tags r:id="rId32"/>
            </p:custDataLst>
          </p:nvPr>
        </p:nvSpPr>
        <p:spPr bwMode="gray">
          <a:xfrm>
            <a:off x="4303713" y="3260725"/>
            <a:ext cx="5100638" cy="79375"/>
          </a:xfrm>
          <a:prstGeom prst="rect">
            <a:avLst/>
          </a:prstGeom>
          <a:solidFill>
            <a:schemeClr val="accent5"/>
          </a:solidFill>
          <a:ln w="19050" algn="ctr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ABBCE16-277B-4E7C-90D3-214EA1CAFBEC}"/>
              </a:ext>
            </a:extLst>
          </p:cNvPr>
          <p:cNvSpPr/>
          <p:nvPr>
            <p:custDataLst>
              <p:tags r:id="rId33"/>
            </p:custDataLst>
          </p:nvPr>
        </p:nvSpPr>
        <p:spPr bwMode="gray">
          <a:xfrm>
            <a:off x="4579938" y="4030663"/>
            <a:ext cx="2468564" cy="117439"/>
          </a:xfrm>
          <a:prstGeom prst="rect">
            <a:avLst/>
          </a:prstGeom>
          <a:solidFill>
            <a:schemeClr val="accent3"/>
          </a:solidFill>
          <a:ln w="19050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53" name="Diamond 152">
            <a:extLst>
              <a:ext uri="{FF2B5EF4-FFF2-40B4-BE49-F238E27FC236}">
                <a16:creationId xmlns:a16="http://schemas.microsoft.com/office/drawing/2014/main" id="{BBC230A8-4E00-4A5E-B6E4-0E5877AB4431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10174288" y="2220913"/>
            <a:ext cx="114300" cy="114300"/>
          </a:xfrm>
          <a:prstGeom prst="diamond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67" name="Diamond 166">
            <a:extLst>
              <a:ext uri="{FF2B5EF4-FFF2-40B4-BE49-F238E27FC236}">
                <a16:creationId xmlns:a16="http://schemas.microsoft.com/office/drawing/2014/main" id="{BB68CDEB-4708-4BE8-A242-64044BE94CB1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 flipH="1">
            <a:off x="7048517" y="4391819"/>
            <a:ext cx="141279" cy="223837"/>
          </a:xfrm>
          <a:prstGeom prst="diamond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BAC6E621-1C47-44C8-B4E5-F2B0D7F1D380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6604000" y="2220913"/>
            <a:ext cx="114300" cy="114300"/>
          </a:xfrm>
          <a:prstGeom prst="diamond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37" name="Diamond 136">
            <a:extLst>
              <a:ext uri="{FF2B5EF4-FFF2-40B4-BE49-F238E27FC236}">
                <a16:creationId xmlns:a16="http://schemas.microsoft.com/office/drawing/2014/main" id="{47C9B8D4-E1C4-4DAE-962F-108481DC8EE2}"/>
              </a:ext>
            </a:extLst>
          </p:cNvPr>
          <p:cNvSpPr/>
          <p:nvPr>
            <p:custDataLst>
              <p:tags r:id="rId37"/>
            </p:custDataLst>
          </p:nvPr>
        </p:nvSpPr>
        <p:spPr bwMode="gray">
          <a:xfrm>
            <a:off x="11207750" y="4013200"/>
            <a:ext cx="114300" cy="114300"/>
          </a:xfrm>
          <a:prstGeom prst="diamond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 err="1"/>
          </a:p>
        </p:txBody>
      </p:sp>
      <p:sp>
        <p:nvSpPr>
          <p:cNvPr id="105" name="Diamond 104">
            <a:extLst>
              <a:ext uri="{FF2B5EF4-FFF2-40B4-BE49-F238E27FC236}">
                <a16:creationId xmlns:a16="http://schemas.microsoft.com/office/drawing/2014/main" id="{78137ADA-C77D-41FF-B831-E7B088527C2B}"/>
              </a:ext>
            </a:extLst>
          </p:cNvPr>
          <p:cNvSpPr/>
          <p:nvPr>
            <p:custDataLst>
              <p:tags r:id="rId38"/>
            </p:custDataLst>
          </p:nvPr>
        </p:nvSpPr>
        <p:spPr bwMode="gray">
          <a:xfrm>
            <a:off x="4899025" y="2476500"/>
            <a:ext cx="114300" cy="114300"/>
          </a:xfrm>
          <a:prstGeom prst="diamond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01" name="Diamond 100">
            <a:extLst>
              <a:ext uri="{FF2B5EF4-FFF2-40B4-BE49-F238E27FC236}">
                <a16:creationId xmlns:a16="http://schemas.microsoft.com/office/drawing/2014/main" id="{07F7E1C8-2522-494F-97B6-ECB4F89A7281}"/>
              </a:ext>
            </a:extLst>
          </p:cNvPr>
          <p:cNvSpPr/>
          <p:nvPr>
            <p:custDataLst>
              <p:tags r:id="rId39"/>
            </p:custDataLst>
          </p:nvPr>
        </p:nvSpPr>
        <p:spPr bwMode="gray">
          <a:xfrm>
            <a:off x="3902075" y="3502025"/>
            <a:ext cx="114300" cy="114300"/>
          </a:xfrm>
          <a:prstGeom prst="diamond">
            <a:avLst/>
          </a:prstGeom>
          <a:solidFill>
            <a:schemeClr val="accent2"/>
          </a:solidFill>
          <a:ln w="9525" algn="ctr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52BA53D-6442-4D87-AEBB-8741CFBFE1F6}"/>
              </a:ext>
            </a:extLst>
          </p:cNvPr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auto">
          <a:xfrm>
            <a:off x="6394449" y="2701926"/>
            <a:ext cx="735013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dirty="0"/>
              <a:t>Epic delivery</a:t>
            </a:r>
            <a:endParaRPr lang="en-GB" sz="1000" dirty="0">
              <a:sym typeface="+mn-lt"/>
            </a:endParaRPr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082A66A-A7CE-4D7A-A011-B28D544C1911}"/>
              </a:ext>
            </a:extLst>
          </p:cNvPr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auto">
          <a:xfrm>
            <a:off x="3170238" y="3452813"/>
            <a:ext cx="690563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ym typeface="+mn-lt"/>
              </a:rPr>
              <a:t>KO meeting</a:t>
            </a:r>
          </a:p>
        </p:txBody>
      </p: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D32014B9-7B35-4D0B-875D-3C36E31A958A}"/>
              </a:ext>
            </a:extLst>
          </p:cNvPr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5255062" y="3729832"/>
            <a:ext cx="909638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b="1" dirty="0"/>
              <a:t>Test first 6 Epics</a:t>
            </a:r>
            <a:endParaRPr lang="en-GB" sz="1000" b="1" dirty="0">
              <a:sym typeface="+mn-lt"/>
            </a:endParaRPr>
          </a:p>
        </p:txBody>
      </p: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CCA6E43D-B693-4FF7-9D95-D3C9BAC12AD9}"/>
              </a:ext>
            </a:extLst>
          </p:cNvPr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auto">
          <a:xfrm>
            <a:off x="7129462" y="3974307"/>
            <a:ext cx="1158875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1000" b="1" dirty="0">
                <a:sym typeface="+mn-lt"/>
              </a:rPr>
              <a:t>Test remaining Epics</a:t>
            </a: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82D19BB8-630C-4DB7-BF83-138CA3319615}"/>
              </a:ext>
            </a:extLst>
          </p:cNvPr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10171113" y="3963988"/>
            <a:ext cx="995363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b="1" dirty="0"/>
              <a:t>Early DG2 target</a:t>
            </a:r>
            <a:endParaRPr lang="en-GB" sz="1000" b="1" dirty="0">
              <a:sym typeface="+mn-lt"/>
            </a:endParaRPr>
          </a:p>
        </p:txBody>
      </p: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B28670D9-8640-46B6-A0C4-2AE1F89593E5}"/>
              </a:ext>
            </a:extLst>
          </p:cNvPr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7350125" y="5929313"/>
            <a:ext cx="1077913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ym typeface="+mn-lt"/>
              </a:rPr>
              <a:t>Implement solution</a:t>
            </a:r>
          </a:p>
        </p:txBody>
      </p: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14A04ED5-838A-42FE-B489-79D1C94857D2}"/>
              </a:ext>
            </a:extLst>
          </p:cNvPr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auto">
          <a:xfrm>
            <a:off x="4544221" y="4384674"/>
            <a:ext cx="1838325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1100" b="1" dirty="0">
                <a:highlight>
                  <a:srgbClr val="FFFF00"/>
                </a:highlight>
                <a:sym typeface="+mn-lt"/>
              </a:rPr>
              <a:t>L2 Gate, Decide to use Gamma for </a:t>
            </a:r>
            <a:r>
              <a:rPr lang="en-GB" sz="1100" b="1" dirty="0" err="1">
                <a:highlight>
                  <a:srgbClr val="FFFF00"/>
                </a:highlight>
                <a:sym typeface="+mn-lt"/>
              </a:rPr>
              <a:t>Epu</a:t>
            </a:r>
            <a:r>
              <a:rPr lang="en-GB" sz="1100" b="1" dirty="0">
                <a:highlight>
                  <a:srgbClr val="FFFF00"/>
                </a:highlight>
                <a:sym typeface="+mn-lt"/>
              </a:rPr>
              <a:t> 3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B49BDE5-5B76-4794-9FB8-B27C6A4D9CE3}"/>
              </a:ext>
            </a:extLst>
          </p:cNvPr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568324" y="3421063"/>
            <a:ext cx="1257300" cy="25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GB" altLang="en-US" sz="1200" b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sym typeface="+mn-lt"/>
              </a:rPr>
              <a:t>Epu</a:t>
            </a:r>
            <a:r>
              <a:rPr kumimoji="0" lang="en-GB" altLang="en-US" sz="1200" b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sym typeface="+mn-lt"/>
              </a:rPr>
              <a:t> Phase 3 pilot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299AE3-EDF4-490B-9873-3251A9D473BC}"/>
              </a:ext>
            </a:extLst>
          </p:cNvPr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auto">
          <a:xfrm>
            <a:off x="568325" y="4957763"/>
            <a:ext cx="760413" cy="25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altLang="en-US" sz="1200" dirty="0">
                <a:solidFill>
                  <a:srgbClr val="404040"/>
                </a:solidFill>
              </a:rPr>
              <a:t>SharePoint</a:t>
            </a:r>
            <a:endParaRPr kumimoji="0" lang="en-GB" altLang="en-US" sz="1200" strike="noStrike" kern="1200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sym typeface="+mn-lt"/>
            </a:endParaRPr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97423E39-8263-4E93-B30B-1AB22B6A6248}"/>
              </a:ext>
            </a:extLst>
          </p:cNvPr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auto">
          <a:xfrm>
            <a:off x="5054600" y="2427288"/>
            <a:ext cx="1409700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dirty="0"/>
              <a:t>All Pilot User FB meeting</a:t>
            </a:r>
            <a:endParaRPr lang="en-GB" sz="1000" dirty="0">
              <a:sym typeface="+mn-lt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508D351-E178-49BF-987F-8F7ADC6A05F3}"/>
              </a:ext>
            </a:extLst>
          </p:cNvPr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auto">
          <a:xfrm>
            <a:off x="568325" y="5213350"/>
            <a:ext cx="611188" cy="25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altLang="en-US" sz="1200" dirty="0">
                <a:solidFill>
                  <a:srgbClr val="404040"/>
                </a:solidFill>
              </a:rPr>
              <a:t>Power BI</a:t>
            </a:r>
            <a:endParaRPr kumimoji="0" lang="en-GB" altLang="en-US" sz="1200" strike="noStrike" kern="1200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sym typeface="+mn-lt"/>
            </a:endParaRPr>
          </a:p>
        </p:txBody>
      </p: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F60E7F4-809E-4F47-B5E3-E073C2A5BE6C}"/>
              </a:ext>
            </a:extLst>
          </p:cNvPr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auto">
          <a:xfrm>
            <a:off x="5080000" y="5500688"/>
            <a:ext cx="1800225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dirty="0">
                <a:sym typeface="+mn-lt"/>
              </a:rPr>
              <a:t>Confirm data location with IRM</a:t>
            </a:r>
            <a:endParaRPr lang="en-GB" sz="1000" dirty="0">
              <a:sym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2539CE-1795-4BA3-8134-94BDC9666E53}"/>
              </a:ext>
            </a:extLst>
          </p:cNvPr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auto">
          <a:xfrm>
            <a:off x="568324" y="2139950"/>
            <a:ext cx="1174750" cy="25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GB" sz="1200" b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sym typeface="+mn-lt"/>
              </a:rPr>
              <a:t>Gamma general</a:t>
            </a:r>
          </a:p>
        </p:txBody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0419A91C-4E2E-43A7-AC68-F0F10B8C8A72}"/>
              </a:ext>
            </a:extLst>
          </p:cNvPr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auto">
          <a:xfrm>
            <a:off x="5232400" y="5929313"/>
            <a:ext cx="1382713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dirty="0"/>
              <a:t>Confirm solution design </a:t>
            </a:r>
            <a:endParaRPr lang="en-GB" sz="1000" dirty="0">
              <a:sym typeface="+mn-lt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9F55567-3C62-434C-A458-B9DE4C040F51}"/>
              </a:ext>
            </a:extLst>
          </p:cNvPr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auto">
          <a:xfrm>
            <a:off x="568324" y="5468938"/>
            <a:ext cx="706438" cy="25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altLang="en-US" sz="1200" dirty="0">
                <a:solidFill>
                  <a:srgbClr val="404040"/>
                </a:solidFill>
              </a:rPr>
              <a:t>IRM, Data</a:t>
            </a:r>
            <a:endParaRPr kumimoji="0" lang="en-GB" altLang="en-US" sz="1200" strike="noStrike" kern="1200" spc="0" normalizeH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sym typeface="+mn-lt"/>
            </a:endParaRPr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49A54B18-1BF9-4176-A22B-1189DD20FD04}"/>
              </a:ext>
            </a:extLst>
          </p:cNvPr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auto">
          <a:xfrm>
            <a:off x="7267576" y="2928144"/>
            <a:ext cx="1536700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sz="1000" dirty="0">
                <a:sym typeface="+mn-lt"/>
              </a:rPr>
              <a:t>Bug fixing &amp; improvements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0E2515-16E9-4850-9CA9-70804741E723}"/>
              </a:ext>
            </a:extLst>
          </p:cNvPr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auto">
          <a:xfrm>
            <a:off x="568324" y="4702175"/>
            <a:ext cx="2159000" cy="25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GB" altLang="en-US" sz="1200" b="1" dirty="0">
                <a:solidFill>
                  <a:srgbClr val="404040"/>
                </a:solidFill>
                <a:sym typeface="+mn-lt"/>
              </a:rPr>
              <a:t>Permanent Nigeria IT solution</a:t>
            </a:r>
            <a:endParaRPr kumimoji="0" lang="en-GB" altLang="en-US" sz="1200" b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sym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A3EEBD-31B6-4409-8661-56AF27E6ED2A}"/>
              </a:ext>
            </a:extLst>
          </p:cNvPr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auto">
          <a:xfrm>
            <a:off x="568324" y="1855788"/>
            <a:ext cx="546100" cy="2555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fld id="{31C07526-412E-4788-939D-3014EE5E03FC}" type="datetime'A''''c''t''i''''''''''''''''''v''''i''''t''y'''''''">
              <a:rPr kumimoji="0" lang="en-GB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  <a:sym typeface="+mn-lt"/>
              </a:rPr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DD1D21"/>
                </a:buClr>
                <a:buSzPct val="85000"/>
                <a:buFont typeface="Wingdings" pitchFamily="2" charset="2"/>
                <a:buNone/>
                <a:tabLst/>
                <a:defRPr/>
              </a:pPr>
              <a:t>Activity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  <a:sym typeface="+mn-lt"/>
            </a:endParaRPr>
          </a:p>
        </p:txBody>
      </p:sp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76BC4BB3-5154-4942-9D91-3F373EE09B25}"/>
              </a:ext>
            </a:extLst>
          </p:cNvPr>
          <p:cNvSpPr>
            <a:spLocks noGrp="1" noChangeArrowheads="1"/>
          </p:cNvSpPr>
          <p:nvPr>
            <p:custDataLst>
              <p:tags r:id="rId58"/>
            </p:custDataLst>
          </p:nvPr>
        </p:nvSpPr>
        <p:spPr bwMode="auto">
          <a:xfrm>
            <a:off x="10329863" y="2171700"/>
            <a:ext cx="428625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dirty="0"/>
              <a:t>Roll-out</a:t>
            </a:r>
            <a:endParaRPr lang="en-GB" sz="1000" dirty="0">
              <a:sym typeface="+mn-lt"/>
            </a:endParaRPr>
          </a:p>
        </p:txBody>
      </p: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7588F0E6-035B-4C7E-816E-3505B4791177}"/>
              </a:ext>
            </a:extLst>
          </p:cNvPr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auto">
          <a:xfrm>
            <a:off x="8320968" y="4364831"/>
            <a:ext cx="1349375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b="1" dirty="0"/>
              <a:t>Project work in Gamma</a:t>
            </a:r>
            <a:endParaRPr lang="en-GB" sz="1000" b="1" dirty="0">
              <a:sym typeface="+mn-lt"/>
            </a:endParaRPr>
          </a:p>
        </p:txBody>
      </p:sp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29990A24-A78F-49CA-9C04-14863D623672}"/>
              </a:ext>
            </a:extLst>
          </p:cNvPr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auto">
          <a:xfrm>
            <a:off x="5441950" y="2171700"/>
            <a:ext cx="1120775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dirty="0"/>
              <a:t>DRB ‘</a:t>
            </a:r>
            <a:r>
              <a:rPr lang="en-GB" altLang="en-US" sz="1000" dirty="0" err="1"/>
              <a:t>MoT</a:t>
            </a:r>
            <a:r>
              <a:rPr lang="en-GB" altLang="en-US" sz="1000" dirty="0"/>
              <a:t> decision’</a:t>
            </a:r>
            <a:endParaRPr lang="en-GB" sz="1000" dirty="0">
              <a:sym typeface="+mn-lt"/>
            </a:endParaRPr>
          </a:p>
        </p:txBody>
      </p: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757AFAF4-684F-4D89-A4E1-4E686BC6998D}"/>
              </a:ext>
            </a:extLst>
          </p:cNvPr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auto">
          <a:xfrm>
            <a:off x="9450388" y="3194050"/>
            <a:ext cx="831850" cy="212725"/>
          </a:xfrm>
          <a:prstGeom prst="rect">
            <a:avLst/>
          </a:prstGeom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000" dirty="0"/>
              <a:t>Productization</a:t>
            </a:r>
            <a:endParaRPr lang="en-GB" sz="1000" dirty="0"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83746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q0l17MV0X68u7dFdPmXP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x4aqst2AZEkH8bqaO44K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yQ.5y3rnahdyqfLvEhQ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37mhTXNoqNSqrA9LdMA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GZinpyj.02.xDhCRy_G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A5lMUsmFTalxvn7uCDS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KdB5oazEsxPS3o1eY37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rY8Yh34vCkynjsrSYC2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3gfEOqZJAx_rHSMHcTAr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lVbyVjllGKwDl1vaSV7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BxY545AuL5ye7GJ6F5HR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89KzdmCrBqd0clJMza2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0hKW1nvudPFRFmMD9MI.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pzCFU5kZpBBK_OyKTtz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74em4OZQ.uEJK3rdOfe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KfutI0IgOaNfSAocT0P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uLFUSqH1RJlhpB6Ngks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JwhRvXpnR2FGrHJLRmY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nsZez4i2T0ccv9mjKdx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jU8RgU.lX5_AGlYV7c5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fq9cfvwQdh4X.v.kKQv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7vbsvN45vEK0XqrJgPg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FtJ.P3p5eMCkLg2H7U9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HPw5Ol5gYBdBR.pHJyk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5zcIf3Wob9CMDT8.Fbv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XMUWRMmlfcLotWIXlIU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0bh8UOmkjuLpBi9xEh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Vbz_qHSaK37neKQIz4b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pPqGG3zN_ssGLH7YVHy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_4ND3LJHgP8ZwTqfQtfU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a59qpiCnWTZBaKmODo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FVU2QSxTF9QIy63rIzW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7JmZ1ohEm2s31iG.5QQ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Hxj0t5dbIdJ2jrKKrhb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4MKzvPMDKOkUSXWa1op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FkcYns3WANKitG9q0XnZ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Qv.6JXW5Z0vqaoWq9dA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v6uXDjT_6tth3snOLLX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MwVe6RX9ebwxr03B8ge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LGzsRKhdKg8ht4164DP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UWAZr1xdhxKXPd3Aw1q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6Vb5HO4XpYACoxl83XB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6n8FcASBxMsML_r3wj6T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Om2on7YB0X6xDc.mOS9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K9CD3IadxVmolcC4yXS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NbKO.oSzewoHAa4y7TM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A.W71F1mIwafKy0hP..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NltYfjzL6_BIe8GGwZd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47ajQxYMlQzYAlQUg4xg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STX5YGEFxOM3_KYK2rM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DyTU5R6wJJjpgy70hwL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A5W29sgLItlcAqp9x1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Mf0vs0JIjhTs6kQQIpb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u3VCculVf22IbBbkH8E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QOfD3CkjrMIbbiX2SPq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kXGtyqDAHj_.2.GEqsB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ZnJjUkyRyhodFkbKLg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fqwjQR7aeaRLmGJEgQ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bLXSt4d7yelBMfHNQEE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5jJV5aQeHh5b01d5rOnw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5" id="{A30C3381-B573-406F-B76E-C39C9C5E0CE7}" vid="{D12CFE0B-E918-4C52-A381-DBCE7D2CEE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E35BBFEBEB978345857DCB9C9D1083F6" ma:contentTypeVersion="79" ma:contentTypeDescription="Shell Document Content Type" ma:contentTypeScope="" ma:versionID="8e6d17e952f545c49918ed5b73de4a37">
  <xsd:schema xmlns:xsd="http://www.w3.org/2001/XMLSchema" xmlns:xs="http://www.w3.org/2001/XMLSchema" xmlns:p="http://schemas.microsoft.com/office/2006/metadata/properties" xmlns:ns1="http://schemas.microsoft.com/sharepoint/v3" xmlns:ns2="c51262e2-46ae-4fba-80a6-aa158fd637b6" xmlns:ns4="http://schemas.microsoft.com/sharepoint/v4" targetNamespace="http://schemas.microsoft.com/office/2006/metadata/properties" ma:root="true" ma:fieldsID="d7b82fad8481a6c07caf1f7be76a1c6f" ns1:_="" ns2:_="" ns4:_="">
    <xsd:import namespace="http://schemas.microsoft.com/sharepoint/v3"/>
    <xsd:import namespace="c51262e2-46ae-4fba-80a6-aa158fd637b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Confidential|e4bc29b2-6e76-48cc-b090-8b544c0802ae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s Development – Swamp West 1 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1262e2-46ae-4fba-80a6-aa158fd637b6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hidden="true" ma:list="{f859b0e4-f009-47c7-b091-d5b54e0499a8}" ma:internalName="TaxCatchAll" ma:showField="CatchAllData" ma:web="c51262e2-46ae-4fba-80a6-aa158fd637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hidden="true" ma:list="{f859b0e4-f009-47c7-b091-d5b54e0499a8}" ma:internalName="TaxCatchAllLabel" ma:readOnly="true" ma:showField="CatchAllDataLabel" ma:web="c51262e2-46ae-4fba-80a6-aa158fd637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2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&amp; Technology</TermName>
          <TermId xmlns="http://schemas.microsoft.com/office/infopath/2007/PartnerControls">71ef976b-0896-446b-8541-fe6e77f226a6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IT &amp; IM</TermName>
          <TermId xmlns="http://schemas.microsoft.com/office/infopath/2007/PartnerControls">ffe12cfe-77b7-417c-876c-64d7aa485bc7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Final</TermName>
          <TermId xmlns="http://schemas.microsoft.com/office/infopath/2007/PartnerControls">4ab27e0b-f232-4e2f-b033-17b51f68e2a5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i:0#.w|asia-pac\ranjith.r.kumar2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Technical Papers and Reports [ARM]</TermName>
          <TermId xmlns="http://schemas.microsoft.com/office/infopath/2007/PartnerControls">dde8adea-75a5-4f52-91f7-ef6bd7e39a09</TermId>
        </TermInfo>
      </Terms>
    </Shell_x0020_SharePoint_x0020_SAEF_x0020_DocumentTypeTaxHTField0>
    <Shell_x0020_SharePoint_x0020_SAEF_x0020_SiteCollectionName xmlns="http://schemas.microsoft.com/sharepoint/v3">Subsurface &amp; Wells Delivery Vertical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TaxCatchAll xmlns="c51262e2-46ae-4fba-80a6-aa158fd637b6">
      <Value>15</Value>
      <Value>12</Value>
      <Value>42</Value>
      <Value>10</Value>
      <Value>9</Value>
      <Value>25</Value>
      <Value>92</Value>
      <Value>6</Value>
      <Value>22</Value>
      <Value>21</Value>
      <Value>7</Value>
      <Value>5</Value>
    </TaxCatchAll>
    <_dlc_DocId xmlns="c51262e2-46ae-4fba-80a6-aa158fd637b6">AFFAA0466-386460981-5792</_dlc_DocId>
    <_dlc_DocIdUrl xmlns="c51262e2-46ae-4fba-80a6-aa158fd637b6">
      <Url>https://nga001-sp.shell.com/sites/AFFAA0466/_layouts/15/DocIdRedir.aspx?ID=AFFAA0466-386460981-5792</Url>
      <Description>AFFAA0466-386460981-5792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EA0F898F-D4E2-4890-9479-4D12A2CF83C9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14AD41B-4353-4BE3-A463-3D0DE44123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51262e2-46ae-4fba-80a6-aa158fd637b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9688EC-88F3-47DB-A94A-B97297548EA2}">
  <ds:schemaRefs>
    <ds:schemaRef ds:uri="http://purl.org/dc/terms/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51262e2-46ae-4fba-80a6-aa158fd637b6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F5AC9E03-B3DE-4AFB-9A9E-41C8AECC29A1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8CA199D1-D3D5-4C8F-9970-AC401CCB4E74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11778</TotalTime>
  <Words>89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Futura Bold</vt:lpstr>
      <vt:lpstr>Futura Medium</vt:lpstr>
      <vt:lpstr>ShellMedium</vt:lpstr>
      <vt:lpstr>Wingdings</vt:lpstr>
      <vt:lpstr>Shell layouts with footer</vt:lpstr>
      <vt:lpstr>think-cell Slide</vt:lpstr>
      <vt:lpstr>Epu Ph3 Gamma Delivery Timeline and Milestone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Deshmukh</dc:creator>
  <cp:lastModifiedBy>Ndukwe, Reggy M SPDC-PTD/C/NP</cp:lastModifiedBy>
  <cp:revision>599</cp:revision>
  <cp:lastPrinted>2020-02-03T12:38:45Z</cp:lastPrinted>
  <dcterms:created xsi:type="dcterms:W3CDTF">2017-01-30T06:43:06Z</dcterms:created>
  <dcterms:modified xsi:type="dcterms:W3CDTF">2021-02-26T20:29:02Z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0x0101006F0A470EEB1140E7AA14F4CE8A50B54C0001CB1477F4DD432AA86DD56CC3887AF400E35BBFEBEB978345857DCB9C9D1083F6</vt:lpwstr>
  </property>
  <property fmtid="{D5CDD505-2E9C-101B-9397-08002B2CF9AE}" pid="5" name="_dlc_policyId">
    <vt:lpwstr/>
  </property>
  <property fmtid="{D5CDD505-2E9C-101B-9397-08002B2CF9AE}" pid="6" name="ItemRetentionFormula">
    <vt:lpwstr/>
  </property>
  <property fmtid="{D5CDD505-2E9C-101B-9397-08002B2CF9AE}" pid="7" name="_dlc_DocIdItemGuid">
    <vt:lpwstr>2263d257-9daf-4f20-928c-48a05bbc1bb1</vt:lpwstr>
  </property>
  <property fmtid="{D5CDD505-2E9C-101B-9397-08002B2CF9AE}" pid="8" name="Shell SharePoint SAEF SecurityClassification">
    <vt:lpwstr>12;#Restricted|21aa7f98-4035-4019-a764-107acb7269af</vt:lpwstr>
  </property>
  <property fmtid="{D5CDD505-2E9C-101B-9397-08002B2CF9AE}" pid="9" name="Shell SharePoint SAEF DocumentType">
    <vt:lpwstr>92;#Technical Papers and Reports [ARM]|dde8adea-75a5-4f52-91f7-ef6bd7e39a09</vt:lpwstr>
  </property>
  <property fmtid="{D5CDD505-2E9C-101B-9397-08002B2CF9AE}" pid="10" name="Shell SharePoint SAEF LegalEntity">
    <vt:lpwstr>42;#Shell Global Solutions International B.V.|c97403e1-4af2-48b1-b9b1-50ae27f1fcb2</vt:lpwstr>
  </property>
  <property fmtid="{D5CDD505-2E9C-101B-9397-08002B2CF9AE}" pid="11" name="Shell SharePoint SAEF BusinessUnitRegion">
    <vt:lpwstr>21;#Technical IT &amp; IM|ffe12cfe-77b7-417c-876c-64d7aa485bc7</vt:lpwstr>
  </property>
  <property fmtid="{D5CDD505-2E9C-101B-9397-08002B2CF9AE}" pid="12" name="Shell SharePoint SAEF GlobalFunction">
    <vt:lpwstr>22;#Information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15;#Final|4ab27e0b-f232-4e2f-b033-17b51f68e2a5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25;#Projects &amp; Technology|71ef976b-0896-446b-8541-fe6e77f226a6</vt:lpwstr>
  </property>
  <property fmtid="{D5CDD505-2E9C-101B-9397-08002B2CF9AE}" pid="19" name="Shell SharePoint SAEF BusinessProcess">
    <vt:lpwstr>10;#All - Records Management|1f68a0f2-47ab-4887-8df5-7c0616d5ad90</vt:lpwstr>
  </property>
</Properties>
</file>