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1" r:id="rId6"/>
  </p:sldMasterIdLst>
  <p:notesMasterIdLst>
    <p:notesMasterId r:id="rId9"/>
  </p:notesMasterIdLst>
  <p:handoutMasterIdLst>
    <p:handoutMasterId r:id="rId10"/>
  </p:handoutMasterIdLst>
  <p:sldIdLst>
    <p:sldId id="4269" r:id="rId7"/>
    <p:sldId id="20864" r:id="rId8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lle, Chima O SPDC-PTD/C/NS" initials="ECOS" lastIdx="4" clrIdx="0">
    <p:extLst>
      <p:ext uri="{19B8F6BF-5375-455C-9EA6-DF929625EA0E}">
        <p15:presenceInfo xmlns:p15="http://schemas.microsoft.com/office/powerpoint/2012/main" userId="S::C.Emelle@shell.com::09f87e75-ba19-4635-8a13-5639b8556915" providerId="AD"/>
      </p:ext>
    </p:extLst>
  </p:cmAuthor>
  <p:cmAuthor id="2" name="Deshmukh, Umesh Kumar K SPDC-PTD/C/NDW" initials="DUKKS" lastIdx="3" clrIdx="1">
    <p:extLst>
      <p:ext uri="{19B8F6BF-5375-455C-9EA6-DF929625EA0E}">
        <p15:presenceInfo xmlns:p15="http://schemas.microsoft.com/office/powerpoint/2012/main" userId="S::UmeshKumar.Deshmukh@shell.com::bf04f35d-0d18-497c-add3-7dc9cecf6d88" providerId="AD"/>
      </p:ext>
    </p:extLst>
  </p:cmAuthor>
  <p:cmAuthor id="3" name="Bassey, George E SPDC-PTD/C/NF" initials="BGES" lastIdx="3" clrIdx="2">
    <p:extLst>
      <p:ext uri="{19B8F6BF-5375-455C-9EA6-DF929625EA0E}">
        <p15:presenceInfo xmlns:p15="http://schemas.microsoft.com/office/powerpoint/2012/main" userId="S::George.Bassey@shell.com::b2fa54dc-4e04-42ad-9c16-bd10866c3e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0949" autoAdjust="0"/>
  </p:normalViewPr>
  <p:slideViewPr>
    <p:cSldViewPr snapToGrid="0">
      <p:cViewPr varScale="1">
        <p:scale>
          <a:sx n="61" d="100"/>
          <a:sy n="61" d="100"/>
        </p:scale>
        <p:origin x="124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4D412-A639-48C4-A635-7AF511B03257}" type="datetime1">
              <a:rPr lang="en-GB" smtClean="0"/>
              <a:t>22/03/2021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056B-1064-4C30-92B5-4BC591C414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6208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7AC-3266-40B3-A3C9-6D8FB88DEF1D}" type="datetime1">
              <a:rPr lang="en-GB" smtClean="0">
                <a:latin typeface="Futura Medium" panose="00000400000000000000" pitchFamily="2" charset="0"/>
              </a:rPr>
              <a:t>22/03/2021</a:t>
            </a:fld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6C54-7CF2-4839-949D-D0FFE8E0E9AC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020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7947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pPr marL="0" marR="0" lvl="0" indent="0" algn="r" defTabSz="17947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AB2D084-D4BB-459E-813B-F27A6B8D94FF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390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9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71"/>
            <a:ext cx="5543051" cy="158455"/>
          </a:xfrm>
        </p:spPr>
        <p:txBody>
          <a:bodyPr wrap="square">
            <a:noAutofit/>
          </a:bodyPr>
          <a:lstStyle>
            <a:lvl1pPr>
              <a:defRPr sz="851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2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5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7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5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5" y="4199575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5" y="3864613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5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5" y="4456231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5" y="5966659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5" y="1863727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5" y="1528765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5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5" y="2120384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08DB0F0-8FD0-4E10-9003-8FE249B8DEA9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13773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2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4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4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61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70590AC-DB02-4B45-9903-93A65EF9B1E9}" type="datetime1">
              <a:rPr lang="en-US" noProof="1" smtClean="0"/>
              <a:t>3/22/2021</a:t>
            </a:fld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655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7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08009B1-ACEC-49F8-B4C0-E21748D26516}" type="datetime1">
              <a:rPr lang="en-US" noProof="1" smtClean="0"/>
              <a:t>3/22/2021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88359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4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01DB82-3CA2-41EB-AA58-EF97A13751E1}" type="datetime1">
              <a:rPr lang="en-US" noProof="1" smtClean="0"/>
              <a:t>3/22/2021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897545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BD8F063-667F-4834-9209-D97DA49F5469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5820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2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2A6DE0-AB7E-4CE3-A937-8C559AF4AACA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85518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CCBC674-8B23-462D-AB86-C7A287A8F7B3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12320049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90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2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9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405380-D94C-486B-845F-224C06A32D96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6137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8"/>
            <a:ext cx="5179739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96495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2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9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E988217-DB93-45E5-BFC0-7A84C86B2878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134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9" cy="4830761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800"/>
            </a:lvl1pPr>
            <a:lvl2pPr marL="230394" indent="-230394" defTabSz="357699">
              <a:lnSpc>
                <a:spcPct val="140000"/>
              </a:lnSpc>
              <a:spcBef>
                <a:spcPts val="0"/>
              </a:spcBef>
              <a:defRPr sz="1800"/>
            </a:lvl2pPr>
            <a:lvl3pPr marL="458989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83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78" indent="-2031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74" indent="-152396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AB6F74A-7957-4C2E-94B0-65A22B5D7B2B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8557704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5"/>
            <a:ext cx="5468939" cy="4830761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800"/>
            </a:lvl1pPr>
            <a:lvl2pPr marL="230394" indent="-230394" defTabSz="357699">
              <a:lnSpc>
                <a:spcPct val="140000"/>
              </a:lnSpc>
              <a:spcBef>
                <a:spcPts val="0"/>
              </a:spcBef>
              <a:defRPr sz="1800"/>
            </a:lvl2pPr>
            <a:lvl3pPr marL="458989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83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78" indent="-2031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74" indent="-152396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131D4B5-7CA1-45B1-9772-6DA2B1768514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850910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9" cy="4830762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400"/>
            </a:lvl1pPr>
            <a:lvl2pPr marL="176396" indent="-176396" defTabSz="357699">
              <a:lnSpc>
                <a:spcPct val="140000"/>
              </a:lnSpc>
              <a:spcBef>
                <a:spcPts val="0"/>
              </a:spcBef>
              <a:defRPr sz="1400"/>
            </a:lvl2pPr>
            <a:lvl3pPr marL="354191" indent="-1777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1987" indent="-1777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383" indent="-1523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079" indent="-139697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370959B-8059-4124-A752-003B459F955D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880229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394" indent="-230394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8989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583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778" indent="-2031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174" indent="-15239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394" indent="-230394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8989" indent="-228594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583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778" indent="-2031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174" indent="-15239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74C7658-5B86-44CD-BC73-143CE4297DF8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04819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396" indent="-176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191" indent="-1777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1987" indent="-1777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383" indent="-152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079" indent="-13969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396" indent="-176396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191" indent="-177796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1987" indent="-177796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383" indent="-152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079" indent="-13969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4EE6D-3E19-4680-AB57-6C0A66E4D391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08833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BFCB3F0-0023-4818-89CA-ED81C7B878F1}" type="datetime1">
              <a:rPr lang="en-US" noProof="1" smtClean="0"/>
              <a:t>3/22/2021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  <p:sldLayoutId id="2147484556" r:id="rId15"/>
    <p:sldLayoutId id="2147484557" r:id="rId16"/>
    <p:sldLayoutId id="2147484558" r:id="rId17"/>
  </p:sldLayoutIdLst>
  <p:transition>
    <p:fade/>
  </p:transition>
  <p:hf hdr="0" dt="0"/>
  <p:txStyles>
    <p:titleStyle>
      <a:lvl1pPr algn="l" defTabSz="121914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394" indent="-2303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8989" indent="-2285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583" indent="-2285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778" indent="-203195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74" indent="-152396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21" y="59761"/>
            <a:ext cx="11171239" cy="752475"/>
          </a:xfrm>
        </p:spPr>
        <p:txBody>
          <a:bodyPr/>
          <a:lstStyle/>
          <a:p>
            <a:r>
              <a:rPr lang="en-GB" dirty="0" err="1"/>
              <a:t>Rumuekpe</a:t>
            </a:r>
            <a:r>
              <a:rPr lang="en-GB" dirty="0"/>
              <a:t> phase 1 (AMOR 1b), Week #5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52186"/>
              </p:ext>
            </p:extLst>
          </p:nvPr>
        </p:nvGraphicFramePr>
        <p:xfrm>
          <a:off x="66828" y="647807"/>
          <a:ext cx="12056592" cy="600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66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3810818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787131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558357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661871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1760113">
                <a:tc>
                  <a:txBody>
                    <a:bodyPr/>
                    <a:lstStyle/>
                    <a:p>
                      <a:r>
                        <a:rPr lang="en-GB" sz="1800" b="1" dirty="0"/>
                        <a:t>ITR3 action close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Schedule TA review and implemented action.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alternate concept options (gas destination) cost estimate. Submitted Economics assessment sheet with Wells &amp; Facilities capex and production forecast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Held Revised NTR-Q for new &amp; emerging risk on mis-alignment with NAPIMS.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FF0000"/>
                          </a:solidFill>
                        </a:rPr>
                        <a:t>Complete all subsurface DEP input to Well Design. Awaiting TA review </a:t>
                      </a:r>
                      <a:r>
                        <a:rPr lang="en-GB" sz="1400" b="0">
                          <a:solidFill>
                            <a:srgbClr val="FF0000"/>
                          </a:solidFill>
                        </a:rPr>
                        <a:t>for Geohazard.</a:t>
                      </a:r>
                      <a:endParaRPr lang="en-GB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 b="0" dirty="0"/>
                        <a:t>Complete Brownfield Healthcheck update post Site visit.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 b="0" dirty="0"/>
                        <a:t>Issue IPA waiver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JV partners (NAPIMS misalignment of AMOR 1B gas molecules swab with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Tunu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Suku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via ROH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GB" sz="1600" b="0" kern="1200" baseline="300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Mar 21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572769">
                <a:tc>
                  <a:txBody>
                    <a:bodyPr/>
                    <a:lstStyle/>
                    <a:p>
                      <a:r>
                        <a:rPr lang="en-GB" sz="1800" b="1" dirty="0"/>
                        <a:t>CSW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Commenced preparation – collating presentation slides.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meeting date with JV partners (8</a:t>
                      </a:r>
                      <a:r>
                        <a:rPr lang="en-US" sz="14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Mar 21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LE -  8</a:t>
                      </a:r>
                      <a:r>
                        <a:rPr lang="en-GB" sz="16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Apr.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467957"/>
                  </a:ext>
                </a:extLst>
              </a:tr>
              <a:tr h="572769">
                <a:tc>
                  <a:txBody>
                    <a:bodyPr/>
                    <a:lstStyle/>
                    <a:p>
                      <a:r>
                        <a:rPr lang="en-GB" sz="1800" b="1" dirty="0"/>
                        <a:t>CP </a:t>
                      </a:r>
                      <a:r>
                        <a:rPr lang="en-GB" sz="1800" b="1" dirty="0" err="1"/>
                        <a:t>wkshop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NTR. Delayed due to CSW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Mar. 21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LE – 28</a:t>
                      </a:r>
                      <a:r>
                        <a:rPr lang="en-GB" sz="16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Apr.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51679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 – Updating PCN post Economics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Economics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600" b="0" dirty="0">
                          <a:solidFill>
                            <a:srgbClr val="FF0000"/>
                          </a:solidFill>
                        </a:rPr>
                        <a:t>Mar. 21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41359"/>
                  </a:ext>
                </a:extLst>
              </a:tr>
              <a:tr h="51679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CR, 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Commenced CR preparation – weekly cadence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Progress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May 21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4172"/>
                  </a:ext>
                </a:extLst>
              </a:tr>
              <a:tr h="51679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800" b="0" dirty="0">
                          <a:solidFill>
                            <a:srgbClr val="FF0000"/>
                          </a:solidFill>
                        </a:rPr>
                        <a:t>Jun 21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LE – Jul 21</a:t>
                      </a:r>
                    </a:p>
                  </a:txBody>
                  <a:tcPr>
                    <a:solidFill>
                      <a:srgbClr val="FBCE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516792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Sign FDP and submit to 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4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Jul 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59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937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E08E7A0-AB57-48F6-95CD-9C6B4177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"/>
            <a:ext cx="8221980" cy="429660"/>
          </a:xfr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AMOR 1B Project</a:t>
            </a:r>
            <a:endParaRPr lang="en-GB" b="1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BC578D-3F52-4345-8786-B6BDACF0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33020"/>
              </p:ext>
            </p:extLst>
          </p:nvPr>
        </p:nvGraphicFramePr>
        <p:xfrm>
          <a:off x="640080" y="640080"/>
          <a:ext cx="10972799" cy="166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062">
                  <a:extLst>
                    <a:ext uri="{9D8B030D-6E8A-4147-A177-3AD203B41FA5}">
                      <a16:colId xmlns:a16="http://schemas.microsoft.com/office/drawing/2014/main" val="580561961"/>
                    </a:ext>
                  </a:extLst>
                </a:gridCol>
                <a:gridCol w="1069797">
                  <a:extLst>
                    <a:ext uri="{9D8B030D-6E8A-4147-A177-3AD203B41FA5}">
                      <a16:colId xmlns:a16="http://schemas.microsoft.com/office/drawing/2014/main" val="1218361722"/>
                    </a:ext>
                  </a:extLst>
                </a:gridCol>
                <a:gridCol w="922536">
                  <a:extLst>
                    <a:ext uri="{9D8B030D-6E8A-4147-A177-3AD203B41FA5}">
                      <a16:colId xmlns:a16="http://schemas.microsoft.com/office/drawing/2014/main" val="2761650031"/>
                    </a:ext>
                  </a:extLst>
                </a:gridCol>
                <a:gridCol w="982859">
                  <a:extLst>
                    <a:ext uri="{9D8B030D-6E8A-4147-A177-3AD203B41FA5}">
                      <a16:colId xmlns:a16="http://schemas.microsoft.com/office/drawing/2014/main" val="2941564608"/>
                    </a:ext>
                  </a:extLst>
                </a:gridCol>
                <a:gridCol w="995458">
                  <a:extLst>
                    <a:ext uri="{9D8B030D-6E8A-4147-A177-3AD203B41FA5}">
                      <a16:colId xmlns:a16="http://schemas.microsoft.com/office/drawing/2014/main" val="1252893534"/>
                    </a:ext>
                  </a:extLst>
                </a:gridCol>
                <a:gridCol w="4692087">
                  <a:extLst>
                    <a:ext uri="{9D8B030D-6E8A-4147-A177-3AD203B41FA5}">
                      <a16:colId xmlns:a16="http://schemas.microsoft.com/office/drawing/2014/main" val="1834553872"/>
                    </a:ext>
                  </a:extLst>
                </a:gridCol>
              </a:tblGrid>
              <a:tr h="27666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NEXT MILESTONE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OP20 DG3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ISSUES/COMMENTS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698763"/>
                  </a:ext>
                </a:extLst>
              </a:tr>
              <a:tr h="249000">
                <a:tc gridSpan="2"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179709"/>
                  </a:ext>
                </a:extLst>
              </a:tr>
              <a:tr h="11157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AMOR 1B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DG3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Jun-21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Jun-21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Jul-21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7170" marR="0" lvl="0" indent="-17145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PCN on the critical path and may impact DG3 date.</a:t>
                      </a:r>
                    </a:p>
                    <a:p>
                      <a:pPr marL="4572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17170" marR="0" lvl="0" indent="-17145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0293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2072A79-ABB4-40CB-8F8C-133935EAA19C}"/>
              </a:ext>
            </a:extLst>
          </p:cNvPr>
          <p:cNvSpPr/>
          <p:nvPr/>
        </p:nvSpPr>
        <p:spPr>
          <a:xfrm>
            <a:off x="120745" y="2979913"/>
            <a:ext cx="441275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150" marR="0" lvl="1" indent="-285750" algn="l" defTabSz="268288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Updates / Issues / Mitigation:</a:t>
            </a: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Scalable ORS combining DG2/3 being pursued</a:t>
            </a: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PCN economics evaluation in final stages in preparation for internal endorsement. </a:t>
            </a: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ITR3 held – ITR3 action close out in progress</a:t>
            </a: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559350" lvl="2" indent="-285750" defTabSz="268288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  <a:cs typeface="Arial" pitchFamily="34" charset="0"/>
              </a:rPr>
              <a:t>Assumes IPA waiver / derogation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51D9C2EE-3484-436E-BE49-0472460D5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0113" y="6489005"/>
            <a:ext cx="355564" cy="237744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D693A7-1D1C-4319-8132-AB7C74C52107}"/>
              </a:ext>
            </a:extLst>
          </p:cNvPr>
          <p:cNvGrpSpPr/>
          <p:nvPr/>
        </p:nvGrpSpPr>
        <p:grpSpPr>
          <a:xfrm>
            <a:off x="4905850" y="2685077"/>
            <a:ext cx="6045685" cy="3939978"/>
            <a:chOff x="6468836" y="1892064"/>
            <a:chExt cx="5850199" cy="3939978"/>
          </a:xfrm>
        </p:grpSpPr>
        <p:graphicFrame>
          <p:nvGraphicFramePr>
            <p:cNvPr id="33" name="Content Placeholder 4">
              <a:extLst>
                <a:ext uri="{FF2B5EF4-FFF2-40B4-BE49-F238E27FC236}">
                  <a16:creationId xmlns:a16="http://schemas.microsoft.com/office/drawing/2014/main" id="{2471D8A3-52FD-4E1D-86E3-15115849033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7848327"/>
                </p:ext>
              </p:extLst>
            </p:nvPr>
          </p:nvGraphicFramePr>
          <p:xfrm>
            <a:off x="6468836" y="1892064"/>
            <a:ext cx="5850199" cy="3308355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47454">
                    <a:extLst>
                      <a:ext uri="{9D8B030D-6E8A-4147-A177-3AD203B41FA5}">
                        <a16:colId xmlns:a16="http://schemas.microsoft.com/office/drawing/2014/main" val="3137415122"/>
                      </a:ext>
                    </a:extLst>
                  </a:gridCol>
                  <a:gridCol w="962108">
                    <a:extLst>
                      <a:ext uri="{9D8B030D-6E8A-4147-A177-3AD203B41FA5}">
                        <a16:colId xmlns:a16="http://schemas.microsoft.com/office/drawing/2014/main" val="2712873451"/>
                      </a:ext>
                    </a:extLst>
                  </a:gridCol>
                  <a:gridCol w="1486894">
                    <a:extLst>
                      <a:ext uri="{9D8B030D-6E8A-4147-A177-3AD203B41FA5}">
                        <a16:colId xmlns:a16="http://schemas.microsoft.com/office/drawing/2014/main" val="2501194921"/>
                      </a:ext>
                    </a:extLst>
                  </a:gridCol>
                  <a:gridCol w="821296">
                    <a:extLst>
                      <a:ext uri="{9D8B030D-6E8A-4147-A177-3AD203B41FA5}">
                        <a16:colId xmlns:a16="http://schemas.microsoft.com/office/drawing/2014/main" val="2115067678"/>
                      </a:ext>
                    </a:extLst>
                  </a:gridCol>
                  <a:gridCol w="616688">
                    <a:extLst>
                      <a:ext uri="{9D8B030D-6E8A-4147-A177-3AD203B41FA5}">
                        <a16:colId xmlns:a16="http://schemas.microsoft.com/office/drawing/2014/main" val="1576098402"/>
                      </a:ext>
                    </a:extLst>
                  </a:gridCol>
                  <a:gridCol w="911245">
                    <a:extLst>
                      <a:ext uri="{9D8B030D-6E8A-4147-A177-3AD203B41FA5}">
                        <a16:colId xmlns:a16="http://schemas.microsoft.com/office/drawing/2014/main" val="753914351"/>
                      </a:ext>
                    </a:extLst>
                  </a:gridCol>
                </a:tblGrid>
                <a:tr h="323643">
                  <a:tc>
                    <a:txBody>
                      <a:bodyPr/>
                      <a:lstStyle/>
                      <a:p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Activity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Ambition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LE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OP20</a:t>
                        </a:r>
                      </a:p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Status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dirty="0">
                            <a:solidFill>
                              <a:schemeClr val="tx1"/>
                            </a:solidFill>
                          </a:rPr>
                          <a:t>Owner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453633236"/>
                    </a:ext>
                  </a:extLst>
                </a:tr>
                <a:tr h="351540">
                  <a:tc>
                    <a:txBody>
                      <a:bodyPr/>
                      <a:lstStyle/>
                      <a:p>
                        <a:pPr marL="53975" indent="0" algn="l" fontAlgn="b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ITR3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Dec’20  </a:t>
                        </a:r>
                        <a:r>
                          <a:rPr lang="en-GB" sz="1100" dirty="0">
                            <a:latin typeface="ShellLight" panose="00000400000000000000" pitchFamily="50" charset="0"/>
                          </a:rPr>
                          <a:t>                                                                               	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endParaRPr lang="en-GB" sz="1100" dirty="0">
                          <a:latin typeface="ShellLight" panose="00000400000000000000" pitchFamily="50" charset="0"/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Dec’ 20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marL="0" algn="ctr" defTabSz="1219170" rtl="0" eaLnBrk="1" fontAlgn="b" latinLnBrk="0" hangingPunct="1"/>
                        <a:endPara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anchor="ctr"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indent="0" algn="ctr" defTabSz="1219170" rtl="0" eaLnBrk="1" fontAlgn="b" latinLnBrk="0" hangingPunct="1"/>
                        <a:r>
                          <a:rPr lang="en-GB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George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859834921"/>
                    </a:ext>
                  </a:extLst>
                </a:tr>
                <a:tr h="344485">
                  <a:tc>
                    <a:txBody>
                      <a:bodyPr/>
                      <a:lstStyle/>
                      <a:p>
                        <a:pPr marL="53975" indent="0" algn="l" fontAlgn="b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PCN</a:t>
                        </a:r>
                      </a:p>
                      <a:p>
                        <a:pPr marL="53975" indent="0" algn="l" fontAlgn="b"/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ctr" defTabSz="1219140" rtl="0" eaLnBrk="1" fontAlgn="b" latinLnBrk="0" hangingPunct="1"/>
                        <a:r>
                          <a:rPr lang="en-US" sz="1100" kern="1200" dirty="0">
                            <a:solidFill>
                              <a:schemeClr val="dk1"/>
                            </a:solidFill>
                            <a:latin typeface="ShellLight" panose="00000400000000000000" pitchFamily="50" charset="0"/>
                            <a:ea typeface="+mn-ea"/>
                            <a:cs typeface="+mn-cs"/>
                          </a:rPr>
                          <a:t>  </a:t>
                        </a: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Mar’19 </a:t>
                        </a:r>
                        <a:r>
                          <a:rPr lang="en-US" sz="1100" kern="1200" dirty="0">
                            <a:solidFill>
                              <a:schemeClr val="dk1"/>
                            </a:solidFill>
                            <a:latin typeface="ShellLight" panose="00000400000000000000" pitchFamily="50" charset="0"/>
                            <a:ea typeface="+mn-ea"/>
                            <a:cs typeface="+mn-cs"/>
                          </a:rPr>
                          <a:t>                                                                           	</a:t>
                        </a: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l" defTabSz="1219140" rtl="0" eaLnBrk="1" fontAlgn="b" latinLnBrk="0" hangingPunct="1"/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ctr" defTabSz="1219170" rtl="0" eaLnBrk="1" fontAlgn="b" latinLnBrk="0" hangingPunct="1"/>
                        <a:r>
                          <a:rPr lang="en-US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Dec’20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ctr" defTabSz="1219170" rtl="0" eaLnBrk="1" fontAlgn="b" latinLnBrk="0" hangingPunct="1"/>
                        <a:endPara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indent="0" algn="ctr" defTabSz="1219170" rtl="0" eaLnBrk="1" fontAlgn="b" latinLnBrk="0" hangingPunct="1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Ralph</a:t>
                        </a:r>
                      </a:p>
                    </a:txBody>
                    <a:tcPr marL="6351" marR="6351" marT="6351" marB="0" anchor="ctr"/>
                  </a:tc>
                  <a:extLst>
                    <a:ext uri="{0D108BD9-81ED-4DB2-BD59-A6C34878D82A}">
                      <a16:rowId xmlns:a16="http://schemas.microsoft.com/office/drawing/2014/main" val="3208031771"/>
                    </a:ext>
                  </a:extLst>
                </a:tr>
                <a:tr h="324944">
                  <a:tc>
                    <a:txBody>
                      <a:bodyPr/>
                      <a:lstStyle/>
                      <a:p>
                        <a:pPr marL="53975" indent="0" algn="l" fontAlgn="b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Complete </a:t>
                        </a:r>
                        <a:r>
                          <a:rPr lang="en-US" sz="1200" u="none" strike="noStrike" kern="1200" dirty="0" err="1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Econs</a:t>
                        </a: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 Evaluation</a:t>
                        </a:r>
                      </a:p>
                      <a:p>
                        <a:pPr marL="53975" indent="0" algn="l" fontAlgn="b"/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Apr’21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algn="l" fontAlgn="b"/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ctr" defTabSz="1219170" rtl="0" eaLnBrk="1" fontAlgn="b" latinLnBrk="0" hangingPunct="1"/>
                        <a:r>
                          <a:rPr lang="en-US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Apr’20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algn="ctr" defTabSz="1219170" rtl="0" eaLnBrk="1" fontAlgn="b" latinLnBrk="0" hangingPunct="1"/>
                        <a:endPara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indent="0" algn="ctr" defTabSz="1219170" rtl="0" eaLnBrk="1" fontAlgn="b" latinLnBrk="0" hangingPunct="1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Mina</a:t>
                        </a:r>
                      </a:p>
                    </a:txBody>
                    <a:tcPr marL="6351" marR="6351" marT="6351" marB="0" anchor="ctr"/>
                  </a:tc>
                  <a:extLst>
                    <a:ext uri="{0D108BD9-81ED-4DB2-BD59-A6C34878D82A}">
                      <a16:rowId xmlns:a16="http://schemas.microsoft.com/office/drawing/2014/main" val="3795357844"/>
                    </a:ext>
                  </a:extLst>
                </a:tr>
                <a:tr h="324944">
                  <a:tc>
                    <a:txBody>
                      <a:bodyPr/>
                      <a:lstStyle/>
                      <a:p>
                        <a:pPr marL="53975" indent="0" algn="l" fontAlgn="b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Competitiveness Review</a:t>
                        </a:r>
                      </a:p>
                      <a:p>
                        <a:pPr marL="53975" indent="0" algn="l" fontAlgn="b"/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May’21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May’21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indent="0" algn="ctr" defTabSz="1219170" rtl="0" eaLnBrk="1" fontAlgn="b" latinLnBrk="0" hangingPunct="1"/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George</a:t>
                        </a:r>
                      </a:p>
                    </a:txBody>
                    <a:tcPr marL="6351" marR="6351" marT="6351" marB="0" anchor="ctr"/>
                  </a:tc>
                  <a:extLst>
                    <a:ext uri="{0D108BD9-81ED-4DB2-BD59-A6C34878D82A}">
                      <a16:rowId xmlns:a16="http://schemas.microsoft.com/office/drawing/2014/main" val="3061931283"/>
                    </a:ext>
                  </a:extLst>
                </a:tr>
                <a:tr h="368936">
                  <a:tc>
                    <a:txBody>
                      <a:bodyPr/>
                      <a:lstStyle/>
                      <a:p>
                        <a:pPr marL="53975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  <a:p>
                        <a:pPr marL="53975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Hold SAR3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May’ 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May’ 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Mina</a:t>
                        </a:r>
                      </a:p>
                    </a:txBody>
                    <a:tcPr marL="6351" marR="6351" marT="6351" marB="0" anchor="ctr"/>
                  </a:tc>
                  <a:extLst>
                    <a:ext uri="{0D108BD9-81ED-4DB2-BD59-A6C34878D82A}">
                      <a16:rowId xmlns:a16="http://schemas.microsoft.com/office/drawing/2014/main" val="3195912700"/>
                    </a:ext>
                  </a:extLst>
                </a:tr>
                <a:tr h="368936">
                  <a:tc>
                    <a:txBody>
                      <a:bodyPr/>
                      <a:lstStyle/>
                      <a:p>
                        <a:pPr marL="53975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  <a:p>
                        <a:pPr marL="53975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DG 3</a:t>
                        </a:r>
                      </a:p>
                      <a:p>
                        <a:pPr marL="53975" marR="0" lvl="0" indent="0" algn="l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Jun’21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l" defTabSz="121914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Jun’21</a:t>
                        </a:r>
                      </a:p>
                    </a:txBody>
                    <a:tcPr marL="6351" marR="6351" marT="6351" marB="0" anchor="ctr"/>
                  </a:tc>
                  <a:tc>
                    <a:txBody>
                      <a:bodyPr/>
                      <a:lstStyle/>
                      <a:p>
                        <a:pPr marL="0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hellMedium"/>
                          <a:ea typeface="+mn-ea"/>
                          <a:cs typeface="+mn-cs"/>
                        </a:endParaRPr>
                      </a:p>
                    </a:txBody>
                    <a:tcPr marL="6351" marR="6351" marT="6351" marB="0"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3975" marR="0" lvl="0" indent="0" algn="ctr" defTabSz="1219170" rtl="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ShellMedium"/>
                            <a:ea typeface="+mn-ea"/>
                            <a:cs typeface="+mn-cs"/>
                          </a:rPr>
                          <a:t>Mina / George</a:t>
                        </a:r>
                      </a:p>
                    </a:txBody>
                    <a:tcPr marL="6351" marR="6351" marT="6351" marB="0" anchor="ctr"/>
                  </a:tc>
                  <a:extLst>
                    <a:ext uri="{0D108BD9-81ED-4DB2-BD59-A6C34878D82A}">
                      <a16:rowId xmlns:a16="http://schemas.microsoft.com/office/drawing/2014/main" val="3483707073"/>
                    </a:ext>
                  </a:extLst>
                </a:tr>
              </a:tbl>
            </a:graphicData>
          </a:graphic>
        </p:graphicFrame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EED3C68-AEBA-43F1-9054-84E4181D8CD1}"/>
                </a:ext>
              </a:extLst>
            </p:cNvPr>
            <p:cNvGrpSpPr/>
            <p:nvPr/>
          </p:nvGrpSpPr>
          <p:grpSpPr>
            <a:xfrm>
              <a:off x="8356820" y="2407845"/>
              <a:ext cx="1884460" cy="317074"/>
              <a:chOff x="9094479" y="1862020"/>
              <a:chExt cx="2046779" cy="112790"/>
            </a:xfrm>
          </p:grpSpPr>
          <p:sp>
            <p:nvSpPr>
              <p:cNvPr id="48" name="Minus Sign 47">
                <a:extLst>
                  <a:ext uri="{FF2B5EF4-FFF2-40B4-BE49-F238E27FC236}">
                    <a16:creationId xmlns:a16="http://schemas.microsoft.com/office/drawing/2014/main" id="{3D200BAE-051C-40D8-A342-BBF775D34EC6}"/>
                  </a:ext>
                </a:extLst>
              </p:cNvPr>
              <p:cNvSpPr/>
              <p:nvPr/>
            </p:nvSpPr>
            <p:spPr>
              <a:xfrm>
                <a:off x="9094479" y="1862020"/>
                <a:ext cx="2046779" cy="112790"/>
              </a:xfrm>
              <a:prstGeom prst="mathMin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11EC7FB-8379-41C9-88AF-3F0837454948}"/>
                  </a:ext>
                </a:extLst>
              </p:cNvPr>
              <p:cNvSpPr/>
              <p:nvPr/>
            </p:nvSpPr>
            <p:spPr>
              <a:xfrm>
                <a:off x="9805567" y="1868172"/>
                <a:ext cx="713885" cy="9616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srgbClr val="FFFFFF"/>
                    </a:solidFill>
                    <a:latin typeface="Futura Medium"/>
                  </a:rPr>
                  <a:t>Dec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-20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390BD34-511E-4BB2-BCDD-A844FC2B605B}"/>
                </a:ext>
              </a:extLst>
            </p:cNvPr>
            <p:cNvGrpSpPr/>
            <p:nvPr/>
          </p:nvGrpSpPr>
          <p:grpSpPr>
            <a:xfrm>
              <a:off x="8358146" y="2870422"/>
              <a:ext cx="1883134" cy="311558"/>
              <a:chOff x="9094479" y="1855162"/>
              <a:chExt cx="2046779" cy="119648"/>
            </a:xfrm>
          </p:grpSpPr>
          <p:sp>
            <p:nvSpPr>
              <p:cNvPr id="46" name="Minus Sign 45">
                <a:extLst>
                  <a:ext uri="{FF2B5EF4-FFF2-40B4-BE49-F238E27FC236}">
                    <a16:creationId xmlns:a16="http://schemas.microsoft.com/office/drawing/2014/main" id="{84FC39AB-D597-498E-B200-64B46EBD62AB}"/>
                  </a:ext>
                </a:extLst>
              </p:cNvPr>
              <p:cNvSpPr/>
              <p:nvPr/>
            </p:nvSpPr>
            <p:spPr>
              <a:xfrm>
                <a:off x="9094479" y="1862020"/>
                <a:ext cx="2046779" cy="112790"/>
              </a:xfrm>
              <a:prstGeom prst="mathMin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506A0A4-1F96-4541-A15C-9387D6531C3E}"/>
                  </a:ext>
                </a:extLst>
              </p:cNvPr>
              <p:cNvSpPr/>
              <p:nvPr/>
            </p:nvSpPr>
            <p:spPr>
              <a:xfrm>
                <a:off x="9805566" y="1855162"/>
                <a:ext cx="722090" cy="1099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Mar-19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04EEAE-6F48-410B-AC8B-46E2A5D28292}"/>
                </a:ext>
              </a:extLst>
            </p:cNvPr>
            <p:cNvGrpSpPr/>
            <p:nvPr/>
          </p:nvGrpSpPr>
          <p:grpSpPr>
            <a:xfrm>
              <a:off x="8374709" y="3340181"/>
              <a:ext cx="1883135" cy="318053"/>
              <a:chOff x="9121125" y="1798312"/>
              <a:chExt cx="2046779" cy="139522"/>
            </a:xfrm>
          </p:grpSpPr>
          <p:sp>
            <p:nvSpPr>
              <p:cNvPr id="44" name="Minus Sign 43">
                <a:extLst>
                  <a:ext uri="{FF2B5EF4-FFF2-40B4-BE49-F238E27FC236}">
                    <a16:creationId xmlns:a16="http://schemas.microsoft.com/office/drawing/2014/main" id="{61DAE6BA-58AB-43BB-B716-5785E7A852F7}"/>
                  </a:ext>
                </a:extLst>
              </p:cNvPr>
              <p:cNvSpPr/>
              <p:nvPr/>
            </p:nvSpPr>
            <p:spPr>
              <a:xfrm>
                <a:off x="9121125" y="1811267"/>
                <a:ext cx="2046779" cy="112790"/>
              </a:xfrm>
              <a:prstGeom prst="mathMin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89B584-7F60-4E90-8FA5-A24BF751A636}"/>
                  </a:ext>
                </a:extLst>
              </p:cNvPr>
              <p:cNvSpPr/>
              <p:nvPr/>
            </p:nvSpPr>
            <p:spPr>
              <a:xfrm>
                <a:off x="9780120" y="1798312"/>
                <a:ext cx="763899" cy="1395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May-21</a:t>
                </a:r>
              </a:p>
            </p:txBody>
          </p:sp>
        </p:grpSp>
        <p:sp>
          <p:nvSpPr>
            <p:cNvPr id="37" name="Minus Sign 36">
              <a:extLst>
                <a:ext uri="{FF2B5EF4-FFF2-40B4-BE49-F238E27FC236}">
                  <a16:creationId xmlns:a16="http://schemas.microsoft.com/office/drawing/2014/main" id="{A60409C4-1E21-4DA8-BE06-06A9E3257497}"/>
                </a:ext>
              </a:extLst>
            </p:cNvPr>
            <p:cNvSpPr/>
            <p:nvPr/>
          </p:nvSpPr>
          <p:spPr>
            <a:xfrm>
              <a:off x="8374049" y="3991555"/>
              <a:ext cx="1827474" cy="254643"/>
            </a:xfrm>
            <a:prstGeom prst="mathMin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F25E57-617E-4E29-B33E-C3F8C08675F4}"/>
                </a:ext>
              </a:extLst>
            </p:cNvPr>
            <p:cNvGrpSpPr/>
            <p:nvPr/>
          </p:nvGrpSpPr>
          <p:grpSpPr>
            <a:xfrm>
              <a:off x="8375371" y="4412975"/>
              <a:ext cx="1881811" cy="336599"/>
              <a:chOff x="9094479" y="1862020"/>
              <a:chExt cx="2046779" cy="128819"/>
            </a:xfrm>
          </p:grpSpPr>
          <p:sp>
            <p:nvSpPr>
              <p:cNvPr id="42" name="Minus Sign 41">
                <a:extLst>
                  <a:ext uri="{FF2B5EF4-FFF2-40B4-BE49-F238E27FC236}">
                    <a16:creationId xmlns:a16="http://schemas.microsoft.com/office/drawing/2014/main" id="{0EB7B692-3918-4E51-AFF6-A1C18811CBE1}"/>
                  </a:ext>
                </a:extLst>
              </p:cNvPr>
              <p:cNvSpPr/>
              <p:nvPr/>
            </p:nvSpPr>
            <p:spPr>
              <a:xfrm>
                <a:off x="9094479" y="1862020"/>
                <a:ext cx="2046779" cy="112790"/>
              </a:xfrm>
              <a:prstGeom prst="mathMinu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6050DF-40DB-40C0-AD86-4E4CFDF5ECC9}"/>
                  </a:ext>
                </a:extLst>
              </p:cNvPr>
              <p:cNvSpPr/>
              <p:nvPr/>
            </p:nvSpPr>
            <p:spPr>
              <a:xfrm>
                <a:off x="9787372" y="1865061"/>
                <a:ext cx="763899" cy="1257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srgbClr val="FFFFFF"/>
                    </a:solidFill>
                    <a:latin typeface="Futura Medium"/>
                  </a:rPr>
                  <a:t>Jun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-21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A0B23-0C18-46D0-80FC-2A166430258B}"/>
                </a:ext>
              </a:extLst>
            </p:cNvPr>
            <p:cNvSpPr/>
            <p:nvPr/>
          </p:nvSpPr>
          <p:spPr>
            <a:xfrm>
              <a:off x="8981016" y="3983603"/>
              <a:ext cx="711624" cy="3048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Jun-21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57F58C-0277-40C7-B00D-903252CB9431}"/>
                </a:ext>
              </a:extLst>
            </p:cNvPr>
            <p:cNvSpPr txBox="1"/>
            <p:nvPr/>
          </p:nvSpPr>
          <p:spPr bwMode="auto">
            <a:xfrm>
              <a:off x="6629903" y="5644485"/>
              <a:ext cx="990600" cy="184347"/>
            </a:xfrm>
            <a:prstGeom prst="rect">
              <a:avLst/>
            </a:prstGeom>
            <a:solidFill>
              <a:srgbClr val="00B05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Arial" pitchFamily="34" charset="0"/>
                </a:rPr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D03BD-7E77-48C5-A558-D47B0D9B07C0}"/>
                </a:ext>
              </a:extLst>
            </p:cNvPr>
            <p:cNvSpPr txBox="1"/>
            <p:nvPr/>
          </p:nvSpPr>
          <p:spPr bwMode="auto">
            <a:xfrm>
              <a:off x="8103592" y="5647695"/>
              <a:ext cx="990600" cy="184347"/>
            </a:xfrm>
            <a:prstGeom prst="rect">
              <a:avLst/>
            </a:prstGeom>
            <a:solidFill>
              <a:srgbClr val="FFC000"/>
            </a:solidFill>
            <a:ln w="19050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Arial" pitchFamily="34" charset="0"/>
                </a:rPr>
                <a:t>On Track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63ED9AD-1ED5-4729-BF8A-2CC36B6F37FB}"/>
              </a:ext>
            </a:extLst>
          </p:cNvPr>
          <p:cNvSpPr txBox="1"/>
          <p:nvPr/>
        </p:nvSpPr>
        <p:spPr bwMode="auto">
          <a:xfrm>
            <a:off x="8118165" y="6470581"/>
            <a:ext cx="1023701" cy="184666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Delayed</a:t>
            </a:r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0E0E6AEE-ACDA-4075-8F02-1AD8760AFF91}"/>
              </a:ext>
            </a:extLst>
          </p:cNvPr>
          <p:cNvSpPr/>
          <p:nvPr/>
        </p:nvSpPr>
        <p:spPr>
          <a:xfrm>
            <a:off x="6956346" y="5626196"/>
            <a:ext cx="1944692" cy="294716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3A7C55-ACB2-4136-8798-0BC1D88FB70D}"/>
              </a:ext>
            </a:extLst>
          </p:cNvPr>
          <p:cNvSpPr/>
          <p:nvPr/>
        </p:nvSpPr>
        <p:spPr>
          <a:xfrm>
            <a:off x="7502486" y="5625275"/>
            <a:ext cx="725798" cy="3286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Futura Medium"/>
              </a:rPr>
              <a:t>Jul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-21</a:t>
            </a:r>
          </a:p>
        </p:txBody>
      </p:sp>
    </p:spTree>
    <p:extLst>
      <p:ext uri="{BB962C8B-B14F-4D97-AF65-F5344CB8AC3E}">
        <p14:creationId xmlns:p14="http://schemas.microsoft.com/office/powerpoint/2010/main" val="1993733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5" id="{A30C3381-B573-406F-B76E-C39C9C5E0CE7}" vid="{D12CFE0B-E918-4C52-A381-DBCE7D2CEE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TaxCatchAll xmlns="360197fb-0a02-4eb0-914c-f19d304eb1c6">
      <Value>5</Value>
      <Value>10</Value>
      <Value>9</Value>
      <Value>8</Value>
      <Value>7</Value>
      <Value>23</Value>
      <Value>175</Value>
      <Value>4</Value>
      <Value>3</Value>
      <Value>2</Value>
      <Value>1</Value>
      <Value>6</Value>
    </TaxCatchAll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&amp;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IT &amp; IM</TermName>
          <TermId xmlns="http://schemas.microsoft.com/office/infopath/2007/PartnerControls">ffe12cfe-77b7-417c-876c-64d7aa485bc7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4ab27e0b-f232-4e2f-b033-17b51f68e2a5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i:0#.w|asia-pac\ranjith.r.kumar2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Papers and Reports [ARM]</TermName>
          <TermId xmlns="http://schemas.microsoft.com/office/infopath/2007/PartnerControls">dde8adea-75a5-4f52-91f7-ef6bd7e39a09</TermId>
        </TermInfo>
      </Terms>
    </Shell_x0020_SharePoint_x0020_SAEF_x0020_DocumentTypeTaxHTField0>
    <Shell_x0020_SharePoint_x0020_SAEF_x0020_SiteCollectionName xmlns="http://schemas.microsoft.com/sharepoint/v3">Subsurface &amp; Wells Delivery Vertical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360197fb-0a02-4eb0-914c-f19d304eb1c6">AFFAA0078-1738514241-106</_dlc_DocId>
    <_dlc_DocIdUrl xmlns="360197fb-0a02-4eb0-914c-f19d304eb1c6">
      <Url>https://nga001-sp.shell.com/sites/AFFAA0078/tfliaehq/_layouts/15/DocIdRedir.aspx?ID=AFFAA0078-1738514241-106</Url>
      <Description>AFFAA0078-1738514241-106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C5808901E3530E4798686EA2C4003090" ma:contentTypeVersion="114" ma:contentTypeDescription="Shell Document Content Type" ma:contentTypeScope="" ma:versionID="6b1de84a3be2327befa07121e6c8f8ff">
  <xsd:schema xmlns:xsd="http://www.w3.org/2001/XMLSchema" xmlns:xs="http://www.w3.org/2001/XMLSchema" xmlns:p="http://schemas.microsoft.com/office/2006/metadata/properties" xmlns:ns1="http://schemas.microsoft.com/sharepoint/v3" xmlns:ns2="360197fb-0a02-4eb0-914c-f19d304eb1c6" xmlns:ns4="http://schemas.microsoft.com/sharepoint/v4" targetNamespace="http://schemas.microsoft.com/office/2006/metadata/properties" ma:root="true" ma:fieldsID="e17d78a6fab71ec045f3cce1de1aad27" ns1:_="" ns2:_="" ns4:_="">
    <xsd:import namespace="http://schemas.microsoft.com/sharepoint/v3"/>
    <xsd:import namespace="360197fb-0a02-4eb0-914c-f19d304eb1c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&amp; Technology|71ef976b-0896-446b-8541-fe6e77f226a6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Technical IT &amp; IM|ffe12cfe-77b7-417c-876c-64d7aa485bc7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Global Solutions International B.V.|c97403e1-4af2-48b1-b9b1-50ae27f1fcb2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Subsurface &amp; Wells Delivery Vertical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sia-pac\ranjith.r.kumar2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197fb-0a02-4eb0-914c-f19d304eb1c6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hidden="true" ma:list="{99477f70-4b4d-4426-9009-18c5bbc590a3}" ma:internalName="TaxCatchAll" ma:showField="CatchAllData" ma:web="360197fb-0a02-4eb0-914c-f19d304eb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hidden="true" ma:list="{99477f70-4b4d-4426-9009-18c5bbc590a3}" ma:internalName="TaxCatchAllLabel" ma:readOnly="true" ma:showField="CatchAllDataLabel" ma:web="360197fb-0a02-4eb0-914c-f19d304eb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2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0F898F-D4E2-4890-9479-4D12A2CF83C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CA199D1-D3D5-4C8F-9970-AC401CCB4E74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F5AC9E03-B3DE-4AFB-9A9E-41C8AECC29A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59688EC-88F3-47DB-A94A-B97297548EA2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60197fb-0a02-4eb0-914c-f19d304eb1c6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27F3DFBB-26CA-423E-9314-105C8577A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0197fb-0a02-4eb0-914c-f19d304eb1c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21347</TotalTime>
  <Words>340</Words>
  <Application>Microsoft Office PowerPoint</Application>
  <PresentationFormat>Widescreen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Futura Bold</vt:lpstr>
      <vt:lpstr>Futura Medium</vt:lpstr>
      <vt:lpstr>ShellLight</vt:lpstr>
      <vt:lpstr>ShellMedium</vt:lpstr>
      <vt:lpstr>Wingdings</vt:lpstr>
      <vt:lpstr>1_Shell layouts with footer</vt:lpstr>
      <vt:lpstr>Rumuekpe phase 1 (AMOR 1b), Week #5</vt:lpstr>
      <vt:lpstr>AMOR 1B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Deshmukh</dc:creator>
  <cp:lastModifiedBy>Bassey, George E SPDC-PTD/C/NF</cp:lastModifiedBy>
  <cp:revision>674</cp:revision>
  <cp:lastPrinted>2020-02-03T12:38:45Z</cp:lastPrinted>
  <dcterms:created xsi:type="dcterms:W3CDTF">2017-01-30T06:43:06Z</dcterms:created>
  <dcterms:modified xsi:type="dcterms:W3CDTF">2021-03-22T14:07:27Z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0x0101006F0A470EEB1140E7AA14F4CE8A50B54C0001CB1477F4DD432AA86DD56CC3887AF400C5808901E3530E4798686EA2C4003090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07d96c56-b489-4842-8535-707eb7e1c4c0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175;#Technical Papers and Reports [ARM]|dde8adea-75a5-4f52-91f7-ef6bd7e39a09</vt:lpwstr>
  </property>
  <property fmtid="{D5CDD505-2E9C-101B-9397-08002B2CF9AE}" pid="10" name="Shell SharePoint SAEF LegalEntity">
    <vt:lpwstr>4;#Shell Global Solutions International B.V.|c97403e1-4af2-48b1-b9b1-50ae27f1fcb2</vt:lpwstr>
  </property>
  <property fmtid="{D5CDD505-2E9C-101B-9397-08002B2CF9AE}" pid="11" name="Shell SharePoint SAEF BusinessUnitRegion">
    <vt:lpwstr>2;#Technical IT &amp; IM|ffe12cfe-77b7-417c-876c-64d7aa485bc7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23;#Final|4ab27e0b-f232-4e2f-b033-17b51f68e2a5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1;#Projects &amp; Technology|71ef976b-0896-446b-8541-fe6e77f226a6</vt:lpwstr>
  </property>
  <property fmtid="{D5CDD505-2E9C-101B-9397-08002B2CF9AE}" pid="19" name="Shell SharePoint SAEF BusinessProcess">
    <vt:lpwstr>10;#All - Records Management|1f68a0f2-47ab-4887-8df5-7c0616d5ad90</vt:lpwstr>
  </property>
</Properties>
</file>