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1" r:id="rId6"/>
  </p:sldMasterIdLst>
  <p:notesMasterIdLst>
    <p:notesMasterId r:id="rId20"/>
  </p:notesMasterIdLst>
  <p:handoutMasterIdLst>
    <p:handoutMasterId r:id="rId21"/>
  </p:handoutMasterIdLst>
  <p:sldIdLst>
    <p:sldId id="4284" r:id="rId7"/>
    <p:sldId id="4280" r:id="rId8"/>
    <p:sldId id="4282" r:id="rId9"/>
    <p:sldId id="4281" r:id="rId10"/>
    <p:sldId id="4279" r:id="rId11"/>
    <p:sldId id="4277" r:id="rId12"/>
    <p:sldId id="4276" r:id="rId13"/>
    <p:sldId id="4274" r:id="rId14"/>
    <p:sldId id="4272" r:id="rId15"/>
    <p:sldId id="4269" r:id="rId16"/>
    <p:sldId id="4270" r:id="rId17"/>
    <p:sldId id="4268" r:id="rId18"/>
    <p:sldId id="4266" r:id="rId19"/>
  </p:sldIdLst>
  <p:sldSz cx="12192000" cy="6858000"/>
  <p:notesSz cx="6797675" cy="9928225"/>
  <p:custDataLst>
    <p:tags r:id="rId22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lle, Chima O SPDC-PTD/C/NS" initials="ECOS" lastIdx="4" clrIdx="0">
    <p:extLst>
      <p:ext uri="{19B8F6BF-5375-455C-9EA6-DF929625EA0E}">
        <p15:presenceInfo xmlns:p15="http://schemas.microsoft.com/office/powerpoint/2012/main" userId="S::C.Emelle@shell.com::09f87e75-ba19-4635-8a13-5639b8556915" providerId="AD"/>
      </p:ext>
    </p:extLst>
  </p:cmAuthor>
  <p:cmAuthor id="2" name="Deshmukh, Umesh Kumar K SPDC-PTD/C/NDW" initials="DUKKS" lastIdx="3" clrIdx="1">
    <p:extLst>
      <p:ext uri="{19B8F6BF-5375-455C-9EA6-DF929625EA0E}">
        <p15:presenceInfo xmlns:p15="http://schemas.microsoft.com/office/powerpoint/2012/main" userId="S::UmeshKumar.Deshmukh@shell.com::bf04f35d-0d18-497c-add3-7dc9cecf6d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2050" autoAdjust="0"/>
  </p:normalViewPr>
  <p:slideViewPr>
    <p:cSldViewPr snapToGrid="0">
      <p:cViewPr varScale="1">
        <p:scale>
          <a:sx n="63" d="100"/>
          <a:sy n="63" d="100"/>
        </p:scale>
        <p:origin x="436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4D412-A639-48C4-A635-7AF511B03257}" type="datetime1">
              <a:rPr lang="en-GB" smtClean="0"/>
              <a:t>18/04/2021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6056B-1064-4C30-92B5-4BC591C414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62083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anose="00000400000000000000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7AC-3266-40B3-A3C9-6D8FB88DEF1D}" type="datetime1">
              <a:rPr lang="en-GB" smtClean="0">
                <a:latin typeface="Futura Medium" panose="00000400000000000000" pitchFamily="2" charset="0"/>
              </a:rPr>
              <a:t>18/04/2021</a:t>
            </a:fld>
            <a:endParaRPr lang="en-GB" dirty="0">
              <a:latin typeface="Futura Medium" panose="00000400000000000000" pitchFamily="2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Futura Medium" panose="00000400000000000000" pitchFamily="2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anose="00000400000000000000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66C54-7CF2-4839-949D-D0FFE8E0E9AC}" type="slidenum">
              <a:rPr lang="en-GB" smtClean="0">
                <a:latin typeface="Futura Medium" panose="00000400000000000000" pitchFamily="2" charset="0"/>
              </a:rPr>
              <a:t>‹#›</a:t>
            </a:fld>
            <a:endParaRPr lang="en-GB" dirty="0"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00203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1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1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1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1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Copyright of Shell Petroleum</a:t>
            </a:r>
            <a:r>
              <a:rPr lang="en-GB" sz="851" baseline="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 Development Co. of Nig. Ltd.</a:t>
            </a:r>
            <a:endParaRPr lang="en-GB" sz="851" noProof="1">
              <a:solidFill>
                <a:schemeClr val="tx1"/>
              </a:solidFill>
              <a:latin typeface="Futura Medium" panose="00000400000000000000" pitchFamily="2" charset="0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AB2D084-D4BB-459E-813B-F27A6B8D94FF}" type="datetime1">
              <a:rPr lang="en-US" noProof="1" smtClean="0"/>
              <a:t>4/18/2021</a:t>
            </a:fld>
            <a:endParaRPr lang="en-GB" noProof="1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813901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9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3" y="6201071"/>
            <a:ext cx="5543051" cy="158455"/>
          </a:xfrm>
        </p:spPr>
        <p:txBody>
          <a:bodyPr wrap="square">
            <a:noAutofit/>
          </a:bodyPr>
          <a:lstStyle>
            <a:lvl1pPr>
              <a:defRPr sz="851" cap="none" baseline="0">
                <a:solidFill>
                  <a:schemeClr val="tx1"/>
                </a:solidFill>
                <a:latin typeface="Futura Medium" panose="000004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2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5"/>
            <a:ext cx="5468939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3"/>
            <a:ext cx="5468939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8000" y="4141370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31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8000" y="5966640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7"/>
            <a:ext cx="5468939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5"/>
            <a:ext cx="5468939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08000" y="1805523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4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8000" y="3732357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5" y="4199575"/>
            <a:ext cx="5464175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5" y="3864613"/>
            <a:ext cx="5464175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5065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5" y="4456231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215065" y="5966659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5" y="1863727"/>
            <a:ext cx="5464175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5" y="1528765"/>
            <a:ext cx="5464175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4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15065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5" y="2120384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9109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08DB0F0-8FD0-4E10-9003-8FE249B8DEA9}" type="datetime1">
              <a:rPr lang="en-US" noProof="1" smtClean="0"/>
              <a:t>4/18/2021</a:t>
            </a:fld>
            <a:endParaRPr lang="en-GB" noProof="1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113773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6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1" y="2636982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1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4"/>
            <a:ext cx="4274843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4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61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70590AC-DB02-4B45-9903-93A65EF9B1E9}" type="datetime1">
              <a:rPr lang="en-US" noProof="1" smtClean="0"/>
              <a:t>4/18/2021</a:t>
            </a:fld>
            <a:endParaRPr lang="nl-NL" noProof="1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Copyright of Shell Petroleum</a:t>
            </a:r>
            <a:r>
              <a:rPr lang="en-GB" sz="851" baseline="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 Development Co. of Nig. Ltd.</a:t>
            </a:r>
            <a:endParaRPr lang="en-GB" sz="851" noProof="1">
              <a:solidFill>
                <a:schemeClr val="tx1"/>
              </a:solidFill>
              <a:latin typeface="Futura Medium" panose="00000400000000000000" pitchFamily="2" charset="0"/>
              <a:cs typeface="Arial" pitchFamily="34" charset="0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665524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61993" y="3556004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501607" y="488937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08009B1-ACEC-49F8-B4C0-E21748D26516}" type="datetime1">
              <a:rPr lang="en-US" noProof="1" smtClean="0"/>
              <a:t>4/18/2021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02883591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4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601DB82-3CA2-41EB-AA58-EF97A13751E1}" type="datetime1">
              <a:rPr lang="en-US" noProof="1" smtClean="0"/>
              <a:t>4/18/2021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8897545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0"/>
            <a:ext cx="1219438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BD8F063-667F-4834-9209-D97DA49F5469}" type="datetime1">
              <a:rPr lang="en-US" noProof="1" smtClean="0"/>
              <a:t>4/18/2021</a:t>
            </a:fld>
            <a:endParaRPr lang="en-GB" noProof="1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81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58209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6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2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1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70" indent="0">
              <a:buNone/>
              <a:defRPr sz="2400"/>
            </a:lvl2pPr>
            <a:lvl3pPr marL="1219140" indent="0">
              <a:buNone/>
              <a:defRPr sz="2133"/>
            </a:lvl3pPr>
            <a:lvl4pPr marL="1828709" indent="0">
              <a:buNone/>
              <a:defRPr sz="1867"/>
            </a:lvl4pPr>
            <a:lvl5pPr marL="2438278" indent="0">
              <a:buNone/>
              <a:defRPr sz="1867"/>
            </a:lvl5pPr>
            <a:lvl6pPr marL="3047848" indent="0">
              <a:buNone/>
              <a:defRPr sz="1867"/>
            </a:lvl6pPr>
            <a:lvl7pPr marL="3657418" indent="0">
              <a:buNone/>
              <a:defRPr sz="1867"/>
            </a:lvl7pPr>
            <a:lvl8pPr marL="4266987" indent="0">
              <a:buNone/>
              <a:defRPr sz="1867"/>
            </a:lvl8pPr>
            <a:lvl9pPr marL="4876557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12A6DE0-AB7E-4CE3-A937-8C559AF4AACA}" type="datetime1">
              <a:rPr lang="en-US" noProof="1" smtClean="0"/>
              <a:t>4/18/2021</a:t>
            </a:fld>
            <a:endParaRPr lang="en-GB" noProof="1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2285518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CCBC674-8B23-462D-AB86-C7A287A8F7B3}" type="datetime1">
              <a:rPr lang="en-US" noProof="1" smtClean="0"/>
              <a:t>4/18/2021</a:t>
            </a:fld>
            <a:endParaRPr lang="en-GB" noProof="1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123200497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5904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2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1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1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1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1" y="4840065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Copyright of Shell Petroleum</a:t>
            </a:r>
            <a:r>
              <a:rPr lang="en-GB" sz="851" baseline="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 Development Co. of Nig. Ltd.</a:t>
            </a:r>
            <a:endParaRPr lang="en-GB" sz="851" noProof="1">
              <a:solidFill>
                <a:schemeClr val="tx1"/>
              </a:solidFill>
              <a:latin typeface="Futura Medium" panose="00000400000000000000" pitchFamily="2" charset="0"/>
              <a:cs typeface="Arial" pitchFamily="34" charset="0"/>
            </a:endParaRP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9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2405380-D94C-486B-845F-224C06A32D96}" type="datetime1">
              <a:rPr lang="en-US" noProof="1" smtClean="0"/>
              <a:t>4/18/2021</a:t>
            </a:fld>
            <a:endParaRPr lang="en-GB" noProof="1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06137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4115" y="3556004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Copyright of Shell Petroleum</a:t>
            </a:r>
            <a:r>
              <a:rPr lang="en-GB" sz="851" baseline="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 Development Co. of Nig. Ltd.</a:t>
            </a:r>
            <a:endParaRPr lang="en-GB" sz="851" noProof="1">
              <a:solidFill>
                <a:schemeClr val="tx1"/>
              </a:solidFill>
              <a:latin typeface="Futura Medium" panose="00000400000000000000" pitchFamily="2" charset="0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8"/>
            <a:ext cx="5179739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2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696495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2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44115" y="3556004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Copyright of Shell Petroleum</a:t>
            </a:r>
            <a:r>
              <a:rPr lang="en-GB" sz="851" baseline="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 Development Co. of Nig. Ltd.</a:t>
            </a:r>
            <a:endParaRPr lang="en-GB" sz="851" noProof="1">
              <a:solidFill>
                <a:schemeClr val="tx1"/>
              </a:solidFill>
              <a:latin typeface="Futura Medium" panose="00000400000000000000" pitchFamily="2" charset="0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9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2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E988217-DB93-45E5-BFC0-7A84C86B2878}" type="datetime1">
              <a:rPr lang="en-US" noProof="1" smtClean="0"/>
              <a:t>4/18/2021</a:t>
            </a:fld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121341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5"/>
            <a:ext cx="11171239" cy="4830761"/>
          </a:xfrm>
        </p:spPr>
        <p:txBody>
          <a:bodyPr/>
          <a:lstStyle>
            <a:lvl1pPr marL="0" indent="0" defTabSz="357699">
              <a:lnSpc>
                <a:spcPct val="140000"/>
              </a:lnSpc>
              <a:spcBef>
                <a:spcPts val="0"/>
              </a:spcBef>
              <a:defRPr sz="1800"/>
            </a:lvl1pPr>
            <a:lvl2pPr marL="230394" indent="-230394" defTabSz="357699">
              <a:lnSpc>
                <a:spcPct val="140000"/>
              </a:lnSpc>
              <a:spcBef>
                <a:spcPts val="0"/>
              </a:spcBef>
              <a:defRPr sz="1800"/>
            </a:lvl2pPr>
            <a:lvl3pPr marL="458989" indent="-228594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583" indent="-228594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778" indent="-203195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174" indent="-152396" defTabSz="357699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AB6F74A-7957-4C2E-94B0-65A22B5D7B2B}" type="datetime1">
              <a:rPr lang="en-US" noProof="1" smtClean="0"/>
              <a:t>4/18/2021</a:t>
            </a:fld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08557704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5"/>
            <a:ext cx="5468939" cy="4830761"/>
          </a:xfrm>
        </p:spPr>
        <p:txBody>
          <a:bodyPr/>
          <a:lstStyle>
            <a:lvl1pPr marL="0" indent="0" defTabSz="357699">
              <a:lnSpc>
                <a:spcPct val="140000"/>
              </a:lnSpc>
              <a:spcBef>
                <a:spcPts val="0"/>
              </a:spcBef>
              <a:defRPr sz="1800"/>
            </a:lvl1pPr>
            <a:lvl2pPr marL="230394" indent="-230394" defTabSz="357699">
              <a:lnSpc>
                <a:spcPct val="140000"/>
              </a:lnSpc>
              <a:spcBef>
                <a:spcPts val="0"/>
              </a:spcBef>
              <a:defRPr sz="1800"/>
            </a:lvl2pPr>
            <a:lvl3pPr marL="458989" indent="-228594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583" indent="-228594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778" indent="-203195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174" indent="-152396" defTabSz="357699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131D4B5-7CA1-45B1-9772-6DA2B1768514}" type="datetime1">
              <a:rPr lang="en-US" noProof="1" smtClean="0"/>
              <a:t>4/18/2021</a:t>
            </a:fld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18509100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0"/>
            <a:ext cx="1117123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3"/>
            <a:ext cx="11171239" cy="4830762"/>
          </a:xfrm>
        </p:spPr>
        <p:txBody>
          <a:bodyPr/>
          <a:lstStyle>
            <a:lvl1pPr marL="0" indent="0" defTabSz="357699">
              <a:lnSpc>
                <a:spcPct val="140000"/>
              </a:lnSpc>
              <a:spcBef>
                <a:spcPts val="0"/>
              </a:spcBef>
              <a:defRPr sz="1400"/>
            </a:lvl1pPr>
            <a:lvl2pPr marL="176396" indent="-176396" defTabSz="357699">
              <a:lnSpc>
                <a:spcPct val="140000"/>
              </a:lnSpc>
              <a:spcBef>
                <a:spcPts val="0"/>
              </a:spcBef>
              <a:defRPr sz="1400"/>
            </a:lvl2pPr>
            <a:lvl3pPr marL="354191" indent="-177796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1987" indent="-177796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383" indent="-152396" defTabSz="357699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079" indent="-139697" defTabSz="357699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370959B-8059-4124-A752-003B459F955D}" type="datetime1">
              <a:rPr lang="en-US" noProof="1" smtClean="0"/>
              <a:t>4/18/2021</a:t>
            </a:fld>
            <a:endParaRPr lang="en-GB" noProof="1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0880229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5" y="1528766"/>
            <a:ext cx="5464175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394" indent="-230394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8989" indent="-2285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583" indent="-2285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778" indent="-20319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174" indent="-152396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4"/>
            <a:ext cx="5468939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394" indent="-230394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8989" indent="-228594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583" indent="-2285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778" indent="-20319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174" indent="-152396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74C7658-5B86-44CD-BC73-143CE4297DF8}" type="datetime1">
              <a:rPr lang="en-US" noProof="1" smtClean="0"/>
              <a:t>4/18/2021</a:t>
            </a:fld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90481934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5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396" indent="-176396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191" indent="-177796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1987" indent="-177796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383" indent="-152396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079" indent="-13969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4"/>
            <a:ext cx="5468939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396" indent="-176396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191" indent="-177796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1987" indent="-177796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383" indent="-152396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079" indent="-13969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764EE6D-3E19-4680-AB57-6C0A66E4D391}" type="datetime1">
              <a:rPr lang="en-US" noProof="1" smtClean="0"/>
              <a:t>4/18/2021</a:t>
            </a:fld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208833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1" y="1528763"/>
            <a:ext cx="1117123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51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BFCB3F0-0023-4818-89CA-ED81C7B878F1}" type="datetime1">
              <a:rPr lang="en-US" noProof="1" smtClean="0"/>
              <a:t>4/18/2021</a:t>
            </a:fld>
            <a:endParaRPr lang="en-GB" noProof="1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1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Copyright of Shell Petroleum</a:t>
            </a:r>
            <a:r>
              <a:rPr lang="en-GB" sz="851" baseline="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 Development Co. of Nig. Ltd.</a:t>
            </a:r>
            <a:endParaRPr lang="en-GB" sz="851" noProof="1">
              <a:solidFill>
                <a:schemeClr val="tx1"/>
              </a:solidFill>
              <a:latin typeface="Futura Medium" panose="000004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2" r:id="rId1"/>
    <p:sldLayoutId id="2147484543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  <p:sldLayoutId id="2147484553" r:id="rId12"/>
    <p:sldLayoutId id="2147484554" r:id="rId13"/>
    <p:sldLayoutId id="2147484555" r:id="rId14"/>
    <p:sldLayoutId id="2147484556" r:id="rId15"/>
    <p:sldLayoutId id="2147484557" r:id="rId16"/>
    <p:sldLayoutId id="2147484558" r:id="rId17"/>
  </p:sldLayoutIdLst>
  <p:transition>
    <p:fade/>
  </p:transition>
  <p:hf hdr="0" dt="0"/>
  <p:txStyles>
    <p:titleStyle>
      <a:lvl1pPr algn="l" defTabSz="121914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699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394" indent="-230394" algn="l" defTabSz="357699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8989" indent="-228594" algn="l" defTabSz="357699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583" indent="-228594" algn="l" defTabSz="357699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778" indent="-203195" algn="l" defTabSz="357699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174" indent="-152396" algn="l" defTabSz="357699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F71E-A1A3-4889-8405-44AC38F9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3" y="151201"/>
            <a:ext cx="4484121" cy="324287"/>
          </a:xfrm>
        </p:spPr>
        <p:txBody>
          <a:bodyPr/>
          <a:lstStyle/>
          <a:p>
            <a:r>
              <a:rPr lang="en-GB" dirty="0"/>
              <a:t>SSAGS Step 3A, Week #15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4460-C506-4150-8846-B7D484EC9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40">
              <a:defRPr/>
            </a:pPr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1219140">
                <a:defRPr/>
              </a:pPr>
              <a:t>1</a:t>
            </a:fld>
            <a:endParaRPr lang="en-GB" noProof="1">
              <a:solidFill>
                <a:srgbClr val="40404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9FABB5-6697-440A-B477-2BBCD9486F48}"/>
              </a:ext>
            </a:extLst>
          </p:cNvPr>
          <p:cNvGraphicFramePr>
            <a:graphicFrameLocks noGrp="1"/>
          </p:cNvGraphicFramePr>
          <p:nvPr/>
        </p:nvGraphicFramePr>
        <p:xfrm>
          <a:off x="0" y="579054"/>
          <a:ext cx="12151606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85">
                  <a:extLst>
                    <a:ext uri="{9D8B030D-6E8A-4147-A177-3AD203B41FA5}">
                      <a16:colId xmlns:a16="http://schemas.microsoft.com/office/drawing/2014/main" val="2735965340"/>
                    </a:ext>
                  </a:extLst>
                </a:gridCol>
                <a:gridCol w="4041355">
                  <a:extLst>
                    <a:ext uri="{9D8B030D-6E8A-4147-A177-3AD203B41FA5}">
                      <a16:colId xmlns:a16="http://schemas.microsoft.com/office/drawing/2014/main" val="605037118"/>
                    </a:ext>
                  </a:extLst>
                </a:gridCol>
                <a:gridCol w="2865120">
                  <a:extLst>
                    <a:ext uri="{9D8B030D-6E8A-4147-A177-3AD203B41FA5}">
                      <a16:colId xmlns:a16="http://schemas.microsoft.com/office/drawing/2014/main" val="3602954491"/>
                    </a:ext>
                  </a:extLst>
                </a:gridCol>
                <a:gridCol w="2174240">
                  <a:extLst>
                    <a:ext uri="{9D8B030D-6E8A-4147-A177-3AD203B41FA5}">
                      <a16:colId xmlns:a16="http://schemas.microsoft.com/office/drawing/2014/main" val="3082883881"/>
                    </a:ext>
                  </a:extLst>
                </a:gridCol>
                <a:gridCol w="2245606">
                  <a:extLst>
                    <a:ext uri="{9D8B030D-6E8A-4147-A177-3AD203B41FA5}">
                      <a16:colId xmlns:a16="http://schemas.microsoft.com/office/drawing/2014/main" val="357344901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l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Activity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Last week Promise and Actual Status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Look Ahead     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(next One week)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Issues/Help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Overall Target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356510"/>
                  </a:ext>
                </a:extLst>
              </a:tr>
              <a:tr h="773496">
                <a:tc>
                  <a:txBody>
                    <a:bodyPr/>
                    <a:lstStyle/>
                    <a:p>
                      <a:r>
                        <a:rPr lang="en-GB" sz="1300" b="1" dirty="0"/>
                        <a:t>Bank</a:t>
                      </a:r>
                    </a:p>
                    <a:p>
                      <a:r>
                        <a:rPr lang="en-GB" sz="1300" b="1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preparing functional slides for Funding meeting with JV Partners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preparing functional slides for Funding meeting with JV Partners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agreement on timing for Funding alignment meeting with NAPIMS and JV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alignment on bankability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 in securing firm date with NAPIMS over insistence on waiting till after Technical alignment meeting.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Funding Alignment with JV Partners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LV: Apr 26</a:t>
                      </a:r>
                      <a:r>
                        <a:rPr lang="en-GB" sz="1100" b="1" kern="12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63839"/>
                  </a:ext>
                </a:extLst>
              </a:tr>
              <a:tr h="837067">
                <a:tc>
                  <a:txBody>
                    <a:bodyPr/>
                    <a:lstStyle/>
                    <a:p>
                      <a:r>
                        <a:rPr lang="en-GB" sz="1300" b="1" dirty="0"/>
                        <a:t>ITR3/</a:t>
                      </a:r>
                    </a:p>
                    <a:p>
                      <a:r>
                        <a:rPr lang="en-GB" sz="1300" b="1" dirty="0"/>
                        <a:t>SAR3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close out of high-urgency actions (80%)</a:t>
                      </a:r>
                    </a:p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Concluded update to the Subsurface Fact Sheet (SSFS). </a:t>
                      </a: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Undergoing Portfolio BOM review &amp; endorsement</a:t>
                      </a:r>
                    </a:p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Concluded update to the Estimate and Schedule Fact Sheet (ESFS). Held TA2 review session. </a:t>
                      </a: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Undergoing functional review.</a:t>
                      </a:r>
                      <a:endParaRPr lang="en-US" sz="11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close out of high-urgency actions from ITR/SAR3 (90%)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 functional review of ESFS and hold GM presentation &amp; sign-off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Sign-offs of the SSFS 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agreement on timing for C&amp;P Strategy Workshop with NAPIMS and JV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C&amp;P Strategy contingent on successful alignment with JV Partners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 in securing firm date with NAPIMS over insistence on waiting till after Technical alignment meeting.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Close-out of High-Urgency actions:</a:t>
                      </a:r>
                      <a:endParaRPr lang="en-GB" sz="1100" b="0" kern="1200" baseline="300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Futura Medium" panose="00000400000000000000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LV: April 23</a:t>
                      </a:r>
                      <a:r>
                        <a:rPr lang="en-GB" sz="1100" b="1" kern="12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rd</a:t>
                      </a:r>
                      <a:r>
                        <a:rPr lang="en-GB" sz="1100" b="1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C&amp;P Strategy Workshop with JV Partners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LV: Apr 27</a:t>
                      </a:r>
                      <a:r>
                        <a:rPr lang="en-GB" sz="1100" b="1" kern="12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kern="1200" baseline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Futura Medium" panose="00000400000000000000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89056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r>
                        <a:rPr lang="en-GB" sz="1300" b="1" dirty="0"/>
                        <a:t>FDP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 Seibou and Kanbo FDPs to FEDM TA2 for review and endorsement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FEDM TA2 concluded review of Seibou &amp; Kanbo FDPs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steers from FEDM TA2 to the Seibou &amp; Kanbo FDPs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FEDM TA2 endorsement of FDPs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 internal endorsement of FDPs and send to JV Partners via BGR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Prompt internal endorsement of FDPs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Internal FDP signoff: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Apr 21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FDPs to JV Partners: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Apr 23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65774"/>
                  </a:ext>
                </a:extLst>
              </a:tr>
              <a:tr h="507954">
                <a:tc>
                  <a:txBody>
                    <a:bodyPr/>
                    <a:lstStyle/>
                    <a:p>
                      <a:r>
                        <a:rPr lang="en-GB" sz="1300" b="1" dirty="0"/>
                        <a:t>Compet.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functional inputs to CR slidepacks (90%)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 pack review with Line Managers April 15</a:t>
                      </a:r>
                      <a:r>
                        <a:rPr lang="en-US" sz="1100" b="1" kern="1200" baseline="300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lang="en-US" sz="11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Follow-up CR pack touchdown with COG PMO April 16</a:t>
                      </a:r>
                      <a:r>
                        <a:rPr lang="en-US" sz="1100" b="1" kern="1200" baseline="300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1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 functional inputs to CR slidepacks (100%)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Competitiveness Review with in-country GMs April 21</a:t>
                      </a:r>
                      <a:r>
                        <a:rPr lang="en-US" sz="11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1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CR with in-country GMs: Apr 15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Apr 21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74486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r>
                        <a:rPr lang="en-GB" sz="1300" b="1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Concluded inputs to the PCP-lite documentation. </a:t>
                      </a: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Undergoing Portfolio BOM review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successful EIA Scoping Workshop April 13</a:t>
                      </a:r>
                      <a:r>
                        <a:rPr lang="en-US" sz="1100" b="1" kern="1200" baseline="300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-14</a:t>
                      </a:r>
                      <a:r>
                        <a:rPr lang="en-US" sz="1100" b="1" kern="1200" baseline="300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Bayelsa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BOM endorsement of PCP-Lite documentation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Initiate signoffs of PCP-Lite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PCP-Lite signoffs:</a:t>
                      </a:r>
                      <a:endParaRPr lang="en-GB" sz="1100" baseline="30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29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 April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142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endParaRPr lang="en-GB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DG3: end-April 2021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1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19902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F71E-A1A3-4889-8405-44AC38F9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3" y="151201"/>
            <a:ext cx="11171239" cy="752475"/>
          </a:xfrm>
        </p:spPr>
        <p:txBody>
          <a:bodyPr/>
          <a:lstStyle/>
          <a:p>
            <a:r>
              <a:rPr lang="en-GB" dirty="0"/>
              <a:t>SSAGS Step 3A, Week #6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4460-C506-4150-8846-B7D484EC9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40">
              <a:defRPr/>
            </a:pPr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1219140">
                <a:defRPr/>
              </a:pPr>
              <a:t>10</a:t>
            </a:fld>
            <a:endParaRPr lang="en-GB" noProof="1">
              <a:solidFill>
                <a:srgbClr val="40404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9FABB5-6697-440A-B477-2BBCD948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4436"/>
              </p:ext>
            </p:extLst>
          </p:nvPr>
        </p:nvGraphicFramePr>
        <p:xfrm>
          <a:off x="0" y="579054"/>
          <a:ext cx="12151606" cy="6365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85">
                  <a:extLst>
                    <a:ext uri="{9D8B030D-6E8A-4147-A177-3AD203B41FA5}">
                      <a16:colId xmlns:a16="http://schemas.microsoft.com/office/drawing/2014/main" val="2735965340"/>
                    </a:ext>
                  </a:extLst>
                </a:gridCol>
                <a:gridCol w="4318215">
                  <a:extLst>
                    <a:ext uri="{9D8B030D-6E8A-4147-A177-3AD203B41FA5}">
                      <a16:colId xmlns:a16="http://schemas.microsoft.com/office/drawing/2014/main" val="605037118"/>
                    </a:ext>
                  </a:extLst>
                </a:gridCol>
                <a:gridCol w="2737507">
                  <a:extLst>
                    <a:ext uri="{9D8B030D-6E8A-4147-A177-3AD203B41FA5}">
                      <a16:colId xmlns:a16="http://schemas.microsoft.com/office/drawing/2014/main" val="3602954491"/>
                    </a:ext>
                  </a:extLst>
                </a:gridCol>
                <a:gridCol w="2401853">
                  <a:extLst>
                    <a:ext uri="{9D8B030D-6E8A-4147-A177-3AD203B41FA5}">
                      <a16:colId xmlns:a16="http://schemas.microsoft.com/office/drawing/2014/main" val="3082883881"/>
                    </a:ext>
                  </a:extLst>
                </a:gridCol>
                <a:gridCol w="1868746">
                  <a:extLst>
                    <a:ext uri="{9D8B030D-6E8A-4147-A177-3AD203B41FA5}">
                      <a16:colId xmlns:a16="http://schemas.microsoft.com/office/drawing/2014/main" val="357344901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l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Activity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Last week Promise and Actual Status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Look Ahead     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(next One week)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Issues/Help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Overall Target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356510"/>
                  </a:ext>
                </a:extLst>
              </a:tr>
              <a:tr h="773496">
                <a:tc>
                  <a:txBody>
                    <a:bodyPr/>
                    <a:lstStyle/>
                    <a:p>
                      <a:r>
                        <a:rPr lang="en-GB" sz="1300" b="1" dirty="0"/>
                        <a:t>Bank</a:t>
                      </a:r>
                    </a:p>
                    <a:p>
                      <a:r>
                        <a:rPr lang="en-GB" sz="1300" b="1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Asset team maturing the 6 screened opportunities. Awaiting volumes endorsement and cost assessment.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Finance Team completed reverse bankability assessment. Currently undergoing review for alignment.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TA2 volumes and cost endorsement.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of reverse bankability assessment based on results of 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Swamp Asset Team support for cost and volume ranges for STOG opportunities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Alignment on bankability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Conclude internal bankability assessment: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Feb 19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63839"/>
                  </a:ext>
                </a:extLst>
              </a:tr>
              <a:tr h="1425983">
                <a:tc>
                  <a:txBody>
                    <a:bodyPr/>
                    <a:lstStyle/>
                    <a:p>
                      <a:r>
                        <a:rPr lang="en-GB" sz="1300" b="1" dirty="0"/>
                        <a:t>ITR3/</a:t>
                      </a:r>
                    </a:p>
                    <a:p>
                      <a:r>
                        <a:rPr lang="en-GB" sz="1300" b="1" dirty="0"/>
                        <a:t>SAR3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Continuing the Schedule Assurance Review.</a:t>
                      </a:r>
                      <a:endParaRPr lang="en-US" sz="1050" b="1" i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Concluded functional review of draft Production Promise. Awaiting draft report.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Subsurface Fact Sheet (SSFS) undergoing SME review.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pre-Review meeting with ITR3/SAR3 Review Team Lead. Updated TOR and Review agenda.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Execution Strategy draft completed. Currently undergoing functional review.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Preparing pre-reads for ITR3/SAR3.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05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C&amp;P Strategy Workshop with JV Partners &amp; NCDMB </a:t>
                      </a:r>
                      <a:r>
                        <a:rPr lang="en-US" sz="105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en-US" sz="105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planned for week of 15-Feb. Engagement on alignment will be held subsequently with NAPIMS.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 draft Project Execution Strategy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 draft Production Promise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 Level 2 schedule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 Type 2 Cost Estimates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ITR3/SAR3 Dry Run Feb 17</a:t>
                      </a:r>
                      <a:r>
                        <a:rPr lang="en-US" sz="105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Collate and send off pre-reads to JV Partners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Stakeholder Mapping Review Feb 15th.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C&amp;P Strategy Workshop contingent on successful alignment with JV Partners on Clustering initiative (Clear C&amp;P plan for actualization desired)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Successful conclusion of Type 2 Cost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ITR3/SAR3: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Feb 24-26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89056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r>
                        <a:rPr lang="en-GB" sz="1300" b="1" dirty="0"/>
                        <a:t>FDP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input to the Seibou (~80%) and Kanbo (~70%)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 input to the Seibou (~85%) and Kanbo (~75%) FDPs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functional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Internal FDP signoff: Mar 5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FDPs to DPR: Mar 19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65774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r>
                        <a:rPr lang="en-GB" sz="1300" b="1" dirty="0"/>
                        <a:t>IPA</a:t>
                      </a:r>
                    </a:p>
                    <a:p>
                      <a:r>
                        <a:rPr lang="en-GB" sz="1300" b="1" dirty="0"/>
                        <a:t>Bench</a:t>
                      </a:r>
                    </a:p>
                    <a:p>
                      <a:r>
                        <a:rPr lang="en-GB" sz="1300" b="1" dirty="0"/>
                        <a:t>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Alignment held with IPA analyst on timing for IPA workbook delivery and interviews.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IPA workbook collation meeting Feb 15</a:t>
                      </a:r>
                      <a:r>
                        <a:rPr lang="en-US" sz="105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input and collation to IPA workbooks (90%)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(Expected delivery date to IPA team Feb 19</a:t>
                      </a:r>
                      <a:r>
                        <a:rPr lang="en-US" sz="105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IPA interviews tentatively fixed for Mar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Workbook submission to IPA hinged on early completion of Type 2 cost estimates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Submission of final IPA report: 31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March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85172"/>
                  </a:ext>
                </a:extLst>
              </a:tr>
              <a:tr h="415255">
                <a:tc>
                  <a:txBody>
                    <a:bodyPr/>
                    <a:lstStyle/>
                    <a:p>
                      <a:r>
                        <a:rPr lang="en-GB" sz="1300" b="1" dirty="0"/>
                        <a:t>Compet.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kickoff meeting with PMO for Feb 23rd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Hold CR input kickoff meeting with PMO Feb 23</a:t>
                      </a:r>
                      <a:r>
                        <a:rPr lang="en-US" sz="105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and effective functional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05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CR with VPs April 15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7448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GB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05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DG3: end-April 2021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49378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F71E-A1A3-4889-8405-44AC38F9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3" y="151201"/>
            <a:ext cx="11171239" cy="752475"/>
          </a:xfrm>
        </p:spPr>
        <p:txBody>
          <a:bodyPr/>
          <a:lstStyle/>
          <a:p>
            <a:r>
              <a:rPr lang="en-GB" dirty="0"/>
              <a:t>SSAGS Step 3A, Week #5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4460-C506-4150-8846-B7D484EC9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40">
              <a:defRPr/>
            </a:pPr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1219140">
                <a:defRPr/>
              </a:pPr>
              <a:t>11</a:t>
            </a:fld>
            <a:endParaRPr lang="en-GB" noProof="1">
              <a:solidFill>
                <a:srgbClr val="40404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3EAEA-85E3-4361-BFA7-B030C6471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1219140"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>
              <a:solidFill>
                <a:srgbClr val="40404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9FABB5-6697-440A-B477-2BBCD9486F48}"/>
              </a:ext>
            </a:extLst>
          </p:cNvPr>
          <p:cNvGraphicFramePr>
            <a:graphicFrameLocks noGrp="1"/>
          </p:cNvGraphicFramePr>
          <p:nvPr/>
        </p:nvGraphicFramePr>
        <p:xfrm>
          <a:off x="0" y="579054"/>
          <a:ext cx="12151606" cy="643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85">
                  <a:extLst>
                    <a:ext uri="{9D8B030D-6E8A-4147-A177-3AD203B41FA5}">
                      <a16:colId xmlns:a16="http://schemas.microsoft.com/office/drawing/2014/main" val="2735965340"/>
                    </a:ext>
                  </a:extLst>
                </a:gridCol>
                <a:gridCol w="4638669">
                  <a:extLst>
                    <a:ext uri="{9D8B030D-6E8A-4147-A177-3AD203B41FA5}">
                      <a16:colId xmlns:a16="http://schemas.microsoft.com/office/drawing/2014/main" val="605037118"/>
                    </a:ext>
                  </a:extLst>
                </a:gridCol>
                <a:gridCol w="2417053">
                  <a:extLst>
                    <a:ext uri="{9D8B030D-6E8A-4147-A177-3AD203B41FA5}">
                      <a16:colId xmlns:a16="http://schemas.microsoft.com/office/drawing/2014/main" val="3602954491"/>
                    </a:ext>
                  </a:extLst>
                </a:gridCol>
                <a:gridCol w="2401853">
                  <a:extLst>
                    <a:ext uri="{9D8B030D-6E8A-4147-A177-3AD203B41FA5}">
                      <a16:colId xmlns:a16="http://schemas.microsoft.com/office/drawing/2014/main" val="3082883881"/>
                    </a:ext>
                  </a:extLst>
                </a:gridCol>
                <a:gridCol w="1868746">
                  <a:extLst>
                    <a:ext uri="{9D8B030D-6E8A-4147-A177-3AD203B41FA5}">
                      <a16:colId xmlns:a16="http://schemas.microsoft.com/office/drawing/2014/main" val="357344901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l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Activity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Last week Promise and Actual Status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Look Ahead     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(next One week)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Issues/Help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Overall Target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356510"/>
                  </a:ext>
                </a:extLst>
              </a:tr>
              <a:tr h="773496">
                <a:tc>
                  <a:txBody>
                    <a:bodyPr/>
                    <a:lstStyle/>
                    <a:p>
                      <a:r>
                        <a:rPr lang="en-GB" sz="1300" b="1" dirty="0"/>
                        <a:t>Bank</a:t>
                      </a:r>
                    </a:p>
                    <a:p>
                      <a:r>
                        <a:rPr lang="en-GB" sz="1300" b="1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Asset Leadership endorsed the 15 selected opportunities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Opportunities further reduced to 11 and roadmap developed by Asset Team to mature the opportunities in time for ITR3/SAR3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meeting with Internal Finance Team to align on path to final Select Phase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 team to prepare reverse bankability schedule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Asset Team to progress maturation of 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Swamp Asset Team support for cost and volume ranges for STOG opportunities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 resource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Conclude internal bankability assessment: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Feb 19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63839"/>
                  </a:ext>
                </a:extLst>
              </a:tr>
              <a:tr h="1425983">
                <a:tc>
                  <a:txBody>
                    <a:bodyPr/>
                    <a:lstStyle/>
                    <a:p>
                      <a:r>
                        <a:rPr lang="en-GB" sz="1300" b="1" dirty="0"/>
                        <a:t>ITR3/</a:t>
                      </a:r>
                    </a:p>
                    <a:p>
                      <a:r>
                        <a:rPr lang="en-GB" sz="1300" b="1" dirty="0"/>
                        <a:t>SAR3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to align final project scope for selected concept with CE in line with conclusions from the Competitive Scoping Workshop</a:t>
                      </a:r>
                    </a:p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assurance for deterministic base case schedule </a:t>
                      </a:r>
                      <a:r>
                        <a:rPr lang="en-US" sz="1050" b="1" i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(Awaiting Head Planning &amp; Project Controls signoff after implementation of steers)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functional review of draft Production Promise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 internal review of draft Subsurface Fact Sheet (SSFS). To be reviewed by SME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Basis-for-Design: Invites and template sent for functional inputs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ITR3/SAR3 Review Team selected. TOR send and pre-Review engagement planned for this week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Brownfield Healthcheck Feb 3</a:t>
                      </a:r>
                      <a:r>
                        <a:rPr lang="en-US" sz="1050" b="1" kern="1200" baseline="300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en-US" sz="105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joint Technology Planning Workshop Feb 4</a:t>
                      </a:r>
                      <a:r>
                        <a:rPr lang="en-US" sz="1050" b="1" kern="1200" baseline="300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Draft Project Execution Strategy draft in progress (50%). Completion and review planned for this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Contracting &amp; Procurement Strategy Workshop with JV Partners &amp; NCDMB. Date to be agreed with NAPIMS/BGR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and review Project Execution Strategy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Signoff of Deterministic schedule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 Production Promise documentation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 Level 2 schedule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 Type 2 Cost Estimates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to prepare pre-reads for ITR3/SAR3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C&amp;P Strategy Workshop contingent on successful alignment with JV Partners on Clustering initiative (Clear C&amp;P plan for actualization desired)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Alignment on final project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ITR3/SAR3: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Feb 23-26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89056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r>
                        <a:rPr lang="en-GB" sz="1300" b="1" dirty="0"/>
                        <a:t>FDP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input to the Seibou (~75%) and Kanbo (~60%)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 input to the Seibou (~85%) and Kanbo (~70%) FDPs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functional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Internal FDP signoff: Mar 5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FDPs to DPR: Mar 19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65774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r>
                        <a:rPr lang="en-GB" sz="1300" b="1" dirty="0"/>
                        <a:t>IPA</a:t>
                      </a:r>
                    </a:p>
                    <a:p>
                      <a:r>
                        <a:rPr lang="en-GB" sz="1300" b="1" dirty="0"/>
                        <a:t>Bench</a:t>
                      </a:r>
                    </a:p>
                    <a:p>
                      <a:r>
                        <a:rPr lang="en-GB" sz="1300" b="1" dirty="0"/>
                        <a:t>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input and collation to IPA workbooks (70%). Awaiting Cost and Schedule inputs.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Analyst assigned from IPA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input and collation to IPA workbooks (80%)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(Expected delivery date to IPA team Feb 19</a:t>
                      </a:r>
                      <a:r>
                        <a:rPr lang="en-US" sz="105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Workbook submission to IPA hinged on early completion of Type 2 cost estimates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Submission of final IPA report: 31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March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85172"/>
                  </a:ext>
                </a:extLst>
              </a:tr>
              <a:tr h="415255">
                <a:tc>
                  <a:txBody>
                    <a:bodyPr/>
                    <a:lstStyle/>
                    <a:p>
                      <a:r>
                        <a:rPr lang="en-GB" sz="1300" b="1" dirty="0"/>
                        <a:t>Compet.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Focal points assigned to slides in overall CR pack. Will engage PMO for kickoff meeting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Hold CR input kickoff meeting with PMO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and effective functional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05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CR with VPs April 15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7448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GB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05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DG3: end-April 2021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281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F71E-A1A3-4889-8405-44AC38F9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3" y="151201"/>
            <a:ext cx="11171239" cy="752475"/>
          </a:xfrm>
        </p:spPr>
        <p:txBody>
          <a:bodyPr/>
          <a:lstStyle/>
          <a:p>
            <a:r>
              <a:rPr lang="en-GB" dirty="0"/>
              <a:t>SSAGS Step 3A, Week #4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4460-C506-4150-8846-B7D484EC9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40">
              <a:defRPr/>
            </a:pPr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1219140">
                <a:defRPr/>
              </a:pPr>
              <a:t>12</a:t>
            </a:fld>
            <a:endParaRPr lang="en-GB" noProof="1">
              <a:solidFill>
                <a:srgbClr val="40404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3EAEA-85E3-4361-BFA7-B030C6471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1219140"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>
              <a:solidFill>
                <a:srgbClr val="40404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9FABB5-6697-440A-B477-2BBCD9486F48}"/>
              </a:ext>
            </a:extLst>
          </p:cNvPr>
          <p:cNvGraphicFramePr>
            <a:graphicFrameLocks noGrp="1"/>
          </p:cNvGraphicFramePr>
          <p:nvPr/>
        </p:nvGraphicFramePr>
        <p:xfrm>
          <a:off x="44076" y="579054"/>
          <a:ext cx="12107531" cy="6241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292">
                  <a:extLst>
                    <a:ext uri="{9D8B030D-6E8A-4147-A177-3AD203B41FA5}">
                      <a16:colId xmlns:a16="http://schemas.microsoft.com/office/drawing/2014/main" val="2735965340"/>
                    </a:ext>
                  </a:extLst>
                </a:gridCol>
                <a:gridCol w="4621844">
                  <a:extLst>
                    <a:ext uri="{9D8B030D-6E8A-4147-A177-3AD203B41FA5}">
                      <a16:colId xmlns:a16="http://schemas.microsoft.com/office/drawing/2014/main" val="605037118"/>
                    </a:ext>
                  </a:extLst>
                </a:gridCol>
                <a:gridCol w="2408286">
                  <a:extLst>
                    <a:ext uri="{9D8B030D-6E8A-4147-A177-3AD203B41FA5}">
                      <a16:colId xmlns:a16="http://schemas.microsoft.com/office/drawing/2014/main" val="3602954491"/>
                    </a:ext>
                  </a:extLst>
                </a:gridCol>
                <a:gridCol w="2393141">
                  <a:extLst>
                    <a:ext uri="{9D8B030D-6E8A-4147-A177-3AD203B41FA5}">
                      <a16:colId xmlns:a16="http://schemas.microsoft.com/office/drawing/2014/main" val="3082883881"/>
                    </a:ext>
                  </a:extLst>
                </a:gridCol>
                <a:gridCol w="1861968">
                  <a:extLst>
                    <a:ext uri="{9D8B030D-6E8A-4147-A177-3AD203B41FA5}">
                      <a16:colId xmlns:a16="http://schemas.microsoft.com/office/drawing/2014/main" val="357344901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l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Activity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Last week Promise and Actual Status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Look Ahead     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(next One week)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Issues/Help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Overall Target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356510"/>
                  </a:ext>
                </a:extLst>
              </a:tr>
              <a:tr h="773496">
                <a:tc>
                  <a:txBody>
                    <a:bodyPr/>
                    <a:lstStyle/>
                    <a:p>
                      <a:r>
                        <a:rPr lang="en-GB" sz="1300" b="1" dirty="0"/>
                        <a:t>Bank</a:t>
                      </a:r>
                    </a:p>
                    <a:p>
                      <a:r>
                        <a:rPr lang="en-GB" sz="1300" b="1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STOG Alignment Session held with Asset Team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Asset team currently screening available basket of STOG opportunities for alignment with project timeline (15 opportunities identified)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Asset Leadership to validate identified opportunities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 team meeting for reverse bankability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Swamp Asset Team support for cost and volume ranges for STOG 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Conclude internal bankability assessment: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Feb 19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63839"/>
                  </a:ext>
                </a:extLst>
              </a:tr>
              <a:tr h="1425983">
                <a:tc>
                  <a:txBody>
                    <a:bodyPr/>
                    <a:lstStyle/>
                    <a:p>
                      <a:r>
                        <a:rPr lang="en-GB" sz="1300" b="1" dirty="0"/>
                        <a:t>ITR3/</a:t>
                      </a:r>
                    </a:p>
                    <a:p>
                      <a:r>
                        <a:rPr lang="en-GB" sz="1300" b="1" dirty="0"/>
                        <a:t>SAR3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Agree final scope for selected concept with CE</a:t>
                      </a:r>
                    </a:p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 and quantification of outstanding project risks (NTR-Q)</a:t>
                      </a:r>
                    </a:p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assurance for deterministic base case schedule </a:t>
                      </a:r>
                      <a:r>
                        <a:rPr lang="en-US" sz="1050" b="1" i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(Schedule sent to Head Planning &amp; Project Controls. Implementing reviews)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Production Promise (PP): Production forecast and project scope sent to OR&amp;A Lead. Activity-Based Cost Model (ABCM) created. PP being developed (50%).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00844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 draft Subsurface Fact Sheet (SSFS)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Basis-for-Design: Invites and template sent for functional inputs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Clustering Campaign Workshop with JV Partners Jan 26</a:t>
                      </a:r>
                      <a:r>
                        <a:rPr lang="en-US" sz="1050" b="1" kern="1200" baseline="300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CSRA Workshop Jan 27-28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Working with Assurance Team to select ITR3/SAR3 Review Team. TOR sent and awaiting team selection update.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Contracting &amp; Procurement Strategy Workshop with JV Partners &amp; NCDMB Feb 2</a:t>
                      </a:r>
                      <a:r>
                        <a:rPr lang="en-US" sz="105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and review Production Promise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Brownfield Healthcheck Feb 3</a:t>
                      </a:r>
                      <a:r>
                        <a:rPr lang="en-US" sz="105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en-US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SME review of draft SSFS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 Planning Workshop Feb 4</a:t>
                      </a:r>
                      <a:r>
                        <a:rPr lang="en-US" sz="105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out ITR3/SAR3 invitations to JV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C&amp;P Strategy Workshop contingent on successful alignment with JV Partners on Clustering initiative (Clear C&amp;P plan for actualization desired)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Alignment on final project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ITR3/SAR3: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Feb 23-26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89056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r>
                        <a:rPr lang="en-GB" sz="1300" b="1" dirty="0"/>
                        <a:t>FDP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FDP Sprint huddles for input to the Seibou (~75%) and Kanbo (~60%) FDPs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 input to the Seibou (~85%) and Kanbo (~70%) FDPs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huddle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Internal FDP signoff: Mar 5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FDPs to DPR: Mar 19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65774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r>
                        <a:rPr lang="en-GB" sz="1300" b="1" dirty="0"/>
                        <a:t>IPA</a:t>
                      </a:r>
                    </a:p>
                    <a:p>
                      <a:r>
                        <a:rPr lang="en-GB" sz="1300" b="1" dirty="0"/>
                        <a:t>Bench</a:t>
                      </a:r>
                    </a:p>
                    <a:p>
                      <a:r>
                        <a:rPr lang="en-GB" sz="1300" b="1" dirty="0"/>
                        <a:t>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input and collation to IPA workbooks (70%)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Extended PO to cover adjusted benchmarking duration.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input and collation to IPA workbooks (80%)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(Expected delivery date to IPA team Feb 19</a:t>
                      </a:r>
                      <a:r>
                        <a:rPr lang="en-US" sz="105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Workbook submission to IPA hinged on early completion of Type 2 cost estimates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Submission of final IPA report: 31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March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85172"/>
                  </a:ext>
                </a:extLst>
              </a:tr>
              <a:tr h="572877">
                <a:tc>
                  <a:txBody>
                    <a:bodyPr/>
                    <a:lstStyle/>
                    <a:p>
                      <a:r>
                        <a:rPr lang="en-GB" sz="1300" b="1" dirty="0"/>
                        <a:t>Compet.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Received CR template from PMO and shared same with focal points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Worked with PMO to update Review level to VPs. Initial invitations sent out for April 15</a:t>
                      </a:r>
                      <a:r>
                        <a:rPr lang="en-US" sz="1050" b="1" kern="1200" baseline="300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 focal points to slides in overall CR pack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05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CR with VPs April 15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7448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GB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05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DG3: end-April 2021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648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F71E-A1A3-4889-8405-44AC38F9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9" y="601041"/>
            <a:ext cx="11171239" cy="752475"/>
          </a:xfrm>
        </p:spPr>
        <p:txBody>
          <a:bodyPr/>
          <a:lstStyle/>
          <a:p>
            <a:r>
              <a:rPr lang="en-GB" dirty="0"/>
              <a:t>SSAGS Step 3A, Week #3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4460-C506-4150-8846-B7D484EC9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40">
              <a:defRPr/>
            </a:pPr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1219140">
                <a:defRPr/>
              </a:pPr>
              <a:t>13</a:t>
            </a:fld>
            <a:endParaRPr lang="en-GB" noProof="1">
              <a:solidFill>
                <a:srgbClr val="40404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3EAEA-85E3-4361-BFA7-B030C6471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1219140"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>
              <a:solidFill>
                <a:srgbClr val="40404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9FABB5-6697-440A-B477-2BBCD948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965391"/>
              </p:ext>
            </p:extLst>
          </p:nvPr>
        </p:nvGraphicFramePr>
        <p:xfrm>
          <a:off x="121922" y="960331"/>
          <a:ext cx="11968480" cy="607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735965340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605037118"/>
                    </a:ext>
                  </a:extLst>
                </a:gridCol>
                <a:gridCol w="2956560">
                  <a:extLst>
                    <a:ext uri="{9D8B030D-6E8A-4147-A177-3AD203B41FA5}">
                      <a16:colId xmlns:a16="http://schemas.microsoft.com/office/drawing/2014/main" val="3602954491"/>
                    </a:ext>
                  </a:extLst>
                </a:gridCol>
                <a:gridCol w="2086549">
                  <a:extLst>
                    <a:ext uri="{9D8B030D-6E8A-4147-A177-3AD203B41FA5}">
                      <a16:colId xmlns:a16="http://schemas.microsoft.com/office/drawing/2014/main" val="3082883881"/>
                    </a:ext>
                  </a:extLst>
                </a:gridCol>
                <a:gridCol w="2119691">
                  <a:extLst>
                    <a:ext uri="{9D8B030D-6E8A-4147-A177-3AD203B41FA5}">
                      <a16:colId xmlns:a16="http://schemas.microsoft.com/office/drawing/2014/main" val="357344901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l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Activity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Last week Promise and Actual Status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Look Ahead     </a:t>
                      </a:r>
                    </a:p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(next One week)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Issues/Help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tx1"/>
                          </a:solidFill>
                        </a:rPr>
                        <a:t> Overall Target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356510"/>
                  </a:ext>
                </a:extLst>
              </a:tr>
              <a:tr h="2794000">
                <a:tc>
                  <a:txBody>
                    <a:bodyPr/>
                    <a:lstStyle/>
                    <a:p>
                      <a:r>
                        <a:rPr lang="en-GB" sz="1500" b="1" dirty="0"/>
                        <a:t>ITR3/SAR3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Agree final scope for selected concept with CE</a:t>
                      </a:r>
                    </a:p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 out review and quantification of outstanding project risks (NTR-Q)</a:t>
                      </a:r>
                    </a:p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 draft ITR3/SAR3 TOR and issue for review</a:t>
                      </a:r>
                    </a:p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2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assurance for deterministic base case schedule </a:t>
                      </a:r>
                      <a:r>
                        <a:rPr lang="en-US" sz="1200" b="1" i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(Schedule sent to Head Planning &amp; Project Controls)</a:t>
                      </a:r>
                    </a:p>
                    <a:p>
                      <a:pPr marL="171450" lvl="0" indent="-171450">
                        <a:buFont typeface="Wingdings" panose="05000000000000000000" pitchFamily="2" charset="2"/>
                        <a:buChar char="§"/>
                      </a:pPr>
                      <a:endParaRPr lang="en-US" sz="1200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SPDC Portfolio Clustering Campaign &amp; Standardization Initiative Workshop with JV Partners &amp; NCDMB Jan 26</a:t>
                      </a:r>
                      <a:r>
                        <a:rPr lang="en-US" sz="12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Contracting &amp; Procurement Strategy Workshop with JV Partners &amp; NCDMB Jan 29</a:t>
                      </a:r>
                      <a:r>
                        <a:rPr lang="en-US" sz="12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(Feb 2</a:t>
                      </a:r>
                      <a:r>
                        <a:rPr lang="en-US" sz="12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 with Assurance Team to select Review Team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Hold CSRA Workshop Jan 27</a:t>
                      </a:r>
                      <a:r>
                        <a:rPr lang="en-US" sz="12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Initiate Production Promise documentation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Initiate Basis-for-Design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CSRA hinged on closure of NTR-Q (ER resource support key)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endParaRPr lang="en-US" sz="12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C&amp;P Strategy Workshop contingent on successful alignment with JV Partners on Clustering initiative (Clear C&amp;P plan for actualization desired)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b="0" kern="1200" dirty="0">
                          <a:solidFill>
                            <a:srgbClr val="000000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ITR3/SAR3: Feb 23-26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63839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GB" sz="1500" b="1" dirty="0"/>
                        <a:t>IPA Benchmarking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Obtain BOM signoff &amp; submit commercial agreement to IPA team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20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input and collation to IPA workbooks (Expected delivery date to IPA team Feb 19</a:t>
                      </a:r>
                      <a:r>
                        <a:rPr lang="en-US" sz="12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2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Workbook submission to IPA hinged on early/ successful completion of CSRA/Type 2 cost estimates (ambitious timeline with Project Services support)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Submission of final IPA report: 31</a:t>
                      </a:r>
                      <a:r>
                        <a:rPr lang="en-GB" sz="12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 March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65774"/>
                  </a:ext>
                </a:extLst>
              </a:tr>
              <a:tr h="538480">
                <a:tc>
                  <a:txBody>
                    <a:bodyPr/>
                    <a:lstStyle/>
                    <a:p>
                      <a:r>
                        <a:rPr lang="en-GB" sz="1500" b="1" dirty="0"/>
                        <a:t>Competitiveness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Agree week of April 15</a:t>
                      </a:r>
                      <a:r>
                        <a:rPr lang="en-US" sz="1200" b="1" kern="1200" baseline="300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Local PMO for Competitiveness Review with EVPs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Engage PMO for updated CR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2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CR with EVPs April 15</a:t>
                      </a:r>
                      <a:r>
                        <a:rPr lang="en-GB" sz="12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8517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GB" sz="1500" b="1" dirty="0"/>
                        <a:t>FDP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FDP Sprint huddles for input to the Seibou (~65%) and Kanbo (~55%) FDPs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 input to the Seibou (~75%) and Kanbo (~65%) FDPs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huddle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Internal FDP signoff: Mar 5</a:t>
                      </a:r>
                      <a:r>
                        <a:rPr lang="en-GB" sz="12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FDPs to DPR: Mar 19</a:t>
                      </a:r>
                      <a:r>
                        <a:rPr lang="en-GB" sz="12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452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GB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20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20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2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500" b="1" dirty="0">
                          <a:solidFill>
                            <a:schemeClr val="tx1"/>
                          </a:solidFill>
                        </a:rPr>
                        <a:t>DG3: end-April 2021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0747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F71E-A1A3-4889-8405-44AC38F9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3" y="151201"/>
            <a:ext cx="4484121" cy="324287"/>
          </a:xfrm>
        </p:spPr>
        <p:txBody>
          <a:bodyPr/>
          <a:lstStyle/>
          <a:p>
            <a:r>
              <a:rPr lang="en-GB" dirty="0"/>
              <a:t>SSAGS Step 3A, Week #14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4460-C506-4150-8846-B7D484EC9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40">
              <a:defRPr/>
            </a:pPr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1219140">
                <a:defRPr/>
              </a:pPr>
              <a:t>2</a:t>
            </a:fld>
            <a:endParaRPr lang="en-GB" noProof="1">
              <a:solidFill>
                <a:srgbClr val="40404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9FABB5-6697-440A-B477-2BBCD948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03163"/>
              </p:ext>
            </p:extLst>
          </p:nvPr>
        </p:nvGraphicFramePr>
        <p:xfrm>
          <a:off x="0" y="579054"/>
          <a:ext cx="12151606" cy="7472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85">
                  <a:extLst>
                    <a:ext uri="{9D8B030D-6E8A-4147-A177-3AD203B41FA5}">
                      <a16:colId xmlns:a16="http://schemas.microsoft.com/office/drawing/2014/main" val="2735965340"/>
                    </a:ext>
                  </a:extLst>
                </a:gridCol>
                <a:gridCol w="4374676">
                  <a:extLst>
                    <a:ext uri="{9D8B030D-6E8A-4147-A177-3AD203B41FA5}">
                      <a16:colId xmlns:a16="http://schemas.microsoft.com/office/drawing/2014/main" val="605037118"/>
                    </a:ext>
                  </a:extLst>
                </a:gridCol>
                <a:gridCol w="2681046">
                  <a:extLst>
                    <a:ext uri="{9D8B030D-6E8A-4147-A177-3AD203B41FA5}">
                      <a16:colId xmlns:a16="http://schemas.microsoft.com/office/drawing/2014/main" val="3602954491"/>
                    </a:ext>
                  </a:extLst>
                </a:gridCol>
                <a:gridCol w="2315616">
                  <a:extLst>
                    <a:ext uri="{9D8B030D-6E8A-4147-A177-3AD203B41FA5}">
                      <a16:colId xmlns:a16="http://schemas.microsoft.com/office/drawing/2014/main" val="3082883881"/>
                    </a:ext>
                  </a:extLst>
                </a:gridCol>
                <a:gridCol w="1954983">
                  <a:extLst>
                    <a:ext uri="{9D8B030D-6E8A-4147-A177-3AD203B41FA5}">
                      <a16:colId xmlns:a16="http://schemas.microsoft.com/office/drawing/2014/main" val="357344901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l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Activity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Last week Promise and Actual Status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Look Ahead     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(next One week)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Issues/Help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Overall Target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356510"/>
                  </a:ext>
                </a:extLst>
              </a:tr>
              <a:tr h="773496">
                <a:tc>
                  <a:txBody>
                    <a:bodyPr/>
                    <a:lstStyle/>
                    <a:p>
                      <a:r>
                        <a:rPr lang="en-GB" sz="1300" b="1" dirty="0"/>
                        <a:t>Bank</a:t>
                      </a:r>
                    </a:p>
                    <a:p>
                      <a:r>
                        <a:rPr lang="en-GB" sz="1300" b="1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Prepared and sent out Funding alignment meeting agenda to JV Partners ahead of proposed April 13</a:t>
                      </a:r>
                      <a:r>
                        <a:rPr lang="en-US" sz="1100" b="1" kern="1200" baseline="300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meeting</a:t>
                      </a: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preparing functional slides for Funding meeting with JV Partners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Funding alignment meeting with JV Partners scheduled for April 13</a:t>
                      </a:r>
                      <a:r>
                        <a:rPr lang="en-US" sz="11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alignment on bankability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Funding Alignment with JV Partners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LV: Apr 13</a:t>
                      </a:r>
                      <a:r>
                        <a:rPr lang="en-GB" sz="1100" b="1" kern="12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63839"/>
                  </a:ext>
                </a:extLst>
              </a:tr>
              <a:tr h="837067">
                <a:tc>
                  <a:txBody>
                    <a:bodyPr/>
                    <a:lstStyle/>
                    <a:p>
                      <a:r>
                        <a:rPr lang="en-GB" sz="1300" b="1" dirty="0"/>
                        <a:t>ITR3/</a:t>
                      </a:r>
                    </a:p>
                    <a:p>
                      <a:r>
                        <a:rPr lang="en-GB" sz="1300" b="1" dirty="0"/>
                        <a:t>SAR3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close out of high-urgency actions (60%)</a:t>
                      </a:r>
                      <a:endParaRPr lang="en-US" sz="110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technical alignment meeting with NAPIMS 8-9 April</a:t>
                      </a:r>
                    </a:p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Achieved internal alignment with C&amp;P TA1 on Contracting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close out of high-urgency actions from ITR/SAR3 (80%)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C&amp;P Strategy workshop with NAPIMS and JV Partners scheduled for 12</a:t>
                      </a:r>
                      <a:r>
                        <a:rPr lang="en-US" sz="11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C&amp;P Strategy contingent on successful alignment with JV Partners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 in securing firm date with NAPIMS over insistence on waiting till after Technical alignment meeting.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Close-out of High-Urgency actions: Apr 12</a:t>
                      </a:r>
                      <a:r>
                        <a:rPr lang="en-GB" sz="1100" b="0" kern="12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LV: April 20</a:t>
                      </a:r>
                      <a:r>
                        <a:rPr lang="en-GB" sz="1100" b="1" kern="12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GB" sz="1100" b="1" kern="1200" baseline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89056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r>
                        <a:rPr lang="en-GB" sz="1300" b="1" dirty="0"/>
                        <a:t>FDP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Concluded implementing of steers from TA2s to the Seibou and Kanbo FDPs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Seibou and Kanbo FDPs to the FEDM TA2 for review and endorsement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 internal endorsement of FDPs and send to JV Partners via BGR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Prompt internal endorsement of FDPs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Internal FDP signoff: Mar 12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Apr 16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FDPs to JV Partners: Mar 19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Apr 19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65774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r>
                        <a:rPr lang="en-GB" sz="1300" b="1" dirty="0"/>
                        <a:t>IPA</a:t>
                      </a:r>
                    </a:p>
                    <a:p>
                      <a:r>
                        <a:rPr lang="en-GB" sz="1300" b="1" dirty="0"/>
                        <a:t>Bench</a:t>
                      </a:r>
                    </a:p>
                    <a:p>
                      <a:r>
                        <a:rPr lang="en-GB" sz="1300" b="1" dirty="0"/>
                        <a:t>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alignment review meeting with IPA team on areas requiring clarification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Received final IPA report – project assessed as optimal in Select phase with identified gaps for closure in subsequent phases</a:t>
                      </a: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IPA output for final SSAGS 3A Select phase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Submission of final IPA report: 31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March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Apr 2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85172"/>
                  </a:ext>
                </a:extLst>
              </a:tr>
              <a:tr h="507954">
                <a:tc>
                  <a:txBody>
                    <a:bodyPr/>
                    <a:lstStyle/>
                    <a:p>
                      <a:r>
                        <a:rPr lang="en-GB" sz="1300" b="1" dirty="0"/>
                        <a:t>Compet.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functional inputs to CR slidepacks (60%)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initial touchdown with COG PMO April 9th to review CR pack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functional input to CR slidepacks (90%)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Follow-up touchdown with COG PMO April 14</a:t>
                      </a:r>
                      <a:r>
                        <a:rPr lang="en-US" sz="11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 pack review with Portfolio BOM April 15</a:t>
                      </a:r>
                      <a:r>
                        <a:rPr lang="en-US" sz="11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lang="en-US" sz="11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 pack review with Line Managers April 16</a:t>
                      </a:r>
                      <a:r>
                        <a:rPr lang="en-US" sz="11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lang="en-US" sz="11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and effective functional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CR with in-country GMs: April 15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Apr 21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74486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r>
                        <a:rPr lang="en-GB" sz="1300" b="1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inputs to the PCP-lite documentation (95%)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  <a:defRPr/>
                      </a:pP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 inputs to the PCP-Lite documentation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Hold EIA Scoping Workshop April 13</a:t>
                      </a:r>
                      <a:r>
                        <a:rPr lang="en-US" sz="11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-14</a:t>
                      </a:r>
                      <a:r>
                        <a:rPr lang="en-US" sz="11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functional inputs to PCP-Lite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PCP-Lite preparation: Mar 26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16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 April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EIA Scoping Workshop: Mar 30-31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12-13 April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142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endParaRPr lang="en-GB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DG3: end-April 2021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1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0222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F71E-A1A3-4889-8405-44AC38F9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3" y="151201"/>
            <a:ext cx="4484121" cy="324287"/>
          </a:xfrm>
        </p:spPr>
        <p:txBody>
          <a:bodyPr/>
          <a:lstStyle/>
          <a:p>
            <a:r>
              <a:rPr lang="en-GB" dirty="0"/>
              <a:t>SSAGS Step 3A, Week #13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4460-C506-4150-8846-B7D484EC9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40">
              <a:defRPr/>
            </a:pPr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1219140">
                <a:defRPr/>
              </a:pPr>
              <a:t>3</a:t>
            </a:fld>
            <a:endParaRPr lang="en-GB" noProof="1">
              <a:solidFill>
                <a:srgbClr val="40404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9FABB5-6697-440A-B477-2BBCD9486F48}"/>
              </a:ext>
            </a:extLst>
          </p:cNvPr>
          <p:cNvGraphicFramePr>
            <a:graphicFrameLocks noGrp="1"/>
          </p:cNvGraphicFramePr>
          <p:nvPr/>
        </p:nvGraphicFramePr>
        <p:xfrm>
          <a:off x="0" y="579054"/>
          <a:ext cx="12151606" cy="6478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85">
                  <a:extLst>
                    <a:ext uri="{9D8B030D-6E8A-4147-A177-3AD203B41FA5}">
                      <a16:colId xmlns:a16="http://schemas.microsoft.com/office/drawing/2014/main" val="2735965340"/>
                    </a:ext>
                  </a:extLst>
                </a:gridCol>
                <a:gridCol w="4374676">
                  <a:extLst>
                    <a:ext uri="{9D8B030D-6E8A-4147-A177-3AD203B41FA5}">
                      <a16:colId xmlns:a16="http://schemas.microsoft.com/office/drawing/2014/main" val="605037118"/>
                    </a:ext>
                  </a:extLst>
                </a:gridCol>
                <a:gridCol w="2681046">
                  <a:extLst>
                    <a:ext uri="{9D8B030D-6E8A-4147-A177-3AD203B41FA5}">
                      <a16:colId xmlns:a16="http://schemas.microsoft.com/office/drawing/2014/main" val="3602954491"/>
                    </a:ext>
                  </a:extLst>
                </a:gridCol>
                <a:gridCol w="2315616">
                  <a:extLst>
                    <a:ext uri="{9D8B030D-6E8A-4147-A177-3AD203B41FA5}">
                      <a16:colId xmlns:a16="http://schemas.microsoft.com/office/drawing/2014/main" val="3082883881"/>
                    </a:ext>
                  </a:extLst>
                </a:gridCol>
                <a:gridCol w="1954983">
                  <a:extLst>
                    <a:ext uri="{9D8B030D-6E8A-4147-A177-3AD203B41FA5}">
                      <a16:colId xmlns:a16="http://schemas.microsoft.com/office/drawing/2014/main" val="357344901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l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Activity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Last week Promise and Actual Status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Look Ahead     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(next One week)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Issues/Help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Overall Target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356510"/>
                  </a:ext>
                </a:extLst>
              </a:tr>
              <a:tr h="773496">
                <a:tc>
                  <a:txBody>
                    <a:bodyPr/>
                    <a:lstStyle/>
                    <a:p>
                      <a:r>
                        <a:rPr lang="en-GB" sz="1300" b="1" dirty="0"/>
                        <a:t>Bank</a:t>
                      </a:r>
                    </a:p>
                    <a:p>
                      <a:r>
                        <a:rPr lang="en-GB" sz="1300" b="1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 out letter of invitation to NAPIMS and JV Partners for April 13</a:t>
                      </a:r>
                      <a:r>
                        <a:rPr lang="en-US" sz="1100" b="1" kern="1200" baseline="300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Funding alignment meeting.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Agreed format of Funding alignment meeting with Finance team.</a:t>
                      </a: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 agenda and slidepack for JV Partners Funding alignment meeting.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alignment on bankability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Funding Alignment with JV Partners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LV: Mar 13</a:t>
                      </a:r>
                      <a:r>
                        <a:rPr lang="en-GB" sz="1100" b="1" kern="12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63839"/>
                  </a:ext>
                </a:extLst>
              </a:tr>
              <a:tr h="837067">
                <a:tc>
                  <a:txBody>
                    <a:bodyPr/>
                    <a:lstStyle/>
                    <a:p>
                      <a:r>
                        <a:rPr lang="en-GB" sz="1300" b="1" dirty="0"/>
                        <a:t>ITR3/</a:t>
                      </a:r>
                    </a:p>
                    <a:p>
                      <a:r>
                        <a:rPr lang="en-GB" sz="1300" b="1" dirty="0"/>
                        <a:t>SAR3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close out of high-urgency actions (30%)</a:t>
                      </a:r>
                    </a:p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Preparing logistics for follow-up alignment meeting with NAPIMS scheduled for April 7-9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close out of high-urgency actions from ITR/SAR3 (60%)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C&amp;P Strategy workshop with NAPIMS and JV Partners now planned for 12</a:t>
                      </a:r>
                      <a:r>
                        <a:rPr lang="en-US" sz="11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C&amp;P Strategy contingent on successful alignment with JV Partners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 in securing firm date with NAPIMS over insistence on waiting till after Technical alignment meeting.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Close-out of High-Urgency actions: Apr 12</a:t>
                      </a:r>
                      <a:r>
                        <a:rPr lang="en-GB" sz="1100" b="0" kern="12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GB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89056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r>
                        <a:rPr lang="en-GB" sz="1300" b="1" dirty="0"/>
                        <a:t>FDP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Implementing steers from TA2s to the Seibou and Kanbo FDPs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Conclude implementation of steers from TA2s to the Seibou and Kanbo FDPs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the Seibou and Kanbo FDPs to the FEDM TA2 for review and endorsement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Prompt TA2 review of FDPs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Internal FDP signoff: Mar 12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Apr 12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FDPs to JV Partners: Mar 19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Apr 19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65774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r>
                        <a:rPr lang="en-GB" sz="1300" b="1" dirty="0"/>
                        <a:t>IPA</a:t>
                      </a:r>
                    </a:p>
                    <a:p>
                      <a:r>
                        <a:rPr lang="en-GB" sz="1300" b="1" dirty="0"/>
                        <a:t>Bench</a:t>
                      </a:r>
                    </a:p>
                    <a:p>
                      <a:r>
                        <a:rPr lang="en-GB" sz="1300" b="1" dirty="0"/>
                        <a:t>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Received draft final IPA report</a:t>
                      </a: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IPA report undergoing functional reviews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Hold alignment meeting with IPA team April 6</a:t>
                      </a:r>
                      <a:r>
                        <a:rPr lang="en-US" sz="11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the draft IPA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 of IPA report ahead of Competitiveness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Submission of final IPA report: 31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March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Apr 2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85172"/>
                  </a:ext>
                </a:extLst>
              </a:tr>
              <a:tr h="507954">
                <a:tc>
                  <a:txBody>
                    <a:bodyPr/>
                    <a:lstStyle/>
                    <a:p>
                      <a:r>
                        <a:rPr lang="en-GB" sz="1300" b="1" dirty="0"/>
                        <a:t>Compet.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functional inputs to CR slidepacks (45%)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functional input to CR slidepacks (70%)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Touchdown with COG PMO April 9</a:t>
                      </a:r>
                      <a:r>
                        <a:rPr lang="en-US" sz="11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and effective functional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CR with in-country GMs: April 15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Apr 21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74486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r>
                        <a:rPr lang="en-GB" sz="1300" b="1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inputs to the PCP-lite documentation (85%)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PCP-Lite documentation to Finance team for review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  <a:defRPr/>
                      </a:pP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EIA Scoping Workshop postponed till 12-13 April due to delay in concluding logistics arrangements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inputs to the PCP-Lite documentation (95%)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>
                          <a:tab pos="457200" algn="l"/>
                        </a:tabLst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 logistics for EIA Scoping Workshop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functional inputs to PCP-Lite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PCP-Lite preparation: Mar 26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7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 April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EIA Scoping Workshop: Mar 30-31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12-13 April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142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endParaRPr lang="en-GB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DG3: end-April 2021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1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035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F71E-A1A3-4889-8405-44AC38F9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3" y="151201"/>
            <a:ext cx="4484121" cy="324287"/>
          </a:xfrm>
        </p:spPr>
        <p:txBody>
          <a:bodyPr/>
          <a:lstStyle/>
          <a:p>
            <a:r>
              <a:rPr lang="en-GB" dirty="0"/>
              <a:t>SSAGS Step 3A, Week #12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4460-C506-4150-8846-B7D484EC9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40">
              <a:defRPr/>
            </a:pPr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1219140">
                <a:defRPr/>
              </a:pPr>
              <a:t>4</a:t>
            </a:fld>
            <a:endParaRPr lang="en-GB" noProof="1">
              <a:solidFill>
                <a:srgbClr val="40404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9FABB5-6697-440A-B477-2BBCD9486F48}"/>
              </a:ext>
            </a:extLst>
          </p:cNvPr>
          <p:cNvGraphicFramePr>
            <a:graphicFrameLocks noGrp="1"/>
          </p:cNvGraphicFramePr>
          <p:nvPr/>
        </p:nvGraphicFramePr>
        <p:xfrm>
          <a:off x="0" y="579054"/>
          <a:ext cx="12151606" cy="6801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85">
                  <a:extLst>
                    <a:ext uri="{9D8B030D-6E8A-4147-A177-3AD203B41FA5}">
                      <a16:colId xmlns:a16="http://schemas.microsoft.com/office/drawing/2014/main" val="2735965340"/>
                    </a:ext>
                  </a:extLst>
                </a:gridCol>
                <a:gridCol w="4374676">
                  <a:extLst>
                    <a:ext uri="{9D8B030D-6E8A-4147-A177-3AD203B41FA5}">
                      <a16:colId xmlns:a16="http://schemas.microsoft.com/office/drawing/2014/main" val="605037118"/>
                    </a:ext>
                  </a:extLst>
                </a:gridCol>
                <a:gridCol w="2681046">
                  <a:extLst>
                    <a:ext uri="{9D8B030D-6E8A-4147-A177-3AD203B41FA5}">
                      <a16:colId xmlns:a16="http://schemas.microsoft.com/office/drawing/2014/main" val="3602954491"/>
                    </a:ext>
                  </a:extLst>
                </a:gridCol>
                <a:gridCol w="2315616">
                  <a:extLst>
                    <a:ext uri="{9D8B030D-6E8A-4147-A177-3AD203B41FA5}">
                      <a16:colId xmlns:a16="http://schemas.microsoft.com/office/drawing/2014/main" val="3082883881"/>
                    </a:ext>
                  </a:extLst>
                </a:gridCol>
                <a:gridCol w="1954983">
                  <a:extLst>
                    <a:ext uri="{9D8B030D-6E8A-4147-A177-3AD203B41FA5}">
                      <a16:colId xmlns:a16="http://schemas.microsoft.com/office/drawing/2014/main" val="357344901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l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Activity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Last week Promise and Actual Status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Look Ahead     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(next One week)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Issues/Help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Overall Target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356510"/>
                  </a:ext>
                </a:extLst>
              </a:tr>
              <a:tr h="773496">
                <a:tc>
                  <a:txBody>
                    <a:bodyPr/>
                    <a:lstStyle/>
                    <a:p>
                      <a:r>
                        <a:rPr lang="en-GB" sz="1300" b="1" dirty="0"/>
                        <a:t>Bank</a:t>
                      </a:r>
                    </a:p>
                    <a:p>
                      <a:r>
                        <a:rPr lang="en-GB" sz="1300" b="1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Presented outcome of bankability assessment at the Mar 26</a:t>
                      </a:r>
                      <a:r>
                        <a:rPr lang="en-US" sz="1100" b="1" kern="1200" baseline="300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DRB. Received DRB approval to proceed with Funding Strategy discussions.</a:t>
                      </a: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Initiate JV Partner engagement pack with Finance team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out letters of invitations to JV Partners for Funding discussions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 to hold combined C&amp;P/Funding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alignment on bankability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Conclude internal bankability assessment: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rgbClr val="FF0000"/>
                          </a:solidFill>
                        </a:rPr>
                        <a:t>Feb 19</a:t>
                      </a:r>
                      <a:r>
                        <a:rPr lang="en-GB" sz="1100" b="1" baseline="30000" dirty="0">
                          <a:solidFill>
                            <a:srgbClr val="FF0000"/>
                          </a:solidFill>
                        </a:rPr>
                        <a:t>th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LV: Mar 19</a:t>
                      </a:r>
                      <a:r>
                        <a:rPr lang="en-GB" sz="1100" b="1" kern="12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63839"/>
                  </a:ext>
                </a:extLst>
              </a:tr>
              <a:tr h="837067">
                <a:tc>
                  <a:txBody>
                    <a:bodyPr/>
                    <a:lstStyle/>
                    <a:p>
                      <a:r>
                        <a:rPr lang="en-GB" sz="1300" b="1" dirty="0"/>
                        <a:t>ITR3/</a:t>
                      </a:r>
                    </a:p>
                    <a:p>
                      <a:r>
                        <a:rPr lang="en-GB" sz="1300" b="1" dirty="0"/>
                        <a:t>SAR3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close out of high-urgency actions</a:t>
                      </a:r>
                    </a:p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Follow-up alignment meeting with NAPIMS postponed till April 7-9 to enable close-out of all COVID protocols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close out of high-urgency actions from ITR/SAR3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C&amp;P Strategy workshop with NAPIMS and JV Partners now planned for 7</a:t>
                      </a:r>
                      <a:r>
                        <a:rPr lang="en-US" sz="11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C&amp;P Strategy contingent on successful alignment with JV Partners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 in securing firm date with NAPIMS over insistence on waiting till after Technical alignment meeting.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Close-out of High-Urgency actions: Apr 12</a:t>
                      </a:r>
                      <a:r>
                        <a:rPr lang="en-GB" sz="1100" b="0" kern="12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GB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89056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r>
                        <a:rPr lang="en-GB" sz="1300" b="1" dirty="0"/>
                        <a:t>FDP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Implementing steers from TA2s to the Seibou and Kanbo FDPs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Conclude implementation of steers from TA2s to the Seibou and Kanbo FDPs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the Seibou and Kanbo FDPs to the FEDM TA2 for review and endorsement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Prompt TA2 review of FDPs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Internal FDP signoff: Mar 12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Apr 5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FDPs to JV Partners: Mar 19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Apr 9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65774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r>
                        <a:rPr lang="en-GB" sz="1300" b="1" dirty="0"/>
                        <a:t>IPA</a:t>
                      </a:r>
                    </a:p>
                    <a:p>
                      <a:r>
                        <a:rPr lang="en-GB" sz="1300" b="1" dirty="0"/>
                        <a:t>Bench</a:t>
                      </a:r>
                    </a:p>
                    <a:p>
                      <a:r>
                        <a:rPr lang="en-GB" sz="1300" b="1" dirty="0"/>
                        <a:t>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verbal feedback session with the IPA team 25</a:t>
                      </a:r>
                      <a:r>
                        <a:rPr lang="en-US" sz="1100" b="1" kern="1200" baseline="300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Awaiting final report from IPA team (April 1</a:t>
                      </a:r>
                      <a:r>
                        <a:rPr lang="en-US" sz="11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 of IPA report ahead of Competitiveness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Submission of final IPA report: 31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March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Apr 2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85172"/>
                  </a:ext>
                </a:extLst>
              </a:tr>
              <a:tr h="507954">
                <a:tc>
                  <a:txBody>
                    <a:bodyPr/>
                    <a:lstStyle/>
                    <a:p>
                      <a:r>
                        <a:rPr lang="en-GB" sz="1300" b="1" dirty="0"/>
                        <a:t>Compet.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functional inputs to CR slidepacks (30%)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functional input to CR slidepacks (40%)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and effective functional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CR with in-country GMs: April 15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74486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r>
                        <a:rPr lang="en-GB" sz="1300" b="1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inputs to the PCP-lite documentation (75%)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EIA Scoping Workshop postponed till 12-13 April due to delay in concluding logistics arrangements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inputs to the PCP-Lite documentation (90%)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PCP-Lite documentation to Finance team for review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 logistics for EIA Scoping Workshop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functional inputs to PCP-Lite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PCP-Lite preparation: Mar 26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7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 April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EIA Scoping Workshop: Mar 30-31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12-13 April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142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endParaRPr lang="en-GB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DG3: end-April 2021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1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2089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F71E-A1A3-4889-8405-44AC38F9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3" y="151201"/>
            <a:ext cx="4484121" cy="324287"/>
          </a:xfrm>
        </p:spPr>
        <p:txBody>
          <a:bodyPr/>
          <a:lstStyle/>
          <a:p>
            <a:r>
              <a:rPr lang="en-GB" dirty="0"/>
              <a:t>SSAGS Step 3A, Week #11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4460-C506-4150-8846-B7D484EC9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40">
              <a:defRPr/>
            </a:pPr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1219140">
                <a:defRPr/>
              </a:pPr>
              <a:t>5</a:t>
            </a:fld>
            <a:endParaRPr lang="en-GB" noProof="1">
              <a:solidFill>
                <a:srgbClr val="40404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9FABB5-6697-440A-B477-2BBCD9486F48}"/>
              </a:ext>
            </a:extLst>
          </p:cNvPr>
          <p:cNvGraphicFramePr>
            <a:graphicFrameLocks noGrp="1"/>
          </p:cNvGraphicFramePr>
          <p:nvPr/>
        </p:nvGraphicFramePr>
        <p:xfrm>
          <a:off x="0" y="579054"/>
          <a:ext cx="12151606" cy="6634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85">
                  <a:extLst>
                    <a:ext uri="{9D8B030D-6E8A-4147-A177-3AD203B41FA5}">
                      <a16:colId xmlns:a16="http://schemas.microsoft.com/office/drawing/2014/main" val="2735965340"/>
                    </a:ext>
                  </a:extLst>
                </a:gridCol>
                <a:gridCol w="4374676">
                  <a:extLst>
                    <a:ext uri="{9D8B030D-6E8A-4147-A177-3AD203B41FA5}">
                      <a16:colId xmlns:a16="http://schemas.microsoft.com/office/drawing/2014/main" val="605037118"/>
                    </a:ext>
                  </a:extLst>
                </a:gridCol>
                <a:gridCol w="2681046">
                  <a:extLst>
                    <a:ext uri="{9D8B030D-6E8A-4147-A177-3AD203B41FA5}">
                      <a16:colId xmlns:a16="http://schemas.microsoft.com/office/drawing/2014/main" val="3602954491"/>
                    </a:ext>
                  </a:extLst>
                </a:gridCol>
                <a:gridCol w="2315616">
                  <a:extLst>
                    <a:ext uri="{9D8B030D-6E8A-4147-A177-3AD203B41FA5}">
                      <a16:colId xmlns:a16="http://schemas.microsoft.com/office/drawing/2014/main" val="3082883881"/>
                    </a:ext>
                  </a:extLst>
                </a:gridCol>
                <a:gridCol w="1954983">
                  <a:extLst>
                    <a:ext uri="{9D8B030D-6E8A-4147-A177-3AD203B41FA5}">
                      <a16:colId xmlns:a16="http://schemas.microsoft.com/office/drawing/2014/main" val="357344901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l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Activity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Last week Promise and Actual Status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Look Ahead     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(next One week)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Issues/Help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Overall Target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356510"/>
                  </a:ext>
                </a:extLst>
              </a:tr>
              <a:tr h="773496">
                <a:tc>
                  <a:txBody>
                    <a:bodyPr/>
                    <a:lstStyle/>
                    <a:p>
                      <a:r>
                        <a:rPr lang="en-GB" sz="1300" b="1" dirty="0"/>
                        <a:t>Bank</a:t>
                      </a:r>
                    </a:p>
                    <a:p>
                      <a:r>
                        <a:rPr lang="en-GB" sz="1300" b="1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Concluded composite cost profiling to carry out final assessments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Carried out final bankability assessments for the various scenarios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Preparing assessment summary to Portfolio BOM for 26-Mar DRB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 bankability assessment update at the Mar-26 DRB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Initiate JV Partner engagement pack with Finance team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out letters of invitations to JV Partners for Funding discussions in week of 5</a:t>
                      </a:r>
                      <a:r>
                        <a:rPr lang="en-US" sz="11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Alignment on bankability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Conclude internal bankability assessment: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rgbClr val="FF0000"/>
                          </a:solidFill>
                        </a:rPr>
                        <a:t>Feb 19</a:t>
                      </a:r>
                      <a:r>
                        <a:rPr lang="en-GB" sz="1100" b="1" baseline="30000" dirty="0">
                          <a:solidFill>
                            <a:srgbClr val="FF0000"/>
                          </a:solidFill>
                        </a:rPr>
                        <a:t>th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LV: Mar 19</a:t>
                      </a:r>
                      <a:r>
                        <a:rPr lang="en-GB" sz="1100" b="1" kern="12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63839"/>
                  </a:ext>
                </a:extLst>
              </a:tr>
              <a:tr h="1029652">
                <a:tc>
                  <a:txBody>
                    <a:bodyPr/>
                    <a:lstStyle/>
                    <a:p>
                      <a:r>
                        <a:rPr lang="en-GB" sz="1300" b="1" dirty="0"/>
                        <a:t>ITR3/</a:t>
                      </a:r>
                    </a:p>
                    <a:p>
                      <a:r>
                        <a:rPr lang="en-GB" sz="1300" b="1" dirty="0"/>
                        <a:t>SAR3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close out of high-urgency actions (3 of 14)</a:t>
                      </a:r>
                    </a:p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Validating COVID protocols for March 24-26 follow-up alignment meeting with NAPIMS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close out of high-urgency actions from ITR/SAR3 (5 of 14)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 C&amp;P Strategy workshop with NAPIMS and JV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C&amp;P Strategy contingent on successful alignment with JV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ITR3/SAR3: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rgbClr val="FF0000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Feb 24-26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LV: Mar 3-5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Futura Medium" panose="00000400000000000000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Close-out of High-Urgency actions: Apr 12</a:t>
                      </a:r>
                      <a:r>
                        <a:rPr lang="en-GB" sz="1100" b="0" kern="12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GB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89056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r>
                        <a:rPr lang="en-GB" sz="1300" b="1" dirty="0"/>
                        <a:t>FDP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 the Seibou and Kanbo FDPs to the appropriate Discipline TA2s for review</a:t>
                      </a: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Implementing edits/steers from TA2s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 implementation of steers from TA2s to the Seibou and Kanbo FDPs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the Seibou and Kanbo FDPs to the FEDM TA2 for review and endorsement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TA2 reviews after ITR3/SAR3 to capture any steers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Internal FDP signoff: Mar 12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Mar 26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FDPs to JV Partners: Mar 19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Apr 2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65774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r>
                        <a:rPr lang="en-GB" sz="1300" b="1" dirty="0"/>
                        <a:t>IPA</a:t>
                      </a:r>
                    </a:p>
                    <a:p>
                      <a:r>
                        <a:rPr lang="en-GB" sz="1300" b="1" dirty="0"/>
                        <a:t>Bench</a:t>
                      </a:r>
                    </a:p>
                    <a:p>
                      <a:r>
                        <a:rPr lang="en-GB" sz="1300" b="1" dirty="0"/>
                        <a:t>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Responded to additional requests for information from IPA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Awaiting draft report from IPA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 of IPA report ahead of Competitiveness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Submission of final IPA report: 31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March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Apr 2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85172"/>
                  </a:ext>
                </a:extLst>
              </a:tr>
              <a:tr h="507954">
                <a:tc>
                  <a:txBody>
                    <a:bodyPr/>
                    <a:lstStyle/>
                    <a:p>
                      <a:r>
                        <a:rPr lang="en-GB" sz="1300" b="1" dirty="0"/>
                        <a:t>Compet.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Received approval to carry out Competitiveness Review at in-country GM level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functional inputs to CR slidepacks (20%)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functional input to CR slidepacks (35%)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and effective functional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CR with in-country GMs: April 15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74486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r>
                        <a:rPr lang="en-GB" sz="1300" b="1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inputs to the PCP-lite documentation (70%)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EIA Scoping Workshop fixed for 30-31 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inputs to the PCP-Lite documentation (90%)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 logistics for EIA Scoping Workshop, including weekly cadence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functional inputs to PCP-Lite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PCP-Lite preparation: Mar 26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EIA Scoping Workshop: Mar 30-31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142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endParaRPr lang="en-GB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DG3: end-April 2021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1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889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F71E-A1A3-4889-8405-44AC38F9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3" y="151201"/>
            <a:ext cx="4484121" cy="324287"/>
          </a:xfrm>
        </p:spPr>
        <p:txBody>
          <a:bodyPr/>
          <a:lstStyle/>
          <a:p>
            <a:r>
              <a:rPr lang="en-GB" dirty="0"/>
              <a:t>SSAGS Step 3A, Week #10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4460-C506-4150-8846-B7D484EC9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40">
              <a:defRPr/>
            </a:pPr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1219140">
                <a:defRPr/>
              </a:pPr>
              <a:t>6</a:t>
            </a:fld>
            <a:endParaRPr lang="en-GB" noProof="1">
              <a:solidFill>
                <a:srgbClr val="40404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9FABB5-6697-440A-B477-2BBCD9486F48}"/>
              </a:ext>
            </a:extLst>
          </p:cNvPr>
          <p:cNvGraphicFramePr>
            <a:graphicFrameLocks noGrp="1"/>
          </p:cNvGraphicFramePr>
          <p:nvPr/>
        </p:nvGraphicFramePr>
        <p:xfrm>
          <a:off x="0" y="579054"/>
          <a:ext cx="12151606" cy="6192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85">
                  <a:extLst>
                    <a:ext uri="{9D8B030D-6E8A-4147-A177-3AD203B41FA5}">
                      <a16:colId xmlns:a16="http://schemas.microsoft.com/office/drawing/2014/main" val="2735965340"/>
                    </a:ext>
                  </a:extLst>
                </a:gridCol>
                <a:gridCol w="4374676">
                  <a:extLst>
                    <a:ext uri="{9D8B030D-6E8A-4147-A177-3AD203B41FA5}">
                      <a16:colId xmlns:a16="http://schemas.microsoft.com/office/drawing/2014/main" val="605037118"/>
                    </a:ext>
                  </a:extLst>
                </a:gridCol>
                <a:gridCol w="2681046">
                  <a:extLst>
                    <a:ext uri="{9D8B030D-6E8A-4147-A177-3AD203B41FA5}">
                      <a16:colId xmlns:a16="http://schemas.microsoft.com/office/drawing/2014/main" val="3602954491"/>
                    </a:ext>
                  </a:extLst>
                </a:gridCol>
                <a:gridCol w="2315616">
                  <a:extLst>
                    <a:ext uri="{9D8B030D-6E8A-4147-A177-3AD203B41FA5}">
                      <a16:colId xmlns:a16="http://schemas.microsoft.com/office/drawing/2014/main" val="3082883881"/>
                    </a:ext>
                  </a:extLst>
                </a:gridCol>
                <a:gridCol w="1954983">
                  <a:extLst>
                    <a:ext uri="{9D8B030D-6E8A-4147-A177-3AD203B41FA5}">
                      <a16:colId xmlns:a16="http://schemas.microsoft.com/office/drawing/2014/main" val="357344901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l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Activity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Last week Promise and Actual Status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Look Ahead     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(next One week)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Issues/Help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Overall Target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356510"/>
                  </a:ext>
                </a:extLst>
              </a:tr>
              <a:tr h="773496">
                <a:tc>
                  <a:txBody>
                    <a:bodyPr/>
                    <a:lstStyle/>
                    <a:p>
                      <a:r>
                        <a:rPr lang="en-GB" sz="1300" b="1" dirty="0"/>
                        <a:t>Bank</a:t>
                      </a:r>
                    </a:p>
                    <a:p>
                      <a:r>
                        <a:rPr lang="en-GB" sz="1300" b="1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Concluded updates to the project schedule as per cost sensitivities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Awaiting composite cost profiling to carry out final assessments.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 composite cost profiles for cost sensitivities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bankability assessment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 and send one-pager assessment to Portfolio BOM for DRB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Availability of cost engineer to conclude composite cost profiling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Alignment on bankability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Conclude internal bankability assessment: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rgbClr val="FF0000"/>
                          </a:solidFill>
                        </a:rPr>
                        <a:t>Feb 19</a:t>
                      </a:r>
                      <a:r>
                        <a:rPr lang="en-GB" sz="1100" b="1" baseline="30000" dirty="0">
                          <a:solidFill>
                            <a:srgbClr val="FF0000"/>
                          </a:solidFill>
                        </a:rPr>
                        <a:t>th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LV: Mar 19</a:t>
                      </a:r>
                      <a:r>
                        <a:rPr lang="en-GB" sz="1100" b="1" kern="12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63839"/>
                  </a:ext>
                </a:extLst>
              </a:tr>
              <a:tr h="1029652">
                <a:tc>
                  <a:txBody>
                    <a:bodyPr/>
                    <a:lstStyle/>
                    <a:p>
                      <a:r>
                        <a:rPr lang="en-GB" sz="1300" b="1" dirty="0"/>
                        <a:t>ITR3/</a:t>
                      </a:r>
                    </a:p>
                    <a:p>
                      <a:r>
                        <a:rPr lang="en-GB" sz="1300" b="1" dirty="0"/>
                        <a:t>SAR3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Concluded further optimizations on cost and schedule.</a:t>
                      </a:r>
                    </a:p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ITR3/SAR3 report out with 14 high-urgency actions identified.</a:t>
                      </a:r>
                    </a:p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Initiated close out of high-urgency actions</a:t>
                      </a:r>
                    </a:p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Follow-up alignment meeting with NAPIMS fixed for 23-25 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close out of high-urgency actions from ITR/SAR3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 C&amp;P Strategy workshop with NAPIMS and JV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C&amp;P Strategy contingent on successful alignment with JV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ITR3/SAR3: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rgbClr val="FF0000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Feb 24-26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LV: Mar 3-5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b="1" kern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Futura Medium" panose="00000400000000000000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Close-out of High-Urgency actions: Apr 12</a:t>
                      </a:r>
                      <a:r>
                        <a:rPr lang="en-GB" sz="1100" b="0" kern="12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GB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89056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r>
                        <a:rPr lang="en-GB" sz="1300" b="1" dirty="0"/>
                        <a:t>FDP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Concluded functional inputs to the Seibou (100%) and Kanbo (100%) FDPs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Collated and submitted economic inputs for the Ogbotobo FDP as per request from DPR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the Seibou and Kanbo FDPs to the appropriate Discipline TA2s for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functional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TA2 reviews after ITR3/SAR3 to capture any steers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Internal FDP signoff: Mar 12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Mar 26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FDPs to JV Partners: Mar 19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Apr 2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65774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r>
                        <a:rPr lang="en-GB" sz="1300" b="1" dirty="0"/>
                        <a:t>IPA</a:t>
                      </a:r>
                    </a:p>
                    <a:p>
                      <a:r>
                        <a:rPr lang="en-GB" sz="1300" b="1" dirty="0"/>
                        <a:t>Bench</a:t>
                      </a:r>
                    </a:p>
                    <a:p>
                      <a:r>
                        <a:rPr lang="en-GB" sz="1300" b="1" dirty="0"/>
                        <a:t>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Concluded transmission of responses to requests from IPA team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follow-up IPA sessions on Digitization &amp; Carbonization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Respond to additional request for information from IPA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 of IPA report ahead of Competitiveness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Submission of final IPA report: 31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March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LV: Apr 2</a:t>
                      </a:r>
                      <a:r>
                        <a:rPr lang="en-GB" sz="1100" b="1" baseline="30000" dirty="0">
                          <a:solidFill>
                            <a:schemeClr val="tx1"/>
                          </a:solidFill>
                        </a:rPr>
                        <a:t>nd</a:t>
                      </a:r>
                      <a:r>
                        <a:rPr lang="en-GB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85172"/>
                  </a:ext>
                </a:extLst>
              </a:tr>
              <a:tr h="507954">
                <a:tc>
                  <a:txBody>
                    <a:bodyPr/>
                    <a:lstStyle/>
                    <a:p>
                      <a:r>
                        <a:rPr lang="en-GB" sz="1300" b="1" dirty="0"/>
                        <a:t>Compet.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functional inputs to CR slidepacks (15%)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functional input to CR slidepacks (25%)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and effective functional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CR with VPs: April 15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74486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r>
                        <a:rPr lang="en-GB" sz="1300" b="1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inputs to the PCP-lite documentation (60%)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10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EIA Scoping Workshop fixed for 30-31 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inputs to the PCP-Lite documentation (80%)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 logistics for EIA Scoping Workshop, including weekly cadence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functional inputs to PCP-Lite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PCP-Lite preparation: Mar 26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EIA Scoping Workshop: Mar 30-31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142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endParaRPr lang="en-GB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1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DG3: end-April 2021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1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5813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F71E-A1A3-4889-8405-44AC38F9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3" y="151201"/>
            <a:ext cx="4484121" cy="324287"/>
          </a:xfrm>
        </p:spPr>
        <p:txBody>
          <a:bodyPr/>
          <a:lstStyle/>
          <a:p>
            <a:r>
              <a:rPr lang="en-GB" dirty="0"/>
              <a:t>SSAGS Step 3A, Week #9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4460-C506-4150-8846-B7D484EC9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40">
              <a:defRPr/>
            </a:pPr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1219140">
                <a:defRPr/>
              </a:pPr>
              <a:t>7</a:t>
            </a:fld>
            <a:endParaRPr lang="en-GB" noProof="1">
              <a:solidFill>
                <a:srgbClr val="40404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9FABB5-6697-440A-B477-2BBCD9486F48}"/>
              </a:ext>
            </a:extLst>
          </p:cNvPr>
          <p:cNvGraphicFramePr>
            <a:graphicFrameLocks noGrp="1"/>
          </p:cNvGraphicFramePr>
          <p:nvPr/>
        </p:nvGraphicFramePr>
        <p:xfrm>
          <a:off x="0" y="579054"/>
          <a:ext cx="12151606" cy="4857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85">
                  <a:extLst>
                    <a:ext uri="{9D8B030D-6E8A-4147-A177-3AD203B41FA5}">
                      <a16:colId xmlns:a16="http://schemas.microsoft.com/office/drawing/2014/main" val="2735965340"/>
                    </a:ext>
                  </a:extLst>
                </a:gridCol>
                <a:gridCol w="4318215">
                  <a:extLst>
                    <a:ext uri="{9D8B030D-6E8A-4147-A177-3AD203B41FA5}">
                      <a16:colId xmlns:a16="http://schemas.microsoft.com/office/drawing/2014/main" val="605037118"/>
                    </a:ext>
                  </a:extLst>
                </a:gridCol>
                <a:gridCol w="2737507">
                  <a:extLst>
                    <a:ext uri="{9D8B030D-6E8A-4147-A177-3AD203B41FA5}">
                      <a16:colId xmlns:a16="http://schemas.microsoft.com/office/drawing/2014/main" val="3602954491"/>
                    </a:ext>
                  </a:extLst>
                </a:gridCol>
                <a:gridCol w="2315616">
                  <a:extLst>
                    <a:ext uri="{9D8B030D-6E8A-4147-A177-3AD203B41FA5}">
                      <a16:colId xmlns:a16="http://schemas.microsoft.com/office/drawing/2014/main" val="3082883881"/>
                    </a:ext>
                  </a:extLst>
                </a:gridCol>
                <a:gridCol w="1954983">
                  <a:extLst>
                    <a:ext uri="{9D8B030D-6E8A-4147-A177-3AD203B41FA5}">
                      <a16:colId xmlns:a16="http://schemas.microsoft.com/office/drawing/2014/main" val="357344901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l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Activity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Last week Promise and Actual Status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Look Ahead     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(next One week)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Issues/Help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Overall Target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356510"/>
                  </a:ext>
                </a:extLst>
              </a:tr>
              <a:tr h="773496">
                <a:tc>
                  <a:txBody>
                    <a:bodyPr/>
                    <a:lstStyle/>
                    <a:p>
                      <a:r>
                        <a:rPr lang="en-GB" sz="1300" b="1" dirty="0"/>
                        <a:t>Bank</a:t>
                      </a:r>
                    </a:p>
                    <a:p>
                      <a:r>
                        <a:rPr lang="en-GB" sz="1300" b="1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Awaiting composite cost profiling to carry out final assessments.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of composite cost profiles.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bankability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Availability of cost engineer to conclude composite cost profiling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Alignment on bankability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Conclude internal bankability assessment: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rgbClr val="FF0000"/>
                          </a:solidFill>
                        </a:rPr>
                        <a:t>Feb 19</a:t>
                      </a:r>
                      <a:r>
                        <a:rPr lang="en-GB" sz="1100" b="1" baseline="30000" dirty="0">
                          <a:solidFill>
                            <a:srgbClr val="FF0000"/>
                          </a:solidFill>
                        </a:rPr>
                        <a:t>th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LV: Mar 12</a:t>
                      </a:r>
                      <a:r>
                        <a:rPr lang="en-GB" sz="1100" b="1" kern="12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63839"/>
                  </a:ext>
                </a:extLst>
              </a:tr>
              <a:tr h="1029652">
                <a:tc>
                  <a:txBody>
                    <a:bodyPr/>
                    <a:lstStyle/>
                    <a:p>
                      <a:r>
                        <a:rPr lang="en-GB" sz="1300" b="1" dirty="0"/>
                        <a:t>ITR3/</a:t>
                      </a:r>
                    </a:p>
                    <a:p>
                      <a:r>
                        <a:rPr lang="en-GB" sz="1300" b="1" dirty="0"/>
                        <a:t>SAR3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Concluded project base case cost estimation.</a:t>
                      </a:r>
                    </a:p>
                    <a:p>
                      <a:pPr marL="171450" marR="0" lvl="0" indent="-17145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Carrying out further optimizations on cost and schedule.</a:t>
                      </a:r>
                    </a:p>
                    <a:p>
                      <a:pPr marL="171450" marR="0" lvl="0" indent="-17145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Carried out project economics.</a:t>
                      </a:r>
                    </a:p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ITR3/SAR3 with JV Partners in attendance.</a:t>
                      </a:r>
                      <a:endParaRPr lang="en-US" sz="105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5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ITR3/SAR3 report-out.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to close out actions from ITR/SAR3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 C&amp;P Strategy workshop with NAPIMS and JV Partners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 follow-up technical alignment meeting with NAPIMS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C&amp;P Strategy contingent on successful alignment with JV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ITR3/SAR3: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rgbClr val="FF0000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Feb 24-26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LV: Mar 3-5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89056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r>
                        <a:rPr lang="en-GB" sz="1300" b="1" dirty="0"/>
                        <a:t>FDP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input to the Seibou (~95%) and Kanbo (~85%) FDPs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 input to the Seibou (~100%) and Kanbo (~100%) FDPs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functional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TA2 reviews after ITR3/SAR3 to capture any steers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Internal FDP signoff: Mar 12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FDPs to DPR: Mar 19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65774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r>
                        <a:rPr lang="en-GB" sz="1300" b="1" dirty="0"/>
                        <a:t>IPA</a:t>
                      </a:r>
                    </a:p>
                    <a:p>
                      <a:r>
                        <a:rPr lang="en-GB" sz="1300" b="1" dirty="0"/>
                        <a:t>Bench</a:t>
                      </a:r>
                    </a:p>
                    <a:p>
                      <a:r>
                        <a:rPr lang="en-GB" sz="1300" b="1" dirty="0"/>
                        <a:t>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IPA interviews and follow-up sessions Mar 1-2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Responded to further requests from IPA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 transmission of responses to requests from IPA team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Hold follow-up IPA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 of IPA report ahead of Competitiveness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Submission of final IPA report: 31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March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85172"/>
                  </a:ext>
                </a:extLst>
              </a:tr>
              <a:tr h="415255">
                <a:tc>
                  <a:txBody>
                    <a:bodyPr/>
                    <a:lstStyle/>
                    <a:p>
                      <a:r>
                        <a:rPr lang="en-GB" sz="1300" b="1" dirty="0"/>
                        <a:t>Compet.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functional inputs to CR slidepacks (10%)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functional input to CR slidepacks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and effective functional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05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CR with VPs April 15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7448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GB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05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DG3: end-April 2021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0156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F71E-A1A3-4889-8405-44AC38F9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3" y="151201"/>
            <a:ext cx="11171239" cy="752475"/>
          </a:xfrm>
        </p:spPr>
        <p:txBody>
          <a:bodyPr/>
          <a:lstStyle/>
          <a:p>
            <a:r>
              <a:rPr lang="en-GB" dirty="0"/>
              <a:t>SSAGS Step 3A, Week #8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4460-C506-4150-8846-B7D484EC9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40">
              <a:defRPr/>
            </a:pPr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1219140">
                <a:defRPr/>
              </a:pPr>
              <a:t>8</a:t>
            </a:fld>
            <a:endParaRPr lang="en-GB" noProof="1">
              <a:solidFill>
                <a:srgbClr val="40404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9FABB5-6697-440A-B477-2BBCD9486F48}"/>
              </a:ext>
            </a:extLst>
          </p:cNvPr>
          <p:cNvGraphicFramePr>
            <a:graphicFrameLocks noGrp="1"/>
          </p:cNvGraphicFramePr>
          <p:nvPr/>
        </p:nvGraphicFramePr>
        <p:xfrm>
          <a:off x="0" y="579054"/>
          <a:ext cx="12151606" cy="535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85">
                  <a:extLst>
                    <a:ext uri="{9D8B030D-6E8A-4147-A177-3AD203B41FA5}">
                      <a16:colId xmlns:a16="http://schemas.microsoft.com/office/drawing/2014/main" val="2735965340"/>
                    </a:ext>
                  </a:extLst>
                </a:gridCol>
                <a:gridCol w="4318215">
                  <a:extLst>
                    <a:ext uri="{9D8B030D-6E8A-4147-A177-3AD203B41FA5}">
                      <a16:colId xmlns:a16="http://schemas.microsoft.com/office/drawing/2014/main" val="605037118"/>
                    </a:ext>
                  </a:extLst>
                </a:gridCol>
                <a:gridCol w="2737507">
                  <a:extLst>
                    <a:ext uri="{9D8B030D-6E8A-4147-A177-3AD203B41FA5}">
                      <a16:colId xmlns:a16="http://schemas.microsoft.com/office/drawing/2014/main" val="3602954491"/>
                    </a:ext>
                  </a:extLst>
                </a:gridCol>
                <a:gridCol w="2315616">
                  <a:extLst>
                    <a:ext uri="{9D8B030D-6E8A-4147-A177-3AD203B41FA5}">
                      <a16:colId xmlns:a16="http://schemas.microsoft.com/office/drawing/2014/main" val="3082883881"/>
                    </a:ext>
                  </a:extLst>
                </a:gridCol>
                <a:gridCol w="1954983">
                  <a:extLst>
                    <a:ext uri="{9D8B030D-6E8A-4147-A177-3AD203B41FA5}">
                      <a16:colId xmlns:a16="http://schemas.microsoft.com/office/drawing/2014/main" val="357344901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l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Activity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Last week Promise and Actual Status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Look Ahead     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(next One week)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Issues/Help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Overall Target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356510"/>
                  </a:ext>
                </a:extLst>
              </a:tr>
              <a:tr h="773496">
                <a:tc>
                  <a:txBody>
                    <a:bodyPr/>
                    <a:lstStyle/>
                    <a:p>
                      <a:r>
                        <a:rPr lang="en-GB" sz="1300" b="1" dirty="0"/>
                        <a:t>Bank</a:t>
                      </a:r>
                    </a:p>
                    <a:p>
                      <a:r>
                        <a:rPr lang="en-GB" sz="1300" b="1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Received assured STOG volumes and cost from the Asset Team. Volumes preliminarily assessed as insufficient to improve project bankability.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Composite project volumes (SSAGS 3A+STOG) prepared for updated economics and bankability assessments.</a:t>
                      </a:r>
                      <a:endParaRPr lang="en-US" sz="105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Continued cost estimation and composite cost profiling.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of composite cost profiles.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bankability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Availability of cost engineer to conclude cost estimation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Alignment on bankability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Conclude internal bankability assessment: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rgbClr val="FF0000"/>
                          </a:solidFill>
                        </a:rPr>
                        <a:t>Feb 19</a:t>
                      </a:r>
                      <a:r>
                        <a:rPr lang="en-GB" sz="1100" b="1" baseline="30000" dirty="0">
                          <a:solidFill>
                            <a:srgbClr val="FF0000"/>
                          </a:solidFill>
                        </a:rPr>
                        <a:t>th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LV: Mar 2</a:t>
                      </a:r>
                      <a:r>
                        <a:rPr lang="en-GB" sz="1100" b="1" kern="12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63839"/>
                  </a:ext>
                </a:extLst>
              </a:tr>
              <a:tr h="1029652">
                <a:tc>
                  <a:txBody>
                    <a:bodyPr/>
                    <a:lstStyle/>
                    <a:p>
                      <a:r>
                        <a:rPr lang="en-GB" sz="1300" b="1" dirty="0"/>
                        <a:t>ITR3/</a:t>
                      </a:r>
                    </a:p>
                    <a:p>
                      <a:r>
                        <a:rPr lang="en-GB" sz="1300" b="1" dirty="0"/>
                        <a:t>SAR3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 Risk Assessment (SRA) endorsed.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Preparing functional slidepacks for ITR3/SAR3.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C&amp;P Strategy Workshop with NCDMB 26-Feb.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Collated and sent ITR3/SAR3 pre-reads to JV Partners and DPR.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 Level 2 Cost Estimates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 Shell-view and Open-Book Economics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Hold ITR3/SAR3 Mar 3-5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C&amp;P Strategy contingent on successful alignment with JV Partners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Successful conclusion of Type 2 Cost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ITR3/SAR3: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rgbClr val="FF0000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Feb 24-26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LV: Mar 3-5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89056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r>
                        <a:rPr lang="en-GB" sz="1300" b="1" dirty="0"/>
                        <a:t>FDP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Continued input to the Seibou (~90%) and Kanbo (~80%) FDPs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 input to the Seibou (~95%) and Kanbo (~90%) FDPs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functional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TA2 reviews after ITR3/SAR3 to capture any steers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Internal FDP signoff: Mar 12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FDPs to DPR: Mar 19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65774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r>
                        <a:rPr lang="en-GB" sz="1300" b="1" dirty="0"/>
                        <a:t>IPA</a:t>
                      </a:r>
                    </a:p>
                    <a:p>
                      <a:r>
                        <a:rPr lang="en-GB" sz="1300" b="1" dirty="0"/>
                        <a:t>Bench</a:t>
                      </a:r>
                    </a:p>
                    <a:p>
                      <a:r>
                        <a:rPr lang="en-GB" sz="1300" b="1" dirty="0"/>
                        <a:t>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 out 80% of IPA documentation (awaiting Cost &amp; Schedule workbooks)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IPA issued additional workbooks. Inputs ongoing.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Prepared logistics for Mar 1-2 interview sessions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 inputs and collation to IPA workbooks (100%)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 additional documentation to IPA team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IPA interviews Mar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 of workbook submission to IPA hinged on completion of Type 2 cost estimates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Submission of final IPA report: 31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March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85172"/>
                  </a:ext>
                </a:extLst>
              </a:tr>
              <a:tr h="415255">
                <a:tc>
                  <a:txBody>
                    <a:bodyPr/>
                    <a:lstStyle/>
                    <a:p>
                      <a:r>
                        <a:rPr lang="en-GB" sz="1300" b="1" dirty="0"/>
                        <a:t>Compet.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kickoff meeting with Local PMO Feb 24</a:t>
                      </a:r>
                      <a:r>
                        <a:rPr lang="en-US" sz="1050" b="1" kern="1200" baseline="300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Scheduled weekly cadence to track progress.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Initiated functional inputs to CR slidepacks (5%)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functional input to CR slidepacks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and effective functional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05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CR with VPs April 15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7448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GB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05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DG3: end-April 2021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8252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F71E-A1A3-4889-8405-44AC38F9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3" y="151201"/>
            <a:ext cx="11171239" cy="752475"/>
          </a:xfrm>
        </p:spPr>
        <p:txBody>
          <a:bodyPr/>
          <a:lstStyle/>
          <a:p>
            <a:r>
              <a:rPr lang="en-GB" dirty="0"/>
              <a:t>SSAGS Step 3A, Week #7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B4460-C506-4150-8846-B7D484EC9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1219140">
              <a:defRPr/>
            </a:pPr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1219140">
                <a:defRPr/>
              </a:pPr>
              <a:t>9</a:t>
            </a:fld>
            <a:endParaRPr lang="en-GB" noProof="1">
              <a:solidFill>
                <a:srgbClr val="40404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9FABB5-6697-440A-B477-2BBCD9486F48}"/>
              </a:ext>
            </a:extLst>
          </p:cNvPr>
          <p:cNvGraphicFramePr>
            <a:graphicFrameLocks noGrp="1"/>
          </p:cNvGraphicFramePr>
          <p:nvPr/>
        </p:nvGraphicFramePr>
        <p:xfrm>
          <a:off x="0" y="579054"/>
          <a:ext cx="12151606" cy="600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85">
                  <a:extLst>
                    <a:ext uri="{9D8B030D-6E8A-4147-A177-3AD203B41FA5}">
                      <a16:colId xmlns:a16="http://schemas.microsoft.com/office/drawing/2014/main" val="2735965340"/>
                    </a:ext>
                  </a:extLst>
                </a:gridCol>
                <a:gridCol w="4318215">
                  <a:extLst>
                    <a:ext uri="{9D8B030D-6E8A-4147-A177-3AD203B41FA5}">
                      <a16:colId xmlns:a16="http://schemas.microsoft.com/office/drawing/2014/main" val="605037118"/>
                    </a:ext>
                  </a:extLst>
                </a:gridCol>
                <a:gridCol w="2737507">
                  <a:extLst>
                    <a:ext uri="{9D8B030D-6E8A-4147-A177-3AD203B41FA5}">
                      <a16:colId xmlns:a16="http://schemas.microsoft.com/office/drawing/2014/main" val="3602954491"/>
                    </a:ext>
                  </a:extLst>
                </a:gridCol>
                <a:gridCol w="2401853">
                  <a:extLst>
                    <a:ext uri="{9D8B030D-6E8A-4147-A177-3AD203B41FA5}">
                      <a16:colId xmlns:a16="http://schemas.microsoft.com/office/drawing/2014/main" val="3082883881"/>
                    </a:ext>
                  </a:extLst>
                </a:gridCol>
                <a:gridCol w="1868746">
                  <a:extLst>
                    <a:ext uri="{9D8B030D-6E8A-4147-A177-3AD203B41FA5}">
                      <a16:colId xmlns:a16="http://schemas.microsoft.com/office/drawing/2014/main" val="357344901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l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Activity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Last week Promise and Actual Status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Look Ahead     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(next One week)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Issues/Help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</a:rPr>
                        <a:t> Overall Target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356510"/>
                  </a:ext>
                </a:extLst>
              </a:tr>
              <a:tr h="773496">
                <a:tc>
                  <a:txBody>
                    <a:bodyPr/>
                    <a:lstStyle/>
                    <a:p>
                      <a:r>
                        <a:rPr lang="en-GB" sz="1300" b="1" dirty="0"/>
                        <a:t>Bank</a:t>
                      </a:r>
                    </a:p>
                    <a:p>
                      <a:r>
                        <a:rPr lang="en-GB" sz="1300" b="1" dirty="0"/>
                        <a:t>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alignment meeting Feb 16</a:t>
                      </a:r>
                      <a:r>
                        <a:rPr lang="en-US" sz="1050" b="1" kern="1200" baseline="300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the Asset, Opportunity and Finance teams to review results of the reverse bankability assessment.</a:t>
                      </a:r>
                      <a:endParaRPr lang="en-US" sz="105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Asset team concluded volumes assessment for STOG opportunities. Undergoing endorsement. Also awaiting cost profile from WRFM.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TA2 volumes and cost endorsement.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Preparation of composite cost and production profiles.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bankability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Swamp Asset Team support for cost and volume ranges for STOG opportunities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Alignment on bankability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Conclude internal bankability assessment: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dirty="0">
                          <a:solidFill>
                            <a:srgbClr val="FF0000"/>
                          </a:solidFill>
                        </a:rPr>
                        <a:t>Feb 19</a:t>
                      </a:r>
                      <a:r>
                        <a:rPr lang="en-GB" sz="1100" b="1" baseline="30000" dirty="0">
                          <a:solidFill>
                            <a:srgbClr val="FF0000"/>
                          </a:solidFill>
                        </a:rPr>
                        <a:t>th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LV: Feb 26</a:t>
                      </a:r>
                      <a:r>
                        <a:rPr lang="en-GB" sz="1100" b="1" kern="1200" baseline="30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263839"/>
                  </a:ext>
                </a:extLst>
              </a:tr>
              <a:tr h="1425983">
                <a:tc>
                  <a:txBody>
                    <a:bodyPr/>
                    <a:lstStyle/>
                    <a:p>
                      <a:r>
                        <a:rPr lang="en-GB" sz="1300" b="1" dirty="0"/>
                        <a:t>ITR3/</a:t>
                      </a:r>
                    </a:p>
                    <a:p>
                      <a:r>
                        <a:rPr lang="en-GB" sz="1300" b="1" dirty="0"/>
                        <a:t>SAR3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Stakeholder Mapping update meeting Feb 15</a:t>
                      </a:r>
                      <a:r>
                        <a:rPr lang="en-US" sz="1050" b="1" kern="1200" baseline="300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lang="en-US" sz="1050" b="1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Concluded the Schedule Assurance Review. Undergoing endorsement from Head, Project Controls</a:t>
                      </a:r>
                      <a:endParaRPr lang="en-US" sz="1050" b="1" i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Held ITR3/SAR3 Dry Run Feb 17</a:t>
                      </a:r>
                      <a:r>
                        <a:rPr lang="en-US" sz="1050" b="1" kern="1200" baseline="300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endParaRPr lang="en-US" sz="105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Concluded SME review of Subsurface Fact Sheet (SSFS). Steers being implemented ahead of follow-up meeting with SME.</a:t>
                      </a:r>
                      <a:endParaRPr lang="en-US" sz="105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Preparing functional pre-reads for ITR3/SAR3.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Issued draft Project Execution Strategy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Issued draft Production Promise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1050" b="1" kern="1200" dirty="0">
                        <a:solidFill>
                          <a:srgbClr val="EB8705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C&amp;P Strategy Workshop with NCDMB </a:t>
                      </a:r>
                      <a:r>
                        <a:rPr lang="en-US" sz="105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en-US" sz="105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planned for week of 26-Feb.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 Level 2 schedule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Conclude Type 2 Cost Estimates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Collate and send off pre-reads to JV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C&amp;P Strategy Workshop contingent on successful alignment with JV Partners on Clustering initiative (Clear C&amp;P plan for actualization desired)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Successful conclusion of Type 2 Cost 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solidFill>
                            <a:schemeClr val="tx1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ITR3/SAR3: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rgbClr val="FF0000"/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Feb 24-26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Futura Medium" panose="00000400000000000000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LV: Mar 3-5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89056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r>
                        <a:rPr lang="en-GB" sz="1300" b="1" dirty="0"/>
                        <a:t>FDP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EB8705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input to the Seibou (~85%) and Kanbo (~75%)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Progress input to the Seibou (~90%) and Kanbo (~85%) FDPs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functional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Internal FDP signoff: Mar 5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FDPs to DPR: Mar 19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65774"/>
                  </a:ext>
                </a:extLst>
              </a:tr>
              <a:tr h="766774">
                <a:tc>
                  <a:txBody>
                    <a:bodyPr/>
                    <a:lstStyle/>
                    <a:p>
                      <a:r>
                        <a:rPr lang="en-GB" sz="1300" b="1" dirty="0"/>
                        <a:t>IPA</a:t>
                      </a:r>
                    </a:p>
                    <a:p>
                      <a:r>
                        <a:rPr lang="en-GB" sz="1300" b="1" dirty="0"/>
                        <a:t>Bench</a:t>
                      </a:r>
                    </a:p>
                    <a:p>
                      <a:r>
                        <a:rPr lang="en-GB" sz="1300" b="1" dirty="0"/>
                        <a:t>marking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IPA workbook collation meeting Feb 15</a:t>
                      </a:r>
                      <a:r>
                        <a:rPr lang="en-US" sz="1050" b="1" kern="1200" baseline="300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05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 input and collation to IPA workbooks (100%)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(Expected delivery date to IPA team Feb 23</a:t>
                      </a:r>
                      <a:r>
                        <a:rPr lang="en-US" sz="105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IPA interviews tentatively fixed for Mar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Workbook submission to IPA hinged on early completion of Type 2 cost estimates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Submission of final IPA report: 31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March</a:t>
                      </a:r>
                    </a:p>
                  </a:txBody>
                  <a:tcPr>
                    <a:solidFill>
                      <a:srgbClr val="EB87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85172"/>
                  </a:ext>
                </a:extLst>
              </a:tr>
              <a:tr h="415255">
                <a:tc>
                  <a:txBody>
                    <a:bodyPr/>
                    <a:lstStyle/>
                    <a:p>
                      <a:r>
                        <a:rPr lang="en-GB" sz="1300" b="1" dirty="0"/>
                        <a:t>Compet.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b="1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 kickoff meeting with PMO for Feb 23rd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functional input to CR slidepacks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2191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 and effective functional inputs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05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CR with VPs April 15</a:t>
                      </a:r>
                      <a:r>
                        <a:rPr lang="en-GB" sz="1100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7448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GB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17399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"/>
                        <a:tabLst>
                          <a:tab pos="457200" algn="l"/>
                        </a:tabLst>
                        <a:defRPr/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05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DG3: end-April 2021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3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21052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1_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5" id="{A30C3381-B573-406F-B76E-C39C9C5E0CE7}" vid="{D12CFE0B-E918-4C52-A381-DBCE7D2CEE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p:Policy xmlns:p="office.server.policy" id="" local="true">
  <p:Name>Shell Document Base</p:Name>
  <p:Description/>
  <p:Statement/>
  <p:PolicyItems/>
</p:Policy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C5808901E3530E4798686EA2C4003090" ma:contentTypeVersion="114" ma:contentTypeDescription="Shell Document Content Type" ma:contentTypeScope="" ma:versionID="6b1de84a3be2327befa07121e6c8f8ff">
  <xsd:schema xmlns:xsd="http://www.w3.org/2001/XMLSchema" xmlns:xs="http://www.w3.org/2001/XMLSchema" xmlns:p="http://schemas.microsoft.com/office/2006/metadata/properties" xmlns:ns1="http://schemas.microsoft.com/sharepoint/v3" xmlns:ns2="360197fb-0a02-4eb0-914c-f19d304eb1c6" xmlns:ns4="http://schemas.microsoft.com/sharepoint/v4" targetNamespace="http://schemas.microsoft.com/office/2006/metadata/properties" ma:root="true" ma:fieldsID="e17d78a6fab71ec045f3cce1de1aad27" ns1:_="" ns2:_="" ns4:_="">
    <xsd:import namespace="http://schemas.microsoft.com/sharepoint/v3"/>
    <xsd:import namespace="360197fb-0a02-4eb0-914c-f19d304eb1c6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readOnly="false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Projects &amp; Technology|71ef976b-0896-446b-8541-fe6e77f226a6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Technical IT &amp; IM|ffe12cfe-77b7-417c-876c-64d7aa485bc7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Information Technology|d388b442-0f35-4ef7-bb6d-ea4386749e1a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Shell Global Solutions International B.V.|c97403e1-4af2-48b1-b9b1-50ae27f1fcb2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Subsurface &amp; Wells Delivery Vertical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sia-pac\ranjith.r.kumar2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hidden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197fb-0a02-4eb0-914c-f19d304eb1c6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hidden="true" ma:list="{99477f70-4b4d-4426-9009-18c5bbc590a3}" ma:internalName="TaxCatchAll" ma:showField="CatchAllData" ma:web="360197fb-0a02-4eb0-914c-f19d304eb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hidden="true" ma:list="{99477f70-4b4d-4426-9009-18c5bbc590a3}" ma:internalName="TaxCatchAllLabel" ma:readOnly="true" ma:showField="CatchAllDataLabel" ma:web="360197fb-0a02-4eb0-914c-f19d304eb1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52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Global Solutions International B.V.</TermName>
          <TermId xmlns="http://schemas.microsoft.com/office/infopath/2007/PartnerControls">c97403e1-4af2-48b1-b9b1-50ae27f1fcb2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TaxCatchAll xmlns="360197fb-0a02-4eb0-914c-f19d304eb1c6">
      <Value>5</Value>
      <Value>10</Value>
      <Value>9</Value>
      <Value>8</Value>
      <Value>7</Value>
      <Value>23</Value>
      <Value>175</Value>
      <Value>4</Value>
      <Value>3</Value>
      <Value>2</Value>
      <Value>1</Value>
      <Value>6</Value>
    </TaxCatchAll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Projects &amp; Technology</TermName>
          <TermId xmlns="http://schemas.microsoft.com/office/infopath/2007/PartnerControls">71ef976b-0896-446b-8541-fe6e77f226a6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Technical IT &amp; IM</TermName>
          <TermId xmlns="http://schemas.microsoft.com/office/infopath/2007/PartnerControls">ffe12cfe-77b7-417c-876c-64d7aa485bc7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Final</TermName>
          <TermId xmlns="http://schemas.microsoft.com/office/infopath/2007/PartnerControls">4ab27e0b-f232-4e2f-b033-17b51f68e2a5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i:0#.w|asia-pac\ranjith.r.kumar2</Shell_x0020_SharePoint_x0020_SAEF_x0020_SiteOwner>
    <Shell_x0020_SharePoint_x0020_SAEF_x0020_TRIMRecordNumber xmlns="http://schemas.microsoft.com/sharepoint/v3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Technical Papers and Reports [ARM]</TermName>
          <TermId xmlns="http://schemas.microsoft.com/office/infopath/2007/PartnerControls">dde8adea-75a5-4f52-91f7-ef6bd7e39a09</TermId>
        </TermInfo>
      </Terms>
    </Shell_x0020_SharePoint_x0020_SAEF_x0020_DocumentTypeTaxHTField0>
    <Shell_x0020_SharePoint_x0020_SAEF_x0020_SiteCollectionName xmlns="http://schemas.microsoft.com/sharepoint/v3">Subsurface &amp; Wells Delivery Vertical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Information Technology</TermName>
          <TermId xmlns="http://schemas.microsoft.com/office/infopath/2007/PartnerControls">d388b442-0f35-4ef7-bb6d-ea4386749e1a</TermId>
        </TermInfo>
      </Terms>
    </Shell_x0020_SharePoint_x0020_SAEF_x0020_GlobalFunctionTaxHTField0>
    <Shell_x0020_SharePoint_x0020_SAEF_x0020_Declarer xmlns="http://schemas.microsoft.com/sharepoint/v3" xsi:nil="true"/>
    <Shell_x0020_SharePoint_x0020_SAEF_x0020_AssetIdentifier xmlns="http://schemas.microsoft.com/sharepoint/v3" xsi:nil="true"/>
    <_dlc_DocId xmlns="360197fb-0a02-4eb0-914c-f19d304eb1c6">AFFAA0078-1738514241-106</_dlc_DocId>
    <_dlc_DocIdUrl xmlns="360197fb-0a02-4eb0-914c-f19d304eb1c6">
      <Url>https://nga001-sp.shell.com/sites/AFFAA0078/tfliaehq/_layouts/15/DocIdRedir.aspx?ID=AFFAA0078-1738514241-106</Url>
      <Description>AFFAA0078-1738514241-106</Description>
    </_dlc_DocIdUrl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A199D1-D3D5-4C8F-9970-AC401CCB4E74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EA0F898F-D4E2-4890-9479-4D12A2CF83C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27F3DFBB-26CA-423E-9314-105C8577A9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60197fb-0a02-4eb0-914c-f19d304eb1c6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59688EC-88F3-47DB-A94A-B97297548EA2}">
  <ds:schemaRefs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60197fb-0a02-4eb0-914c-f19d304eb1c6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F5AC9E03-B3DE-4AFB-9A9E-41C8AECC29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1 - Widescreen Shell template - 16x9</Template>
  <TotalTime>25753</TotalTime>
  <Words>5116</Words>
  <Application>Microsoft Office PowerPoint</Application>
  <PresentationFormat>Widescreen</PresentationFormat>
  <Paragraphs>799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Futura Bold</vt:lpstr>
      <vt:lpstr>Futura Medium</vt:lpstr>
      <vt:lpstr>Wingdings</vt:lpstr>
      <vt:lpstr>1_Shell layouts with footer</vt:lpstr>
      <vt:lpstr>SSAGS Step 3A, Week #15</vt:lpstr>
      <vt:lpstr>SSAGS Step 3A, Week #14</vt:lpstr>
      <vt:lpstr>SSAGS Step 3A, Week #13</vt:lpstr>
      <vt:lpstr>SSAGS Step 3A, Week #12</vt:lpstr>
      <vt:lpstr>SSAGS Step 3A, Week #11</vt:lpstr>
      <vt:lpstr>SSAGS Step 3A, Week #10</vt:lpstr>
      <vt:lpstr>SSAGS Step 3A, Week #9</vt:lpstr>
      <vt:lpstr>SSAGS Step 3A, Week #8</vt:lpstr>
      <vt:lpstr>SSAGS Step 3A, Week #7</vt:lpstr>
      <vt:lpstr>SSAGS Step 3A, Week #6</vt:lpstr>
      <vt:lpstr>SSAGS Step 3A, Week #5</vt:lpstr>
      <vt:lpstr>SSAGS Step 3A, Week #4</vt:lpstr>
      <vt:lpstr>SSAGS Step 3A, Week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Deshmukh</dc:creator>
  <cp:lastModifiedBy>Ibie, Elliot E SPDC-PTD/C/NF</cp:lastModifiedBy>
  <cp:revision>689</cp:revision>
  <cp:lastPrinted>2020-02-03T12:38:45Z</cp:lastPrinted>
  <dcterms:created xsi:type="dcterms:W3CDTF">2017-01-30T06:43:06Z</dcterms:created>
  <dcterms:modified xsi:type="dcterms:W3CDTF">2021-04-18T15:13:47Z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  <property fmtid="{D5CDD505-2E9C-101B-9397-08002B2CF9AE}" pid="4" name="ContentTypeId">
    <vt:lpwstr>0x0101006F0A470EEB1140E7AA14F4CE8A50B54C0001CB1477F4DD432AA86DD56CC3887AF400C5808901E3530E4798686EA2C4003090</vt:lpwstr>
  </property>
  <property fmtid="{D5CDD505-2E9C-101B-9397-08002B2CF9AE}" pid="5" name="_dlc_policyId">
    <vt:lpwstr/>
  </property>
  <property fmtid="{D5CDD505-2E9C-101B-9397-08002B2CF9AE}" pid="6" name="ItemRetentionFormula">
    <vt:lpwstr/>
  </property>
  <property fmtid="{D5CDD505-2E9C-101B-9397-08002B2CF9AE}" pid="7" name="_dlc_DocIdItemGuid">
    <vt:lpwstr>07d96c56-b489-4842-8535-707eb7e1c4c0</vt:lpwstr>
  </property>
  <property fmtid="{D5CDD505-2E9C-101B-9397-08002B2CF9AE}" pid="8" name="Shell SharePoint SAEF SecurityClassification">
    <vt:lpwstr>8;#Restricted|21aa7f98-4035-4019-a764-107acb7269af</vt:lpwstr>
  </property>
  <property fmtid="{D5CDD505-2E9C-101B-9397-08002B2CF9AE}" pid="9" name="Shell SharePoint SAEF DocumentType">
    <vt:lpwstr>175;#Technical Papers and Reports [ARM]|dde8adea-75a5-4f52-91f7-ef6bd7e39a09</vt:lpwstr>
  </property>
  <property fmtid="{D5CDD505-2E9C-101B-9397-08002B2CF9AE}" pid="10" name="Shell SharePoint SAEF LegalEntity">
    <vt:lpwstr>4;#Shell Global Solutions International B.V.|c97403e1-4af2-48b1-b9b1-50ae27f1fcb2</vt:lpwstr>
  </property>
  <property fmtid="{D5CDD505-2E9C-101B-9397-08002B2CF9AE}" pid="11" name="Shell SharePoint SAEF BusinessUnitRegion">
    <vt:lpwstr>2;#Technical IT &amp; IM|ffe12cfe-77b7-417c-876c-64d7aa485bc7</vt:lpwstr>
  </property>
  <property fmtid="{D5CDD505-2E9C-101B-9397-08002B2CF9AE}" pid="12" name="Shell SharePoint SAEF GlobalFunction">
    <vt:lpwstr>3;#Information Technology|d388b442-0f35-4ef7-bb6d-ea4386749e1a</vt:lpwstr>
  </property>
  <property fmtid="{D5CDD505-2E9C-101B-9397-08002B2CF9AE}" pid="13" name="Shell SharePoint SAEF WorkgroupID">
    <vt:lpwstr>5;#Upstream _ Single File Plan - 22022|d3ed65c1-761d-4a84-a678-924ffd6ed182</vt:lpwstr>
  </property>
  <property fmtid="{D5CDD505-2E9C-101B-9397-08002B2CF9AE}" pid="14" name="Shell SharePoint SAEF CountryOfJurisdiction">
    <vt:lpwstr>7;#NIGERIA|973e3eb3-a5f9-4712-a628-787e048af9f3</vt:lpwstr>
  </property>
  <property fmtid="{D5CDD505-2E9C-101B-9397-08002B2CF9AE}" pid="15" name="Shell SharePoint SAEF ExportControlClassification">
    <vt:lpwstr>9;#Non-US content - Non Controlled|2ac8835e-0587-4096-a6e2-1f68da1e6cb3</vt:lpwstr>
  </property>
  <property fmtid="{D5CDD505-2E9C-101B-9397-08002B2CF9AE}" pid="16" name="Shell SharePoint SAEF DocumentStatus">
    <vt:lpwstr>23;#Final|4ab27e0b-f232-4e2f-b033-17b51f68e2a5</vt:lpwstr>
  </property>
  <property fmtid="{D5CDD505-2E9C-101B-9397-08002B2CF9AE}" pid="17" name="Shell SharePoint SAEF Language">
    <vt:lpwstr>6;#English|bd3ad5ee-f0c3-40aa-8cc8-36ef09940af3</vt:lpwstr>
  </property>
  <property fmtid="{D5CDD505-2E9C-101B-9397-08002B2CF9AE}" pid="18" name="Shell SharePoint SAEF Business">
    <vt:lpwstr>1;#Projects &amp; Technology|71ef976b-0896-446b-8541-fe6e77f226a6</vt:lpwstr>
  </property>
  <property fmtid="{D5CDD505-2E9C-101B-9397-08002B2CF9AE}" pid="19" name="Shell SharePoint SAEF BusinessProcess">
    <vt:lpwstr>10;#All - Records Management|1f68a0f2-47ab-4887-8df5-7c0616d5ad90</vt:lpwstr>
  </property>
</Properties>
</file>