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76" d="100"/>
          <a:sy n="76" d="100"/>
        </p:scale>
        <p:origin x="14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DEF-053E-4DD0-900A-25B14F84E5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A9A162-337C-416B-9ED9-B1915A876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C714ED-89B8-4404-88DF-FAFBFA639D81}"/>
              </a:ext>
            </a:extLst>
          </p:cNvPr>
          <p:cNvSpPr>
            <a:spLocks noGrp="1"/>
          </p:cNvSpPr>
          <p:nvPr>
            <p:ph type="dt" sz="half" idx="10"/>
          </p:nvPr>
        </p:nvSpPr>
        <p:spPr/>
        <p:txBody>
          <a:bodyPr/>
          <a:lstStyle/>
          <a:p>
            <a:fld id="{C90BF361-FB3D-4804-9F74-992DEFA47750}" type="datetimeFigureOut">
              <a:rPr lang="en-US" smtClean="0"/>
              <a:t>11/11/2020</a:t>
            </a:fld>
            <a:endParaRPr lang="en-US"/>
          </a:p>
        </p:txBody>
      </p:sp>
      <p:sp>
        <p:nvSpPr>
          <p:cNvPr id="5" name="Footer Placeholder 4">
            <a:extLst>
              <a:ext uri="{FF2B5EF4-FFF2-40B4-BE49-F238E27FC236}">
                <a16:creationId xmlns:a16="http://schemas.microsoft.com/office/drawing/2014/main" id="{1DAD25EA-7CB6-4D23-9E4B-4F135FBB1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EEF90-D09E-4A7B-BDF6-A8F2AFA21299}"/>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1411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0089-EB4E-407B-967D-A67F03DE7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8A080-5918-43C8-BE49-31E164976C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8C161-2930-4AAE-B738-CFDAC7C997A6}"/>
              </a:ext>
            </a:extLst>
          </p:cNvPr>
          <p:cNvSpPr>
            <a:spLocks noGrp="1"/>
          </p:cNvSpPr>
          <p:nvPr>
            <p:ph type="dt" sz="half" idx="10"/>
          </p:nvPr>
        </p:nvSpPr>
        <p:spPr/>
        <p:txBody>
          <a:bodyPr/>
          <a:lstStyle/>
          <a:p>
            <a:fld id="{C90BF361-FB3D-4804-9F74-992DEFA47750}" type="datetimeFigureOut">
              <a:rPr lang="en-US" smtClean="0"/>
              <a:t>11/11/2020</a:t>
            </a:fld>
            <a:endParaRPr lang="en-US"/>
          </a:p>
        </p:txBody>
      </p:sp>
      <p:sp>
        <p:nvSpPr>
          <p:cNvPr id="5" name="Footer Placeholder 4">
            <a:extLst>
              <a:ext uri="{FF2B5EF4-FFF2-40B4-BE49-F238E27FC236}">
                <a16:creationId xmlns:a16="http://schemas.microsoft.com/office/drawing/2014/main" id="{8035609B-DD5A-4012-A938-FD443B11A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93627-64A1-4137-B9BC-D4E3C88E79A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64557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AFA3E-4F27-42C9-9DA4-A40BE25655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12488B-F80E-4D0B-B36B-C6CC2EA10B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F5AC5-BCBC-4B97-9B86-95F2DCCFF7D1}"/>
              </a:ext>
            </a:extLst>
          </p:cNvPr>
          <p:cNvSpPr>
            <a:spLocks noGrp="1"/>
          </p:cNvSpPr>
          <p:nvPr>
            <p:ph type="dt" sz="half" idx="10"/>
          </p:nvPr>
        </p:nvSpPr>
        <p:spPr/>
        <p:txBody>
          <a:bodyPr/>
          <a:lstStyle/>
          <a:p>
            <a:fld id="{C90BF361-FB3D-4804-9F74-992DEFA47750}" type="datetimeFigureOut">
              <a:rPr lang="en-US" smtClean="0"/>
              <a:t>11/11/2020</a:t>
            </a:fld>
            <a:endParaRPr lang="en-US"/>
          </a:p>
        </p:txBody>
      </p:sp>
      <p:sp>
        <p:nvSpPr>
          <p:cNvPr id="5" name="Footer Placeholder 4">
            <a:extLst>
              <a:ext uri="{FF2B5EF4-FFF2-40B4-BE49-F238E27FC236}">
                <a16:creationId xmlns:a16="http://schemas.microsoft.com/office/drawing/2014/main" id="{4CFF9093-AAA4-4612-AC26-909172459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E6266-3F97-414E-9EDB-20AA2ECF225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50065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7599-2177-4B53-8E0D-B7EBE229D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9BB0B-99E3-411A-97AD-9F724D0903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D033A-AE4A-446A-89A3-04A7D5EDD343}"/>
              </a:ext>
            </a:extLst>
          </p:cNvPr>
          <p:cNvSpPr>
            <a:spLocks noGrp="1"/>
          </p:cNvSpPr>
          <p:nvPr>
            <p:ph type="dt" sz="half" idx="10"/>
          </p:nvPr>
        </p:nvSpPr>
        <p:spPr/>
        <p:txBody>
          <a:bodyPr/>
          <a:lstStyle/>
          <a:p>
            <a:fld id="{C90BF361-FB3D-4804-9F74-992DEFA47750}" type="datetimeFigureOut">
              <a:rPr lang="en-US" smtClean="0"/>
              <a:t>11/11/2020</a:t>
            </a:fld>
            <a:endParaRPr lang="en-US"/>
          </a:p>
        </p:txBody>
      </p:sp>
      <p:sp>
        <p:nvSpPr>
          <p:cNvPr id="5" name="Footer Placeholder 4">
            <a:extLst>
              <a:ext uri="{FF2B5EF4-FFF2-40B4-BE49-F238E27FC236}">
                <a16:creationId xmlns:a16="http://schemas.microsoft.com/office/drawing/2014/main" id="{C52733EA-5A7F-4445-8533-068E37FFF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25E72-900E-4BC3-8996-8FCBB2F2A291}"/>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24850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68E5-ED80-430C-B2F3-459C93423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7DCDE3-F7F1-4721-95B4-77C87314E9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34FBEB-BF2B-431A-ACDD-E002479D2DC3}"/>
              </a:ext>
            </a:extLst>
          </p:cNvPr>
          <p:cNvSpPr>
            <a:spLocks noGrp="1"/>
          </p:cNvSpPr>
          <p:nvPr>
            <p:ph type="dt" sz="half" idx="10"/>
          </p:nvPr>
        </p:nvSpPr>
        <p:spPr/>
        <p:txBody>
          <a:bodyPr/>
          <a:lstStyle/>
          <a:p>
            <a:fld id="{C90BF361-FB3D-4804-9F74-992DEFA47750}" type="datetimeFigureOut">
              <a:rPr lang="en-US" smtClean="0"/>
              <a:t>11/11/2020</a:t>
            </a:fld>
            <a:endParaRPr lang="en-US"/>
          </a:p>
        </p:txBody>
      </p:sp>
      <p:sp>
        <p:nvSpPr>
          <p:cNvPr id="5" name="Footer Placeholder 4">
            <a:extLst>
              <a:ext uri="{FF2B5EF4-FFF2-40B4-BE49-F238E27FC236}">
                <a16:creationId xmlns:a16="http://schemas.microsoft.com/office/drawing/2014/main" id="{37E32B22-1C29-4E33-9765-E15D80A64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1EDEE-D2A0-4CF0-BC4E-37CE950C54F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36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6900-270B-41E9-8A96-6ED2C985D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2CB9D-08BD-4C65-BAF4-809445FAF6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485840-268A-4C0A-B61D-63F9AC5707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47DE1D-F720-4FF4-9BA0-D2C6D2BC2116}"/>
              </a:ext>
            </a:extLst>
          </p:cNvPr>
          <p:cNvSpPr>
            <a:spLocks noGrp="1"/>
          </p:cNvSpPr>
          <p:nvPr>
            <p:ph type="dt" sz="half" idx="10"/>
          </p:nvPr>
        </p:nvSpPr>
        <p:spPr/>
        <p:txBody>
          <a:bodyPr/>
          <a:lstStyle/>
          <a:p>
            <a:fld id="{C90BF361-FB3D-4804-9F74-992DEFA47750}" type="datetimeFigureOut">
              <a:rPr lang="en-US" smtClean="0"/>
              <a:t>11/11/2020</a:t>
            </a:fld>
            <a:endParaRPr lang="en-US"/>
          </a:p>
        </p:txBody>
      </p:sp>
      <p:sp>
        <p:nvSpPr>
          <p:cNvPr id="6" name="Footer Placeholder 5">
            <a:extLst>
              <a:ext uri="{FF2B5EF4-FFF2-40B4-BE49-F238E27FC236}">
                <a16:creationId xmlns:a16="http://schemas.microsoft.com/office/drawing/2014/main" id="{D02569F1-6A14-488B-8BEF-2C8E16FC3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90B87-E7AD-4B02-BFE5-5D2D2A94A518}"/>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61173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9C7B-44A5-408F-9784-444AF1FAA5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B42624-A605-47E6-ACA2-96822FFE1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C6B9D7-92AF-4777-8D51-0ACC7E9C4D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24554D-64F7-4348-9975-AAE193E23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10426B-2CCE-444D-A6BD-A9362EEB5B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24B73B-BF07-4406-B860-9637F363B659}"/>
              </a:ext>
            </a:extLst>
          </p:cNvPr>
          <p:cNvSpPr>
            <a:spLocks noGrp="1"/>
          </p:cNvSpPr>
          <p:nvPr>
            <p:ph type="dt" sz="half" idx="10"/>
          </p:nvPr>
        </p:nvSpPr>
        <p:spPr/>
        <p:txBody>
          <a:bodyPr/>
          <a:lstStyle/>
          <a:p>
            <a:fld id="{C90BF361-FB3D-4804-9F74-992DEFA47750}" type="datetimeFigureOut">
              <a:rPr lang="en-US" smtClean="0"/>
              <a:t>11/11/2020</a:t>
            </a:fld>
            <a:endParaRPr lang="en-US"/>
          </a:p>
        </p:txBody>
      </p:sp>
      <p:sp>
        <p:nvSpPr>
          <p:cNvPr id="8" name="Footer Placeholder 7">
            <a:extLst>
              <a:ext uri="{FF2B5EF4-FFF2-40B4-BE49-F238E27FC236}">
                <a16:creationId xmlns:a16="http://schemas.microsoft.com/office/drawing/2014/main" id="{79999E85-4B78-49A5-B676-58F387C08A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DC5383-5786-411D-8478-88DD6255129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96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B53-B3C5-4DCB-B764-27CBA4846C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0E6E5E-B941-4762-B1C7-57AD75B6725A}"/>
              </a:ext>
            </a:extLst>
          </p:cNvPr>
          <p:cNvSpPr>
            <a:spLocks noGrp="1"/>
          </p:cNvSpPr>
          <p:nvPr>
            <p:ph type="dt" sz="half" idx="10"/>
          </p:nvPr>
        </p:nvSpPr>
        <p:spPr/>
        <p:txBody>
          <a:bodyPr/>
          <a:lstStyle/>
          <a:p>
            <a:fld id="{C90BF361-FB3D-4804-9F74-992DEFA47750}" type="datetimeFigureOut">
              <a:rPr lang="en-US" smtClean="0"/>
              <a:t>11/11/2020</a:t>
            </a:fld>
            <a:endParaRPr lang="en-US"/>
          </a:p>
        </p:txBody>
      </p:sp>
      <p:sp>
        <p:nvSpPr>
          <p:cNvPr id="4" name="Footer Placeholder 3">
            <a:extLst>
              <a:ext uri="{FF2B5EF4-FFF2-40B4-BE49-F238E27FC236}">
                <a16:creationId xmlns:a16="http://schemas.microsoft.com/office/drawing/2014/main" id="{68C76BEF-FB42-4A08-896A-0E82A1E7F7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62A07C-8944-4CCC-9692-C1BDD40E6DA7}"/>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00880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D1D86-E68D-4C63-8950-40E5658F9FEF}"/>
              </a:ext>
            </a:extLst>
          </p:cNvPr>
          <p:cNvSpPr>
            <a:spLocks noGrp="1"/>
          </p:cNvSpPr>
          <p:nvPr>
            <p:ph type="dt" sz="half" idx="10"/>
          </p:nvPr>
        </p:nvSpPr>
        <p:spPr/>
        <p:txBody>
          <a:bodyPr/>
          <a:lstStyle/>
          <a:p>
            <a:fld id="{C90BF361-FB3D-4804-9F74-992DEFA47750}" type="datetimeFigureOut">
              <a:rPr lang="en-US" smtClean="0"/>
              <a:t>11/11/2020</a:t>
            </a:fld>
            <a:endParaRPr lang="en-US"/>
          </a:p>
        </p:txBody>
      </p:sp>
      <p:sp>
        <p:nvSpPr>
          <p:cNvPr id="3" name="Footer Placeholder 2">
            <a:extLst>
              <a:ext uri="{FF2B5EF4-FFF2-40B4-BE49-F238E27FC236}">
                <a16:creationId xmlns:a16="http://schemas.microsoft.com/office/drawing/2014/main" id="{F5A392FA-ED2B-42FC-969F-085A494F2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414145-6350-4B7D-957F-6FAB4F1A46E2}"/>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1022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B58A-21EA-48AC-8093-C293360FB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A5C69F-4974-468E-894C-E99CFEEB1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DB5999-1DEF-401B-8F6F-B2C5C9FCF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C20140-D1A6-4125-AE3B-6FE02F6D74D8}"/>
              </a:ext>
            </a:extLst>
          </p:cNvPr>
          <p:cNvSpPr>
            <a:spLocks noGrp="1"/>
          </p:cNvSpPr>
          <p:nvPr>
            <p:ph type="dt" sz="half" idx="10"/>
          </p:nvPr>
        </p:nvSpPr>
        <p:spPr/>
        <p:txBody>
          <a:bodyPr/>
          <a:lstStyle/>
          <a:p>
            <a:fld id="{C90BF361-FB3D-4804-9F74-992DEFA47750}" type="datetimeFigureOut">
              <a:rPr lang="en-US" smtClean="0"/>
              <a:t>11/11/2020</a:t>
            </a:fld>
            <a:endParaRPr lang="en-US"/>
          </a:p>
        </p:txBody>
      </p:sp>
      <p:sp>
        <p:nvSpPr>
          <p:cNvPr id="6" name="Footer Placeholder 5">
            <a:extLst>
              <a:ext uri="{FF2B5EF4-FFF2-40B4-BE49-F238E27FC236}">
                <a16:creationId xmlns:a16="http://schemas.microsoft.com/office/drawing/2014/main" id="{EDE51B4F-9DFB-49A7-8545-16A969A18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655D2-9863-4D63-88CD-6AFBCCFCA1E4}"/>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16980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1595-97E1-43C0-A79C-60D55E214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B6234-65CC-45E2-A476-6FBBCC9DC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8DC085-952D-463F-9787-42F725B1E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755122-E45B-4888-9198-6A6AD872F7AC}"/>
              </a:ext>
            </a:extLst>
          </p:cNvPr>
          <p:cNvSpPr>
            <a:spLocks noGrp="1"/>
          </p:cNvSpPr>
          <p:nvPr>
            <p:ph type="dt" sz="half" idx="10"/>
          </p:nvPr>
        </p:nvSpPr>
        <p:spPr/>
        <p:txBody>
          <a:bodyPr/>
          <a:lstStyle/>
          <a:p>
            <a:fld id="{C90BF361-FB3D-4804-9F74-992DEFA47750}" type="datetimeFigureOut">
              <a:rPr lang="en-US" smtClean="0"/>
              <a:t>11/11/2020</a:t>
            </a:fld>
            <a:endParaRPr lang="en-US"/>
          </a:p>
        </p:txBody>
      </p:sp>
      <p:sp>
        <p:nvSpPr>
          <p:cNvPr id="6" name="Footer Placeholder 5">
            <a:extLst>
              <a:ext uri="{FF2B5EF4-FFF2-40B4-BE49-F238E27FC236}">
                <a16:creationId xmlns:a16="http://schemas.microsoft.com/office/drawing/2014/main" id="{C684460A-00D5-4DB1-B9AD-7C1C7728A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EAC8F-EF73-4BF2-B09A-C97361734A75}"/>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5340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D73E5-7A98-41F5-A910-79FA34A98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3419A-B918-4191-A835-09DC34EF6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A1F37-30BE-4236-8A61-5B4DF5C09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BF361-FB3D-4804-9F74-992DEFA47750}" type="datetimeFigureOut">
              <a:rPr lang="en-US" smtClean="0"/>
              <a:t>11/11/2020</a:t>
            </a:fld>
            <a:endParaRPr lang="en-US"/>
          </a:p>
        </p:txBody>
      </p:sp>
      <p:sp>
        <p:nvSpPr>
          <p:cNvPr id="5" name="Footer Placeholder 4">
            <a:extLst>
              <a:ext uri="{FF2B5EF4-FFF2-40B4-BE49-F238E27FC236}">
                <a16:creationId xmlns:a16="http://schemas.microsoft.com/office/drawing/2014/main" id="{FDC1F07B-6EC4-4B53-9FC7-B7C921561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C031E-DC7A-462D-B525-AC9BB71B2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E6440-E1FA-477D-93C6-E90549C81DB1}" type="slidenum">
              <a:rPr lang="en-US" smtClean="0"/>
              <a:t>‹#›</a:t>
            </a:fld>
            <a:endParaRPr lang="en-US"/>
          </a:p>
        </p:txBody>
      </p:sp>
    </p:spTree>
    <p:extLst>
      <p:ext uri="{BB962C8B-B14F-4D97-AF65-F5344CB8AC3E}">
        <p14:creationId xmlns:p14="http://schemas.microsoft.com/office/powerpoint/2010/main" val="1585975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2F7D1B-BBFF-410B-93D8-3F34E4255D57}"/>
              </a:ext>
            </a:extLst>
          </p:cNvPr>
          <p:cNvSpPr txBox="1">
            <a:spLocks/>
          </p:cNvSpPr>
          <p:nvPr/>
        </p:nvSpPr>
        <p:spPr>
          <a:xfrm>
            <a:off x="260012" y="74612"/>
            <a:ext cx="11537072" cy="307975"/>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defRPr/>
            </a:pPr>
            <a:r>
              <a:rPr lang="en-US" sz="2000" b="1" dirty="0">
                <a:latin typeface="Futura Medium" panose="00000400000000000000" pitchFamily="2" charset="0"/>
              </a:rPr>
              <a:t>Project Title: </a:t>
            </a:r>
            <a:r>
              <a:rPr lang="en-GB" sz="2000" b="1" dirty="0"/>
              <a:t>OPERATIONALIZING ONLINE VESSEL DE-SANDING IN </a:t>
            </a:r>
            <a:r>
              <a:rPr lang="en-GB" sz="2000" b="1" i="1" dirty="0"/>
              <a:t>SOUTH BANK </a:t>
            </a:r>
            <a:r>
              <a:rPr lang="en-GB" sz="2000" b="1" dirty="0"/>
              <a:t>FACILITIES</a:t>
            </a:r>
            <a:endParaRPr lang="en-US" sz="2000" b="1" dirty="0">
              <a:latin typeface="Futura Medium" panose="00000400000000000000" pitchFamily="2" charset="0"/>
            </a:endParaRPr>
          </a:p>
        </p:txBody>
      </p:sp>
      <p:sp>
        <p:nvSpPr>
          <p:cNvPr id="5" name="Text Placeholder 2">
            <a:extLst>
              <a:ext uri="{FF2B5EF4-FFF2-40B4-BE49-F238E27FC236}">
                <a16:creationId xmlns:a16="http://schemas.microsoft.com/office/drawing/2014/main" id="{0B0B873A-6E72-4C67-9D5E-05ADD7E9CB6A}"/>
              </a:ext>
            </a:extLst>
          </p:cNvPr>
          <p:cNvSpPr txBox="1">
            <a:spLocks/>
          </p:cNvSpPr>
          <p:nvPr/>
        </p:nvSpPr>
        <p:spPr>
          <a:xfrm>
            <a:off x="260013" y="362357"/>
            <a:ext cx="11671976" cy="2500113"/>
          </a:xfrm>
          <a:prstGeom prst="rect">
            <a:avLst/>
          </a:prstGeom>
          <a:noFill/>
          <a:ln>
            <a:solidFill>
              <a:schemeClr val="tx1">
                <a:lumMod val="75000"/>
              </a:schemeClr>
            </a:solidFill>
          </a:ln>
        </p:spPr>
        <p:txBody>
          <a:bodyPr/>
          <a:lstStyle/>
          <a:p>
            <a:pPr algn="just" defTabSz="914400">
              <a:spcAft>
                <a:spcPts val="500"/>
              </a:spcAft>
              <a:defRPr/>
            </a:pPr>
            <a:r>
              <a:rPr lang="en-GB" sz="1400" b="1" u="sng" dirty="0">
                <a:solidFill>
                  <a:srgbClr val="EEECE1">
                    <a:lumMod val="50000"/>
                  </a:srgbClr>
                </a:solidFill>
                <a:latin typeface="Futura Medium" panose="00000400000000000000" pitchFamily="2" charset="0"/>
              </a:rPr>
              <a:t>Business Case/objectives</a:t>
            </a:r>
            <a:r>
              <a:rPr lang="en-GB" sz="1400" b="1" dirty="0">
                <a:solidFill>
                  <a:srgbClr val="EEECE1">
                    <a:lumMod val="50000"/>
                  </a:srgbClr>
                </a:solidFill>
                <a:latin typeface="Futura Medium" pitchFamily="2" charset="0"/>
                <a:cs typeface="Arial" charset="0"/>
              </a:rPr>
              <a:t>:</a:t>
            </a:r>
          </a:p>
          <a:p>
            <a:pPr marL="180000" lvl="1" indent="-180000">
              <a:lnSpc>
                <a:spcPct val="200000"/>
              </a:lnSpc>
              <a:buFont typeface="Arial" panose="020B0604020202020204" pitchFamily="34" charset="0"/>
              <a:buChar char="•"/>
              <a:defRPr/>
            </a:pPr>
            <a:r>
              <a:rPr lang="en-US" sz="1200" dirty="0">
                <a:solidFill>
                  <a:srgbClr val="EEECE1">
                    <a:lumMod val="50000"/>
                  </a:srgbClr>
                </a:solidFill>
                <a:latin typeface="Futura Medium" panose="00000400000000000000" pitchFamily="2" charset="0"/>
              </a:rPr>
              <a:t>As facilities produce oil &amp; gas, sand builds up in the vessels resulting in erosion, wall thickness loss and wear leading to pump and equipment damage. This results in facilities’ ullage reduction, lower availability and unscheduled deferments.</a:t>
            </a:r>
          </a:p>
          <a:p>
            <a:pPr marL="180000" lvl="1" indent="-180000">
              <a:lnSpc>
                <a:spcPct val="200000"/>
              </a:lnSpc>
              <a:buFont typeface="Arial" panose="020B0604020202020204" pitchFamily="34" charset="0"/>
              <a:buChar char="•"/>
              <a:defRPr/>
            </a:pPr>
            <a:r>
              <a:rPr lang="en-US" sz="1200" dirty="0">
                <a:solidFill>
                  <a:srgbClr val="EEECE1">
                    <a:lumMod val="50000"/>
                  </a:srgbClr>
                </a:solidFill>
                <a:latin typeface="Futura Medium" panose="00000400000000000000" pitchFamily="2" charset="0"/>
              </a:rPr>
              <a:t>To mitigate this, scheduled vessel de-sanding PMs are done, Requiring 2 days (conservative estimate) facility Shutdown/TA in 2021. This results in a conservative production deferment of circa 20,100 </a:t>
            </a:r>
            <a:r>
              <a:rPr lang="en-US" sz="1200" dirty="0" err="1">
                <a:solidFill>
                  <a:srgbClr val="EEECE1">
                    <a:lumMod val="50000"/>
                  </a:srgbClr>
                </a:solidFill>
                <a:latin typeface="Futura Medium" panose="00000400000000000000" pitchFamily="2" charset="0"/>
              </a:rPr>
              <a:t>bbls</a:t>
            </a:r>
            <a:r>
              <a:rPr lang="en-US" sz="1200" dirty="0">
                <a:solidFill>
                  <a:srgbClr val="EEECE1">
                    <a:lumMod val="50000"/>
                  </a:srgbClr>
                </a:solidFill>
                <a:latin typeface="Futura Medium" panose="00000400000000000000" pitchFamily="2" charset="0"/>
              </a:rPr>
              <a:t> for Southbank facility (using 2days)</a:t>
            </a:r>
          </a:p>
          <a:p>
            <a:pPr marL="180000" lvl="1" indent="-180000">
              <a:lnSpc>
                <a:spcPct val="200000"/>
              </a:lnSpc>
              <a:buFont typeface="Arial" panose="020B0604020202020204" pitchFamily="34" charset="0"/>
              <a:buChar char="•"/>
              <a:defRPr/>
            </a:pPr>
            <a:r>
              <a:rPr lang="en-US" sz="1200" dirty="0">
                <a:solidFill>
                  <a:srgbClr val="EEECE1">
                    <a:lumMod val="50000"/>
                  </a:srgbClr>
                </a:solidFill>
                <a:latin typeface="Futura Medium" panose="00000400000000000000" pitchFamily="2" charset="0"/>
              </a:rPr>
              <a:t>This document outlines the merits, scope and plan for implementing a new online de-sanding technology in Southbank that has huge cost saving potential and positive impact on goal zero.</a:t>
            </a:r>
          </a:p>
          <a:p>
            <a:pPr algn="just" defTabSz="914400">
              <a:spcAft>
                <a:spcPts val="500"/>
              </a:spcAft>
              <a:defRPr/>
            </a:pPr>
            <a:endParaRPr lang="en-GB" sz="1400" b="1" u="sng" dirty="0">
              <a:solidFill>
                <a:srgbClr val="EEECE1">
                  <a:lumMod val="50000"/>
                </a:srgbClr>
              </a:solidFill>
              <a:latin typeface="Futura Medium" pitchFamily="2" charset="0"/>
              <a:cs typeface="Arial" charset="0"/>
            </a:endParaRPr>
          </a:p>
          <a:p>
            <a:pPr algn="just" defTabSz="914400">
              <a:spcAft>
                <a:spcPts val="500"/>
              </a:spcAft>
              <a:defRPr/>
            </a:pPr>
            <a:endParaRPr lang="en-GB" sz="1400" b="1" u="sng" dirty="0">
              <a:solidFill>
                <a:srgbClr val="EEECE1">
                  <a:lumMod val="50000"/>
                </a:srgbClr>
              </a:solidFill>
              <a:latin typeface="Futura Medium" pitchFamily="2" charset="0"/>
              <a:cs typeface="Arial" charset="0"/>
            </a:endParaRPr>
          </a:p>
          <a:p>
            <a:pPr algn="just" defTabSz="914400">
              <a:spcAft>
                <a:spcPts val="500"/>
              </a:spcAft>
              <a:defRPr/>
            </a:pPr>
            <a:endParaRPr lang="en-GB" sz="1400" b="1" u="sng" dirty="0">
              <a:solidFill>
                <a:srgbClr val="EEECE1">
                  <a:lumMod val="50000"/>
                </a:srgbClr>
              </a:solidFill>
              <a:latin typeface="Futura Medium" pitchFamily="2" charset="0"/>
              <a:cs typeface="Arial" charset="0"/>
            </a:endParaRPr>
          </a:p>
          <a:p>
            <a:pPr marL="171450" indent="-171450" algn="just">
              <a:buFont typeface="Arial" panose="020B0604020202020204" pitchFamily="34" charset="0"/>
              <a:buChar char="•"/>
            </a:pPr>
            <a:endParaRPr lang="en-GB" altLang="en-US" sz="1400" dirty="0">
              <a:solidFill>
                <a:srgbClr val="FF0000"/>
              </a:solidFill>
            </a:endParaRPr>
          </a:p>
          <a:p>
            <a:pPr algn="just"/>
            <a:endParaRPr lang="en-GB" altLang="en-US" sz="1400" b="1" u="sng" dirty="0">
              <a:solidFill>
                <a:srgbClr val="EEECE1">
                  <a:lumMod val="50000"/>
                </a:srgbClr>
              </a:solidFill>
              <a:latin typeface="Futura Medium" panose="00000400000000000000" pitchFamily="2" charset="0"/>
            </a:endParaRPr>
          </a:p>
          <a:p>
            <a:pPr algn="just"/>
            <a:endParaRPr lang="en-GB" altLang="en-US" sz="1400" b="1" u="sng" dirty="0">
              <a:solidFill>
                <a:srgbClr val="EEECE1">
                  <a:lumMod val="50000"/>
                </a:srgbClr>
              </a:solidFill>
              <a:latin typeface="Futura Medium" panose="00000400000000000000" pitchFamily="2" charset="0"/>
            </a:endParaRPr>
          </a:p>
          <a:p>
            <a:pPr algn="just"/>
            <a:r>
              <a:rPr lang="en-GB" altLang="en-US" sz="1400" b="1" u="sng" dirty="0">
                <a:solidFill>
                  <a:srgbClr val="EEECE1">
                    <a:lumMod val="50000"/>
                  </a:srgbClr>
                </a:solidFill>
                <a:latin typeface="Futura Medium" panose="00000400000000000000" pitchFamily="2" charset="0"/>
              </a:rPr>
              <a:t>Objective:</a:t>
            </a:r>
            <a:endParaRPr lang="en-GB" sz="1400" b="1" u="sng" dirty="0">
              <a:solidFill>
                <a:srgbClr val="EEECE1">
                  <a:lumMod val="50000"/>
                </a:srgbClr>
              </a:solidFill>
              <a:latin typeface="Futura Medium" pitchFamily="2" charset="0"/>
              <a:cs typeface="Arial" charset="0"/>
            </a:endParaRPr>
          </a:p>
          <a:p>
            <a:pPr algn="just" defTabSz="914400">
              <a:spcAft>
                <a:spcPts val="500"/>
              </a:spcAft>
              <a:defRPr/>
            </a:pPr>
            <a:endParaRPr lang="en-US" sz="1400" b="1" u="sng" dirty="0">
              <a:solidFill>
                <a:srgbClr val="EEECE1">
                  <a:lumMod val="50000"/>
                </a:srgbClr>
              </a:solidFill>
              <a:latin typeface="Futura Medium" panose="00000400000000000000" pitchFamily="2" charset="0"/>
            </a:endParaRPr>
          </a:p>
        </p:txBody>
      </p:sp>
      <p:sp>
        <p:nvSpPr>
          <p:cNvPr id="6" name="Text Placeholder 2">
            <a:extLst>
              <a:ext uri="{FF2B5EF4-FFF2-40B4-BE49-F238E27FC236}">
                <a16:creationId xmlns:a16="http://schemas.microsoft.com/office/drawing/2014/main" id="{87049F59-5BDA-4CAD-A18C-6449AA4CBEDE}"/>
              </a:ext>
            </a:extLst>
          </p:cNvPr>
          <p:cNvSpPr txBox="1">
            <a:spLocks/>
          </p:cNvSpPr>
          <p:nvPr/>
        </p:nvSpPr>
        <p:spPr>
          <a:xfrm>
            <a:off x="4194125" y="2948146"/>
            <a:ext cx="4832351" cy="3706157"/>
          </a:xfrm>
          <a:prstGeom prst="rect">
            <a:avLst/>
          </a:prstGeom>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Project Scope/Actions (With start and end dates and action party) : </a:t>
            </a:r>
          </a:p>
          <a:p>
            <a:pPr algn="just">
              <a:spcAft>
                <a:spcPts val="500"/>
              </a:spcAft>
              <a:defRPr/>
            </a:pPr>
            <a:r>
              <a:rPr lang="en-US" sz="1200" b="1" u="sng" dirty="0">
                <a:solidFill>
                  <a:srgbClr val="EEECE1">
                    <a:lumMod val="50000"/>
                  </a:srgbClr>
                </a:solidFill>
                <a:latin typeface="Futura Medium" panose="00000400000000000000" pitchFamily="2" charset="0"/>
              </a:rPr>
              <a:t>Action Party: Abiye Opubo </a:t>
            </a:r>
          </a:p>
          <a:p>
            <a:pPr marL="171450" indent="-171450">
              <a:lnSpc>
                <a:spcPct val="150000"/>
              </a:lnSpc>
              <a:buFont typeface="Wingdings" pitchFamily="2" charset="2"/>
              <a:buChar char="§"/>
              <a:defRPr/>
            </a:pPr>
            <a:r>
              <a:rPr lang="en-US" sz="1200" dirty="0">
                <a:solidFill>
                  <a:srgbClr val="EEECE1">
                    <a:lumMod val="50000"/>
                  </a:srgbClr>
                </a:solidFill>
                <a:latin typeface="Futura Medium" panose="00000400000000000000" pitchFamily="2" charset="0"/>
              </a:rPr>
              <a:t>Determine implementation peculiarities for Escravos and Otumara. 	   25/11/20	</a:t>
            </a:r>
          </a:p>
          <a:p>
            <a:pPr marL="171450" indent="-171450">
              <a:lnSpc>
                <a:spcPct val="150000"/>
              </a:lnSpc>
              <a:buFont typeface="Wingdings" pitchFamily="2" charset="2"/>
              <a:buChar char="§"/>
              <a:defRPr/>
            </a:pPr>
            <a:r>
              <a:rPr lang="en-US" sz="1200" dirty="0">
                <a:solidFill>
                  <a:srgbClr val="EEECE1">
                    <a:lumMod val="50000"/>
                  </a:srgbClr>
                </a:solidFill>
                <a:latin typeface="Futura Medium" panose="00000400000000000000" pitchFamily="2" charset="0"/>
              </a:rPr>
              <a:t>Assess vessel nozzle modification requirements 	   25/11/20</a:t>
            </a:r>
          </a:p>
          <a:p>
            <a:pPr marL="171450" indent="-171450">
              <a:lnSpc>
                <a:spcPct val="150000"/>
              </a:lnSpc>
              <a:buFont typeface="Wingdings" pitchFamily="2" charset="2"/>
              <a:buChar char="§"/>
              <a:defRPr/>
            </a:pPr>
            <a:r>
              <a:rPr lang="en-US" sz="1200" dirty="0">
                <a:solidFill>
                  <a:srgbClr val="EEECE1">
                    <a:lumMod val="50000"/>
                  </a:srgbClr>
                </a:solidFill>
                <a:latin typeface="Futura Medium" panose="00000400000000000000" pitchFamily="2" charset="0"/>
              </a:rPr>
              <a:t>Implement any modifications 		   10/01/21</a:t>
            </a:r>
          </a:p>
          <a:p>
            <a:pPr marL="171450" indent="-171450">
              <a:lnSpc>
                <a:spcPct val="150000"/>
              </a:lnSpc>
              <a:buFont typeface="Wingdings" pitchFamily="2" charset="2"/>
              <a:buChar char="§"/>
              <a:defRPr/>
            </a:pPr>
            <a:r>
              <a:rPr lang="en-US" sz="1200" dirty="0">
                <a:solidFill>
                  <a:srgbClr val="EEECE1">
                    <a:lumMod val="50000"/>
                  </a:srgbClr>
                </a:solidFill>
                <a:latin typeface="Futura Medium" panose="00000400000000000000" pitchFamily="2" charset="0"/>
              </a:rPr>
              <a:t>Determine cost and Negotiate down the contractor rate 11/01/21</a:t>
            </a:r>
          </a:p>
          <a:p>
            <a:pPr marL="171450" indent="-171450">
              <a:lnSpc>
                <a:spcPct val="150000"/>
              </a:lnSpc>
              <a:buFont typeface="Wingdings" pitchFamily="2" charset="2"/>
              <a:buChar char="§"/>
              <a:defRPr/>
            </a:pPr>
            <a:r>
              <a:rPr lang="en-US" sz="1200" dirty="0">
                <a:solidFill>
                  <a:srgbClr val="EEECE1">
                    <a:lumMod val="50000"/>
                  </a:srgbClr>
                </a:solidFill>
                <a:latin typeface="Futura Medium" panose="00000400000000000000" pitchFamily="2" charset="0"/>
              </a:rPr>
              <a:t>Do Part C for execution Contract		   11/01/21	</a:t>
            </a:r>
          </a:p>
          <a:p>
            <a:pPr marL="171450" indent="-171450">
              <a:lnSpc>
                <a:spcPct val="150000"/>
              </a:lnSpc>
              <a:buFont typeface="Wingdings" pitchFamily="2" charset="2"/>
              <a:buChar char="§"/>
              <a:defRPr/>
            </a:pPr>
            <a:r>
              <a:rPr lang="en-US" sz="1200" dirty="0">
                <a:solidFill>
                  <a:srgbClr val="EEECE1">
                    <a:lumMod val="50000"/>
                  </a:srgbClr>
                </a:solidFill>
                <a:latin typeface="Futura Medium" panose="00000400000000000000" pitchFamily="2" charset="0"/>
              </a:rPr>
              <a:t>Develop project plan</a:t>
            </a:r>
          </a:p>
          <a:p>
            <a:pPr marL="628650" lvl="1" indent="-171450">
              <a:buFont typeface="Wingdings" pitchFamily="2" charset="2"/>
              <a:buChar char="§"/>
              <a:defRPr/>
            </a:pPr>
            <a:r>
              <a:rPr lang="en-US" sz="1200" dirty="0">
                <a:solidFill>
                  <a:srgbClr val="EEECE1">
                    <a:lumMod val="50000"/>
                  </a:srgbClr>
                </a:solidFill>
                <a:latin typeface="Futura Medium" panose="00000400000000000000" pitchFamily="2" charset="0"/>
              </a:rPr>
              <a:t>Draft Logistics Plan		17/12/20</a:t>
            </a:r>
          </a:p>
          <a:p>
            <a:pPr marL="628650" lvl="1" indent="-171450">
              <a:buFont typeface="Wingdings" pitchFamily="2" charset="2"/>
              <a:buChar char="§"/>
              <a:defRPr/>
            </a:pPr>
            <a:r>
              <a:rPr lang="en-US" sz="1200" dirty="0">
                <a:solidFill>
                  <a:srgbClr val="EEECE1">
                    <a:lumMod val="50000"/>
                  </a:srgbClr>
                </a:solidFill>
                <a:latin typeface="Futura Medium" panose="00000400000000000000" pitchFamily="2" charset="0"/>
              </a:rPr>
              <a:t>Draft detailed work plan		10/12/20</a:t>
            </a:r>
          </a:p>
          <a:p>
            <a:pPr marL="628650" lvl="1" indent="-171450">
              <a:buFont typeface="Wingdings" pitchFamily="2" charset="2"/>
              <a:buChar char="§"/>
              <a:defRPr/>
            </a:pPr>
            <a:r>
              <a:rPr lang="en-US" sz="1200" dirty="0">
                <a:solidFill>
                  <a:srgbClr val="EEECE1">
                    <a:lumMod val="50000"/>
                  </a:srgbClr>
                </a:solidFill>
                <a:latin typeface="Futura Medium" panose="00000400000000000000" pitchFamily="2" charset="0"/>
              </a:rPr>
              <a:t>Finalize work preparation		18/01/21</a:t>
            </a:r>
          </a:p>
          <a:p>
            <a:pPr marL="628650" lvl="1" indent="-171450">
              <a:buFont typeface="Wingdings" pitchFamily="2" charset="2"/>
              <a:buChar char="§"/>
              <a:defRPr/>
            </a:pPr>
            <a:r>
              <a:rPr lang="en-US" sz="1200" dirty="0">
                <a:solidFill>
                  <a:srgbClr val="EEECE1">
                    <a:lumMod val="50000"/>
                  </a:srgbClr>
                </a:solidFill>
                <a:latin typeface="Futura Medium" panose="00000400000000000000" pitchFamily="2" charset="0"/>
              </a:rPr>
              <a:t>Vendor Site mobilization		22/02/21</a:t>
            </a:r>
          </a:p>
          <a:p>
            <a:pPr marL="628650" lvl="1" indent="-171450">
              <a:buFont typeface="Wingdings" pitchFamily="2" charset="2"/>
              <a:buChar char="§"/>
              <a:defRPr/>
            </a:pPr>
            <a:r>
              <a:rPr lang="en-US" sz="1200" dirty="0">
                <a:solidFill>
                  <a:srgbClr val="EEECE1">
                    <a:lumMod val="50000"/>
                  </a:srgbClr>
                </a:solidFill>
                <a:latin typeface="Futura Medium" panose="00000400000000000000" pitchFamily="2" charset="0"/>
              </a:rPr>
              <a:t>Execute Online de-sanding		22/02/21</a:t>
            </a:r>
          </a:p>
          <a:p>
            <a:pPr marL="628650" lvl="1" indent="-171450">
              <a:buFont typeface="Wingdings" pitchFamily="2" charset="2"/>
              <a:buChar char="§"/>
              <a:defRPr/>
            </a:pPr>
            <a:r>
              <a:rPr lang="en-US" sz="1200" dirty="0">
                <a:solidFill>
                  <a:srgbClr val="EEECE1">
                    <a:lumMod val="50000"/>
                  </a:srgbClr>
                </a:solidFill>
                <a:latin typeface="Futura Medium" panose="00000400000000000000" pitchFamily="2" charset="0"/>
              </a:rPr>
              <a:t>Demobilize from site		05/03/21</a:t>
            </a:r>
          </a:p>
          <a:p>
            <a:pPr marL="171450" indent="-171450" defTabSz="914400">
              <a:spcBef>
                <a:spcPts val="400"/>
              </a:spcBef>
              <a:buFont typeface="Wingdings" pitchFamily="2" charset="2"/>
              <a:buChar char="§"/>
              <a:defRPr/>
            </a:pPr>
            <a:endParaRPr lang="en-GB" sz="1400" dirty="0">
              <a:solidFill>
                <a:srgbClr val="EEECE1">
                  <a:lumMod val="50000"/>
                </a:srgbClr>
              </a:solidFill>
              <a:latin typeface="Futura Medium" panose="00000400000000000000" pitchFamily="2" charset="0"/>
            </a:endParaRPr>
          </a:p>
        </p:txBody>
      </p:sp>
      <p:sp>
        <p:nvSpPr>
          <p:cNvPr id="7" name="Text Placeholder 2">
            <a:extLst>
              <a:ext uri="{FF2B5EF4-FFF2-40B4-BE49-F238E27FC236}">
                <a16:creationId xmlns:a16="http://schemas.microsoft.com/office/drawing/2014/main" id="{1352606B-49A4-4693-A620-7F9877DE408D}"/>
              </a:ext>
            </a:extLst>
          </p:cNvPr>
          <p:cNvSpPr txBox="1">
            <a:spLocks/>
          </p:cNvSpPr>
          <p:nvPr/>
        </p:nvSpPr>
        <p:spPr>
          <a:xfrm>
            <a:off x="9116487" y="4470708"/>
            <a:ext cx="2815501" cy="2179003"/>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400" dirty="0">
                <a:solidFill>
                  <a:srgbClr val="EEECE1">
                    <a:lumMod val="50000"/>
                  </a:srgbClr>
                </a:solidFill>
                <a:latin typeface="Futura Medium" panose="00000400000000000000" pitchFamily="2" charset="0"/>
              </a:rPr>
              <a:t>Project Sponsor: </a:t>
            </a:r>
          </a:p>
          <a:p>
            <a:pPr marL="285750" lvl="1" indent="-285750">
              <a:spcBef>
                <a:spcPts val="300"/>
              </a:spcBef>
              <a:spcAft>
                <a:spcPct val="0"/>
              </a:spcAft>
              <a:buFont typeface="Arial" panose="020B0604020202020204" pitchFamily="34" charset="0"/>
              <a:buChar char="•"/>
            </a:pPr>
            <a:r>
              <a:rPr lang="en-US" altLang="en-US" sz="1400" dirty="0">
                <a:solidFill>
                  <a:srgbClr val="EEECE1">
                    <a:lumMod val="50000"/>
                  </a:srgbClr>
                </a:solidFill>
                <a:latin typeface="Futura Medium" panose="00000400000000000000" pitchFamily="2" charset="0"/>
              </a:rPr>
              <a:t>Van den </a:t>
            </a:r>
            <a:r>
              <a:rPr lang="en-US" altLang="en-US" sz="1400" dirty="0" err="1">
                <a:solidFill>
                  <a:srgbClr val="EEECE1">
                    <a:lumMod val="50000"/>
                  </a:srgbClr>
                </a:solidFill>
                <a:latin typeface="Futura Medium" panose="00000400000000000000" pitchFamily="2" charset="0"/>
              </a:rPr>
              <a:t>Hemel</a:t>
            </a:r>
            <a:r>
              <a:rPr lang="en-US" altLang="en-US" sz="1400" dirty="0">
                <a:solidFill>
                  <a:srgbClr val="EEECE1">
                    <a:lumMod val="50000"/>
                  </a:srgbClr>
                </a:solidFill>
                <a:latin typeface="Futura Medium" panose="00000400000000000000" pitchFamily="2" charset="0"/>
              </a:rPr>
              <a:t>, Paul</a:t>
            </a:r>
          </a:p>
          <a:p>
            <a:pPr marL="285750" lvl="1" indent="-285750">
              <a:spcBef>
                <a:spcPts val="300"/>
              </a:spcBef>
              <a:spcAft>
                <a:spcPct val="0"/>
              </a:spcAft>
              <a:buFont typeface="Arial" panose="020B0604020202020204" pitchFamily="34" charset="0"/>
              <a:buChar char="•"/>
            </a:pPr>
            <a:r>
              <a:rPr lang="en-US" altLang="en-US" sz="1400" dirty="0" err="1">
                <a:solidFill>
                  <a:srgbClr val="EEECE1">
                    <a:lumMod val="50000"/>
                  </a:srgbClr>
                </a:solidFill>
                <a:latin typeface="Futura Medium" panose="00000400000000000000" pitchFamily="2" charset="0"/>
              </a:rPr>
              <a:t>Maichibi</a:t>
            </a:r>
            <a:r>
              <a:rPr lang="en-US" altLang="en-US" sz="1400" dirty="0">
                <a:solidFill>
                  <a:srgbClr val="EEECE1">
                    <a:lumMod val="50000"/>
                  </a:srgbClr>
                </a:solidFill>
                <a:latin typeface="Futura Medium" panose="00000400000000000000" pitchFamily="2" charset="0"/>
              </a:rPr>
              <a:t>, Meshach C </a:t>
            </a:r>
          </a:p>
          <a:p>
            <a:pPr marL="0" lvl="1" defTabSz="914400">
              <a:spcBef>
                <a:spcPts val="300"/>
              </a:spcBef>
              <a:spcAft>
                <a:spcPct val="0"/>
              </a:spcAft>
            </a:pPr>
            <a:r>
              <a:rPr lang="en-US" altLang="en-US" sz="1400" dirty="0">
                <a:solidFill>
                  <a:srgbClr val="EEECE1">
                    <a:lumMod val="50000"/>
                  </a:srgbClr>
                </a:solidFill>
                <a:latin typeface="Futura Medium" panose="00000400000000000000" pitchFamily="2" charset="0"/>
              </a:rPr>
              <a:t>Implementation Lead: </a:t>
            </a:r>
            <a:r>
              <a:rPr lang="en-US" altLang="en-US" sz="1400" i="1" dirty="0">
                <a:solidFill>
                  <a:srgbClr val="EEECE1">
                    <a:lumMod val="50000"/>
                  </a:srgbClr>
                </a:solidFill>
                <a:latin typeface="Futura Medium" panose="00000400000000000000" pitchFamily="2" charset="0"/>
              </a:rPr>
              <a:t>Afode, Aford</a:t>
            </a:r>
          </a:p>
          <a:p>
            <a:pPr marL="0" lvl="1">
              <a:spcBef>
                <a:spcPts val="300"/>
              </a:spcBef>
              <a:spcAft>
                <a:spcPct val="0"/>
              </a:spcAft>
            </a:pPr>
            <a:r>
              <a:rPr lang="en-US" altLang="en-US" sz="1400" b="1" dirty="0">
                <a:solidFill>
                  <a:srgbClr val="EEECE1">
                    <a:lumMod val="50000"/>
                  </a:srgbClr>
                </a:solidFill>
                <a:latin typeface="Futura Medium" panose="00000400000000000000" pitchFamily="2" charset="0"/>
              </a:rPr>
              <a:t>Project Team: </a:t>
            </a:r>
          </a:p>
          <a:p>
            <a:pPr marL="0" lvl="1">
              <a:spcBef>
                <a:spcPts val="300"/>
              </a:spcBef>
              <a:spcAft>
                <a:spcPct val="0"/>
              </a:spcAft>
            </a:pPr>
            <a:r>
              <a:rPr lang="en-US" altLang="en-US" sz="1100" i="1" dirty="0">
                <a:solidFill>
                  <a:srgbClr val="EEECE1">
                    <a:lumMod val="50000"/>
                  </a:srgbClr>
                </a:solidFill>
                <a:latin typeface="Futura Medium" panose="00000400000000000000" pitchFamily="2" charset="0"/>
              </a:rPr>
              <a:t>Akaka, Alphonsus; Opubo, Tamunobarabiye; Uduanochie, Adanma; Olasubulumi, Akintunde; Busari, Abiodun; </a:t>
            </a:r>
            <a:r>
              <a:rPr lang="en-US" altLang="en-US" sz="1100" i="1" dirty="0" err="1">
                <a:solidFill>
                  <a:srgbClr val="EEECE1">
                    <a:lumMod val="50000"/>
                  </a:srgbClr>
                </a:solidFill>
                <a:latin typeface="Futura Medium" panose="00000400000000000000" pitchFamily="2" charset="0"/>
              </a:rPr>
              <a:t>Chiroma</a:t>
            </a:r>
            <a:r>
              <a:rPr lang="en-US" altLang="en-US" sz="1100" i="1" dirty="0">
                <a:solidFill>
                  <a:srgbClr val="EEECE1">
                    <a:lumMod val="50000"/>
                  </a:srgbClr>
                </a:solidFill>
                <a:latin typeface="Futura Medium" panose="00000400000000000000" pitchFamily="2" charset="0"/>
              </a:rPr>
              <a:t>, </a:t>
            </a:r>
            <a:r>
              <a:rPr lang="en-US" altLang="en-US" sz="1100" i="1" dirty="0" err="1">
                <a:solidFill>
                  <a:srgbClr val="EEECE1">
                    <a:lumMod val="50000"/>
                  </a:srgbClr>
                </a:solidFill>
                <a:latin typeface="Futura Medium" panose="00000400000000000000" pitchFamily="2" charset="0"/>
              </a:rPr>
              <a:t>Barka</a:t>
            </a:r>
            <a:r>
              <a:rPr lang="en-US" altLang="en-US" sz="1100" i="1" dirty="0">
                <a:solidFill>
                  <a:srgbClr val="EEECE1">
                    <a:lumMod val="50000"/>
                  </a:srgbClr>
                </a:solidFill>
                <a:latin typeface="Futura Medium" panose="00000400000000000000" pitchFamily="2" charset="0"/>
              </a:rPr>
              <a:t>; </a:t>
            </a:r>
            <a:r>
              <a:rPr lang="en-US" altLang="en-US" sz="1100" i="1" dirty="0" err="1">
                <a:solidFill>
                  <a:srgbClr val="EEECE1">
                    <a:lumMod val="50000"/>
                  </a:srgbClr>
                </a:solidFill>
                <a:latin typeface="Futura Medium" panose="00000400000000000000" pitchFamily="2" charset="0"/>
              </a:rPr>
              <a:t>Wya</a:t>
            </a:r>
            <a:r>
              <a:rPr lang="en-US" altLang="en-US" sz="1100" i="1" dirty="0">
                <a:solidFill>
                  <a:srgbClr val="EEECE1">
                    <a:lumMod val="50000"/>
                  </a:srgbClr>
                </a:solidFill>
                <a:latin typeface="Futura Medium" panose="00000400000000000000" pitchFamily="2" charset="0"/>
              </a:rPr>
              <a:t>, Daniel, </a:t>
            </a:r>
            <a:r>
              <a:rPr lang="en-US" altLang="en-US" sz="1100" i="1" dirty="0" err="1">
                <a:solidFill>
                  <a:srgbClr val="EEECE1">
                    <a:lumMod val="50000"/>
                  </a:srgbClr>
                </a:solidFill>
                <a:latin typeface="Futura Medium" panose="00000400000000000000" pitchFamily="2" charset="0"/>
              </a:rPr>
              <a:t>Otumara</a:t>
            </a:r>
            <a:r>
              <a:rPr lang="en-US" altLang="en-US" sz="1100" i="1">
                <a:solidFill>
                  <a:srgbClr val="EEECE1">
                    <a:lumMod val="50000"/>
                  </a:srgbClr>
                </a:solidFill>
                <a:latin typeface="Futura Medium" panose="00000400000000000000" pitchFamily="2" charset="0"/>
              </a:rPr>
              <a:t> Asset Team.</a:t>
            </a:r>
            <a:endParaRPr lang="en-US" altLang="en-US" sz="1100" i="1" dirty="0">
              <a:solidFill>
                <a:srgbClr val="EEECE1">
                  <a:lumMod val="50000"/>
                </a:srgbClr>
              </a:solidFill>
              <a:latin typeface="Futura Medium" panose="00000400000000000000" pitchFamily="2" charset="0"/>
            </a:endParaRPr>
          </a:p>
          <a:p>
            <a:pPr marL="0" lvl="1" defTabSz="914400">
              <a:spcBef>
                <a:spcPts val="300"/>
              </a:spcBef>
              <a:spcAft>
                <a:spcPct val="0"/>
              </a:spcAft>
            </a:pPr>
            <a:endParaRPr lang="en-US" altLang="en-US" sz="1400" dirty="0">
              <a:solidFill>
                <a:srgbClr val="EEECE1">
                  <a:lumMod val="50000"/>
                </a:srgbClr>
              </a:solidFill>
              <a:latin typeface="Futura Medium" panose="00000400000000000000" pitchFamily="2" charset="0"/>
            </a:endParaRPr>
          </a:p>
          <a:p>
            <a:pPr marL="171450" indent="-171450" defTabSz="914400">
              <a:defRPr/>
            </a:pPr>
            <a:endParaRPr lang="en-GB" sz="1200" b="1" dirty="0">
              <a:solidFill>
                <a:srgbClr val="EEECE1">
                  <a:lumMod val="50000"/>
                </a:srgbClr>
              </a:solidFill>
              <a:latin typeface="Futura Medium" panose="00000400000000000000" pitchFamily="2" charset="0"/>
            </a:endParaRPr>
          </a:p>
          <a:p>
            <a:pPr defTabSz="914400">
              <a:defRPr/>
            </a:pPr>
            <a:endParaRPr lang="en-US" sz="18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8" name="Text Placeholder 2">
            <a:extLst>
              <a:ext uri="{FF2B5EF4-FFF2-40B4-BE49-F238E27FC236}">
                <a16:creationId xmlns:a16="http://schemas.microsoft.com/office/drawing/2014/main" id="{5B9C7933-742B-4444-8A40-6DA8AF252373}"/>
              </a:ext>
            </a:extLst>
          </p:cNvPr>
          <p:cNvSpPr txBox="1">
            <a:spLocks/>
          </p:cNvSpPr>
          <p:nvPr/>
        </p:nvSpPr>
        <p:spPr>
          <a:xfrm>
            <a:off x="260012" y="5805182"/>
            <a:ext cx="3825155" cy="844530"/>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Input High-level Timeline:</a:t>
            </a:r>
            <a:endParaRPr lang="en-GB" sz="12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L2: Impacts fully identified and FCF calculated</a:t>
            </a:r>
          </a:p>
          <a:p>
            <a:pPr marL="171450" indent="-171450" defTabSz="914400">
              <a:spcBef>
                <a:spcPts val="300"/>
              </a:spcBef>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9" name="Text Placeholder 2">
            <a:extLst>
              <a:ext uri="{FF2B5EF4-FFF2-40B4-BE49-F238E27FC236}">
                <a16:creationId xmlns:a16="http://schemas.microsoft.com/office/drawing/2014/main" id="{66DF1EED-D4D5-4686-9010-70EB1486C545}"/>
              </a:ext>
            </a:extLst>
          </p:cNvPr>
          <p:cNvSpPr txBox="1">
            <a:spLocks/>
          </p:cNvSpPr>
          <p:nvPr/>
        </p:nvSpPr>
        <p:spPr>
          <a:xfrm>
            <a:off x="9116487" y="2948147"/>
            <a:ext cx="2815501" cy="1440974"/>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Critical Success Factors</a:t>
            </a:r>
          </a:p>
          <a:p>
            <a:pPr marL="628650" lvl="1" indent="-171450" algn="just">
              <a:spcAft>
                <a:spcPts val="500"/>
              </a:spcAft>
              <a:buFont typeface="Arial" panose="020B0604020202020204" pitchFamily="34" charset="0"/>
              <a:buChar char="•"/>
              <a:defRPr/>
            </a:pPr>
            <a:r>
              <a:rPr lang="en-US" sz="1200" dirty="0">
                <a:solidFill>
                  <a:srgbClr val="EEECE1">
                    <a:lumMod val="50000"/>
                  </a:srgbClr>
                </a:solidFill>
                <a:latin typeface="Futura Medium" panose="00000400000000000000" pitchFamily="2" charset="0"/>
              </a:rPr>
              <a:t>Secure Contract</a:t>
            </a:r>
          </a:p>
          <a:p>
            <a:pPr marL="628650" lvl="1" indent="-171450" algn="just">
              <a:spcAft>
                <a:spcPts val="500"/>
              </a:spcAft>
              <a:buFont typeface="Arial" panose="020B0604020202020204" pitchFamily="34" charset="0"/>
              <a:buChar char="•"/>
              <a:defRPr/>
            </a:pPr>
            <a:r>
              <a:rPr lang="en-US" sz="1200" dirty="0">
                <a:solidFill>
                  <a:srgbClr val="EEECE1">
                    <a:lumMod val="50000"/>
                  </a:srgbClr>
                </a:solidFill>
                <a:latin typeface="Futura Medium" panose="00000400000000000000" pitchFamily="2" charset="0"/>
              </a:rPr>
              <a:t>Logistic Plan</a:t>
            </a:r>
          </a:p>
          <a:p>
            <a:pPr marL="628650" lvl="1" indent="-171450" algn="just">
              <a:spcAft>
                <a:spcPts val="500"/>
              </a:spcAft>
              <a:buFont typeface="Arial" panose="020B0604020202020204" pitchFamily="34" charset="0"/>
              <a:buChar char="•"/>
              <a:defRPr/>
            </a:pPr>
            <a:r>
              <a:rPr lang="en-US" sz="1200" dirty="0">
                <a:solidFill>
                  <a:srgbClr val="EEECE1">
                    <a:lumMod val="50000"/>
                  </a:srgbClr>
                </a:solidFill>
                <a:latin typeface="Futura Medium" panose="00000400000000000000" pitchFamily="2" charset="0"/>
              </a:rPr>
              <a:t>Goal Zero</a:t>
            </a:r>
            <a:endParaRPr lang="en-GB" sz="12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2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endParaRPr lang="en-GB" sz="1800" dirty="0">
              <a:solidFill>
                <a:srgbClr val="EEECE1">
                  <a:lumMod val="50000"/>
                </a:srgbClr>
              </a:solidFill>
              <a:latin typeface="Futura Medium" panose="00000400000000000000" pitchFamily="2" charset="0"/>
            </a:endParaRPr>
          </a:p>
          <a:p>
            <a:pPr marL="171450" indent="-171450" defTabSz="914400">
              <a:defRPr/>
            </a:pPr>
            <a:endParaRPr lang="en-GB" sz="1800" dirty="0">
              <a:solidFill>
                <a:srgbClr val="EEECE1">
                  <a:lumMod val="50000"/>
                </a:srgbClr>
              </a:solidFill>
              <a:latin typeface="Futura Medium" panose="00000400000000000000" pitchFamily="2" charset="0"/>
            </a:endParaRPr>
          </a:p>
          <a:p>
            <a:pPr defTabSz="914400">
              <a:defRPr/>
            </a:pPr>
            <a:endParaRPr lang="en-US" sz="18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0" name="Text Placeholder 2">
            <a:extLst>
              <a:ext uri="{FF2B5EF4-FFF2-40B4-BE49-F238E27FC236}">
                <a16:creationId xmlns:a16="http://schemas.microsoft.com/office/drawing/2014/main" id="{EBB06FE1-8DA9-4828-9CE6-8E1A3D5948B6}"/>
              </a:ext>
            </a:extLst>
          </p:cNvPr>
          <p:cNvSpPr txBox="1">
            <a:spLocks/>
          </p:cNvSpPr>
          <p:nvPr/>
        </p:nvSpPr>
        <p:spPr>
          <a:xfrm>
            <a:off x="260011" y="2970865"/>
            <a:ext cx="3825155" cy="2725260"/>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Potential Benefits &amp; Measurement:</a:t>
            </a:r>
            <a:endParaRPr lang="en-GB" sz="1200" dirty="0">
              <a:solidFill>
                <a:srgbClr val="EEECE1">
                  <a:lumMod val="50000"/>
                </a:srgbClr>
              </a:solidFill>
              <a:latin typeface="Futura Medium" panose="00000400000000000000" pitchFamily="2" charset="0"/>
            </a:endParaRPr>
          </a:p>
          <a:p>
            <a:pPr marL="171450" indent="-171450">
              <a:lnSpc>
                <a:spcPct val="200000"/>
              </a:lnSpc>
              <a:buFont typeface="Wingdings" pitchFamily="2" charset="2"/>
              <a:buChar char="§"/>
              <a:defRPr/>
            </a:pPr>
            <a:r>
              <a:rPr lang="en-US" sz="1100" dirty="0">
                <a:solidFill>
                  <a:srgbClr val="EEECE1">
                    <a:lumMod val="50000"/>
                  </a:srgbClr>
                </a:solidFill>
                <a:latin typeface="Futura Medium" panose="00000400000000000000" pitchFamily="2" charset="0"/>
              </a:rPr>
              <a:t>Compliance with regulatory requirement of no vessel entry</a:t>
            </a:r>
          </a:p>
          <a:p>
            <a:pPr marL="171450" indent="-171450">
              <a:lnSpc>
                <a:spcPct val="200000"/>
              </a:lnSpc>
              <a:buFont typeface="Wingdings" pitchFamily="2" charset="2"/>
              <a:buChar char="§"/>
              <a:defRPr/>
            </a:pPr>
            <a:r>
              <a:rPr lang="en-US" sz="1100" dirty="0">
                <a:solidFill>
                  <a:srgbClr val="EEECE1">
                    <a:lumMod val="50000"/>
                  </a:srgbClr>
                </a:solidFill>
                <a:latin typeface="Futura Medium" panose="00000400000000000000" pitchFamily="2" charset="0"/>
              </a:rPr>
              <a:t>Save circa 20,100 bbl. across Southbank facility.</a:t>
            </a:r>
          </a:p>
          <a:p>
            <a:pPr marL="171450" indent="-171450">
              <a:lnSpc>
                <a:spcPct val="200000"/>
              </a:lnSpc>
              <a:buFont typeface="Wingdings" pitchFamily="2" charset="2"/>
              <a:buChar char="§"/>
              <a:defRPr/>
            </a:pPr>
            <a:r>
              <a:rPr lang="en-GB" sz="1100" dirty="0">
                <a:solidFill>
                  <a:srgbClr val="EEECE1">
                    <a:lumMod val="50000"/>
                  </a:srgbClr>
                </a:solidFill>
                <a:latin typeface="Futura Medium" panose="00000400000000000000" pitchFamily="2" charset="0"/>
              </a:rPr>
              <a:t>Potential savings of circa $703,500/year. (@$35/</a:t>
            </a:r>
            <a:r>
              <a:rPr lang="en-GB" sz="1100" dirty="0" err="1">
                <a:solidFill>
                  <a:srgbClr val="EEECE1">
                    <a:lumMod val="50000"/>
                  </a:srgbClr>
                </a:solidFill>
                <a:latin typeface="Futura Medium" panose="00000400000000000000" pitchFamily="2" charset="0"/>
              </a:rPr>
              <a:t>bbl</a:t>
            </a:r>
            <a:r>
              <a:rPr lang="en-GB" sz="1100" dirty="0">
                <a:solidFill>
                  <a:srgbClr val="EEECE1">
                    <a:lumMod val="50000"/>
                  </a:srgbClr>
                </a:solidFill>
                <a:latin typeface="Futura Medium" panose="00000400000000000000" pitchFamily="2" charset="0"/>
              </a:rPr>
              <a:t>)</a:t>
            </a:r>
          </a:p>
          <a:p>
            <a:pPr marL="171450" indent="-171450">
              <a:lnSpc>
                <a:spcPct val="200000"/>
              </a:lnSpc>
              <a:buFont typeface="Wingdings" pitchFamily="2" charset="2"/>
              <a:buChar char="§"/>
              <a:defRPr/>
            </a:pPr>
            <a:r>
              <a:rPr lang="en-GB" sz="1100" dirty="0">
                <a:solidFill>
                  <a:srgbClr val="EEECE1">
                    <a:lumMod val="50000"/>
                  </a:srgbClr>
                </a:solidFill>
                <a:latin typeface="Futura Medium" panose="00000400000000000000" pitchFamily="2" charset="0"/>
              </a:rPr>
              <a:t>Cost for Online de-sanding  is circa $ 180, 000 for</a:t>
            </a:r>
          </a:p>
          <a:p>
            <a:pPr marL="171450" indent="-171450">
              <a:lnSpc>
                <a:spcPct val="200000"/>
              </a:lnSpc>
              <a:buFont typeface="Wingdings" pitchFamily="2" charset="2"/>
              <a:buChar char="§"/>
              <a:defRPr/>
            </a:pPr>
            <a:r>
              <a:rPr lang="en-GB" sz="1100" b="1" dirty="0">
                <a:solidFill>
                  <a:srgbClr val="00B050"/>
                </a:solidFill>
                <a:latin typeface="Futura Medium" panose="00000400000000000000" pitchFamily="2" charset="0"/>
              </a:rPr>
              <a:t>Free cash flow is </a:t>
            </a:r>
            <a:r>
              <a:rPr lang="en-GB" sz="1100" b="1">
                <a:solidFill>
                  <a:srgbClr val="00B050"/>
                </a:solidFill>
                <a:latin typeface="Futura Medium" panose="00000400000000000000" pitchFamily="2" charset="0"/>
              </a:rPr>
              <a:t>circa $523,500</a:t>
            </a:r>
            <a:endParaRPr lang="en-GB" sz="1100" b="1" dirty="0">
              <a:solidFill>
                <a:srgbClr val="00B050"/>
              </a:solidFill>
              <a:latin typeface="Futura Medium" panose="00000400000000000000" pitchFamily="2" charset="0"/>
            </a:endParaRPr>
          </a:p>
          <a:p>
            <a:pPr defTabSz="914400">
              <a:defRPr/>
            </a:pPr>
            <a:endParaRPr lang="en-GB" sz="1100" dirty="0">
              <a:solidFill>
                <a:srgbClr val="EEECE1">
                  <a:lumMod val="50000"/>
                </a:srgbClr>
              </a:solidFill>
              <a:latin typeface="Futura Medium" panose="00000400000000000000" pitchFamily="2" charset="0"/>
            </a:endParaRPr>
          </a:p>
        </p:txBody>
      </p:sp>
      <p:sp>
        <p:nvSpPr>
          <p:cNvPr id="11" name="TextBox 10">
            <a:extLst>
              <a:ext uri="{FF2B5EF4-FFF2-40B4-BE49-F238E27FC236}">
                <a16:creationId xmlns:a16="http://schemas.microsoft.com/office/drawing/2014/main" id="{786CC34C-4489-4BF9-80AD-0851512C6A9F}"/>
              </a:ext>
            </a:extLst>
          </p:cNvPr>
          <p:cNvSpPr txBox="1"/>
          <p:nvPr/>
        </p:nvSpPr>
        <p:spPr>
          <a:xfrm>
            <a:off x="10241230" y="0"/>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Tree>
    <p:extLst>
      <p:ext uri="{BB962C8B-B14F-4D97-AF65-F5344CB8AC3E}">
        <p14:creationId xmlns:p14="http://schemas.microsoft.com/office/powerpoint/2010/main" val="159455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17580</TotalTime>
  <Words>372</Words>
  <Application>Microsoft Office PowerPoint</Application>
  <PresentationFormat>Widescreen</PresentationFormat>
  <Paragraphs>50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Futura Medium</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Bejide, Isaac SPDC-UPO/G/TP</dc:creator>
  <cp:lastModifiedBy>Opubo, Tamunobarabiye SPDC-UPC/G/USTN</cp:lastModifiedBy>
  <cp:revision>44</cp:revision>
  <dcterms:created xsi:type="dcterms:W3CDTF">2019-04-26T15:39:43Z</dcterms:created>
  <dcterms:modified xsi:type="dcterms:W3CDTF">2020-11-11T10:17:43Z</dcterms:modified>
</cp:coreProperties>
</file>