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colors8.xml" ContentType="application/vnd.ms-office.chartcolorstyle+xml"/>
  <Override PartName="/ppt/charts/style8.xml" ContentType="application/vnd.ms-office.chartstyle+xml"/>
  <Override PartName="/ppt/charts/style9.xml" ContentType="application/vnd.ms-office.chartstyle+xml"/>
  <Override PartName="/ppt/charts/colors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58" r:id="rId2"/>
    <p:sldId id="443" r:id="rId3"/>
    <p:sldId id="444" r:id="rId4"/>
    <p:sldId id="436" r:id="rId5"/>
    <p:sldId id="404" r:id="rId6"/>
    <p:sldId id="383" r:id="rId7"/>
    <p:sldId id="437" r:id="rId8"/>
    <p:sldId id="438" r:id="rId9"/>
    <p:sldId id="445" r:id="rId10"/>
    <p:sldId id="448" r:id="rId11"/>
    <p:sldId id="446" r:id="rId12"/>
    <p:sldId id="447" r:id="rId13"/>
    <p:sldId id="449" r:id="rId14"/>
    <p:sldId id="453" r:id="rId15"/>
    <p:sldId id="452" r:id="rId16"/>
    <p:sldId id="455" r:id="rId17"/>
    <p:sldId id="454" r:id="rId18"/>
    <p:sldId id="422" r:id="rId19"/>
    <p:sldId id="433" r:id="rId20"/>
    <p:sldId id="434" r:id="rId21"/>
    <p:sldId id="457" r:id="rId22"/>
    <p:sldId id="389" r:id="rId23"/>
    <p:sldId id="450" r:id="rId24"/>
    <p:sldId id="451" r:id="rId25"/>
    <p:sldId id="354" r:id="rId26"/>
    <p:sldId id="400" r:id="rId27"/>
    <p:sldId id="401" r:id="rId28"/>
    <p:sldId id="402" r:id="rId29"/>
    <p:sldId id="403" r:id="rId30"/>
  </p:sldIdLst>
  <p:sldSz cx="12192000" cy="6858000"/>
  <p:notesSz cx="6797675" cy="9926638"/>
  <p:embeddedFontLst>
    <p:embeddedFont>
      <p:font typeface="Impact" panose="020B0806030902050204" pitchFamily="34" charset="0"/>
      <p:regular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Comic Sans MS" panose="030F0702030302020204" pitchFamily="66" charset="0"/>
      <p:regular r:id="rId38"/>
      <p:bold r:id="rId39"/>
    </p:embeddedFont>
    <p:embeddedFont>
      <p:font typeface="Futura Bold" panose="00000900000000000000" pitchFamily="2" charset="0"/>
      <p:regular r:id="rId40"/>
    </p:embeddedFont>
    <p:embeddedFont>
      <p:font typeface="Futura Medium" panose="00000400000000000000" pitchFamily="2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Futura Light" panose="00000400000000000000" pitchFamily="2" charset="0"/>
      <p:regular r:id="rId4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CCE9DB"/>
    <a:srgbClr val="99CDB7"/>
    <a:srgbClr val="66B492"/>
    <a:srgbClr val="339B6E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5" autoAdjust="0"/>
    <p:restoredTop sz="95448" autoAdjust="0"/>
  </p:normalViewPr>
  <p:slideViewPr>
    <p:cSldViewPr snapToGrid="0" snapToObjects="1" showGuides="1">
      <p:cViewPr>
        <p:scale>
          <a:sx n="59" d="100"/>
          <a:sy n="59" d="100"/>
        </p:scale>
        <p:origin x="-595" y="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ssan.Salisu\Desktop\ImoR%20GL%20Wells%20Stock%20Coun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8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Tayo.Salami\Desktop\AGG%20Even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2017 to Jan 2018 IMOR GL deferments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0358513774046735E-2"/>
          <c:y val="9.0635274520793285E-2"/>
          <c:w val="0.71412352389799505"/>
          <c:h val="0.78129046540930192"/>
        </c:manualLayout>
      </c:layout>
      <c:pie3DChart>
        <c:varyColors val="1"/>
        <c:ser>
          <c:idx val="0"/>
          <c:order val="0"/>
          <c:tx>
            <c:v>'17 to Date GL deferments</c:v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E2-48F2-B293-9DBD8C38AD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E2-48F2-B293-9DBD8C38AD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E2-48F2-B293-9DBD8C38AD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4E2-48F2-B293-9DBD8C38AD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4E2-48F2-B293-9DBD8C38AD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4E2-48F2-B293-9DBD8C38AD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4E2-48F2-B293-9DBD8C38AD2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4E2-48F2-B293-9DBD8C38AD2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4E2-48F2-B293-9DBD8C38AD2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4E2-48F2-B293-9DBD8C38AD2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4E2-48F2-B293-9DBD8C38AD2F}"/>
              </c:ext>
            </c:extLst>
          </c:dPt>
          <c:dLbls>
            <c:dLbl>
              <c:idx val="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4E2-48F2-B293-9DBD8C38AD2F}"/>
                </c:ext>
              </c:extLst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E2-48F2-B293-9DBD8C38AD2F}"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4E2-48F2-B293-9DBD8C38AD2F}"/>
                </c:ext>
              </c:extLst>
            </c:dLbl>
            <c:dLbl>
              <c:idx val="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4E2-48F2-B293-9DBD8C38AD2F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Sheet3!$C$30:$C$40</c:f>
              <c:strCache>
                <c:ptCount val="11"/>
                <c:pt idx="0">
                  <c:v>Wellhead Equipment</c:v>
                </c:pt>
                <c:pt idx="1">
                  <c:v>Pipeline</c:v>
                </c:pt>
                <c:pt idx="2">
                  <c:v>Deliveryline/Trunkline</c:v>
                </c:pt>
                <c:pt idx="3">
                  <c:v>Flowline</c:v>
                </c:pt>
                <c:pt idx="4">
                  <c:v>AG Compressor</c:v>
                </c:pt>
                <c:pt idx="5">
                  <c:v>Subsurf Safety Valve</c:v>
                </c:pt>
                <c:pt idx="6">
                  <c:v>Facility Equipment Trips</c:v>
                </c:pt>
                <c:pt idx="7">
                  <c:v>Manifold</c:v>
                </c:pt>
                <c:pt idx="8">
                  <c:v>Reservior</c:v>
                </c:pt>
                <c:pt idx="9">
                  <c:v>Gaslift Valve</c:v>
                </c:pt>
                <c:pt idx="10">
                  <c:v>Flowline Safety Valve</c:v>
                </c:pt>
              </c:strCache>
            </c:strRef>
          </c:cat>
          <c:val>
            <c:numRef>
              <c:f>Sheet3!$A$30:$A$40</c:f>
              <c:numCache>
                <c:formatCode>_(* #,##0_);_(* \(#,##0\);_(* "-"??_);_(@_)</c:formatCode>
                <c:ptCount val="11"/>
                <c:pt idx="0">
                  <c:v>537874.77039917151</c:v>
                </c:pt>
                <c:pt idx="1">
                  <c:v>210763.15144078142</c:v>
                </c:pt>
                <c:pt idx="2">
                  <c:v>192377.40817377076</c:v>
                </c:pt>
                <c:pt idx="3">
                  <c:v>28891.690241340311</c:v>
                </c:pt>
                <c:pt idx="4">
                  <c:v>31722.521182992579</c:v>
                </c:pt>
                <c:pt idx="5">
                  <c:v>18508.511352011552</c:v>
                </c:pt>
                <c:pt idx="6">
                  <c:v>20305.346546450226</c:v>
                </c:pt>
                <c:pt idx="7">
                  <c:v>5747.0336017442041</c:v>
                </c:pt>
                <c:pt idx="8">
                  <c:v>2052.2795594870336</c:v>
                </c:pt>
                <c:pt idx="9">
                  <c:v>1693.907982005552</c:v>
                </c:pt>
                <c:pt idx="10">
                  <c:v>61.1256984231674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B4E2-48F2-B293-9DBD8C38AD2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498817267602481"/>
          <c:y val="0"/>
          <c:w val="0.22317169843987789"/>
          <c:h val="0.96968348015903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0000400000000000000" pitchFamily="2" charset="0"/>
                <a:ea typeface="+mj-ea"/>
                <a:cs typeface="+mj-cs"/>
              </a:defRPr>
            </a:pPr>
            <a:r>
              <a:rPr lang="en-US" dirty="0"/>
              <a:t>Controlled Availability (%)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'Event Log'!$F$3</c:f>
              <c:strCache>
                <c:ptCount val="1"/>
                <c:pt idx="0">
                  <c:v>Availability (%)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panose="000004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'Event Log'!$D$4:$D$14</c:f>
              <c:numCache>
                <c:formatCode>mmm\-yy</c:formatCode>
                <c:ptCount val="11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</c:numCache>
            </c:numRef>
          </c:cat>
          <c:val>
            <c:numRef>
              <c:f>'Event Log'!$F$4:$F$14</c:f>
              <c:numCache>
                <c:formatCode>General</c:formatCode>
                <c:ptCount val="11"/>
                <c:pt idx="0">
                  <c:v>66.8</c:v>
                </c:pt>
                <c:pt idx="1">
                  <c:v>100</c:v>
                </c:pt>
                <c:pt idx="2">
                  <c:v>100</c:v>
                </c:pt>
                <c:pt idx="3">
                  <c:v>24.21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82.14</c:v>
                </c:pt>
                <c:pt idx="9">
                  <c:v>55.1</c:v>
                </c:pt>
                <c:pt idx="10">
                  <c:v>80.8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51-421F-81DA-17B145A93E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51057536"/>
        <c:axId val="151388160"/>
      </c:barChart>
      <c:dateAx>
        <c:axId val="1510575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0000400000000000000" pitchFamily="2" charset="0"/>
                <a:ea typeface="+mn-ea"/>
                <a:cs typeface="+mn-cs"/>
              </a:defRPr>
            </a:pPr>
            <a:endParaRPr lang="en-US"/>
          </a:p>
        </c:txPr>
        <c:crossAx val="151388160"/>
        <c:crosses val="autoZero"/>
        <c:auto val="1"/>
        <c:lblOffset val="100"/>
        <c:baseTimeUnit val="months"/>
      </c:dateAx>
      <c:valAx>
        <c:axId val="151388160"/>
        <c:scaling>
          <c:orientation val="minMax"/>
          <c:max val="100"/>
        </c:scaling>
        <c:delete val="0"/>
        <c:axPos val="l"/>
        <c:majorGridlines>
          <c:spPr>
            <a:ln w="3175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0000400000000000000" pitchFamily="2" charset="0"/>
                <a:ea typeface="+mn-ea"/>
                <a:cs typeface="+mn-cs"/>
              </a:defRPr>
            </a:pPr>
            <a:endParaRPr lang="en-US"/>
          </a:p>
        </c:txPr>
        <c:crossAx val="15105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2">
          <a:lumMod val="25000"/>
        </a:schemeClr>
      </a:solidFill>
      <a:round/>
    </a:ln>
    <a:effectLst/>
  </c:spPr>
  <c:txPr>
    <a:bodyPr/>
    <a:lstStyle/>
    <a:p>
      <a:pPr>
        <a:defRPr>
          <a:latin typeface="Futura Medium" panose="00000400000000000000" pitchFamily="2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AGG Bad Actors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Sheet3!$G$3</c:f>
              <c:strCache>
                <c:ptCount val="1"/>
                <c:pt idx="0">
                  <c:v>Process/Spurious Alarms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BC-4C6E-A17E-47183A02544E}"/>
            </c:ext>
          </c:extLst>
        </c:ser>
        <c:ser>
          <c:idx val="1"/>
          <c:order val="1"/>
          <c:tx>
            <c:strRef>
              <c:f>Sheet3!$G$4</c:f>
              <c:strCache>
                <c:ptCount val="1"/>
                <c:pt idx="0">
                  <c:v>AGG Compressors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BC-4C6E-A17E-47183A02544E}"/>
            </c:ext>
          </c:extLst>
        </c:ser>
        <c:ser>
          <c:idx val="2"/>
          <c:order val="2"/>
          <c:tx>
            <c:strRef>
              <c:f>Sheet3!$G$5</c:f>
              <c:strCache>
                <c:ptCount val="1"/>
                <c:pt idx="0">
                  <c:v>Generator failures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BC-4C6E-A17E-47183A02544E}"/>
            </c:ext>
          </c:extLst>
        </c:ser>
        <c:ser>
          <c:idx val="3"/>
          <c:order val="3"/>
          <c:tx>
            <c:strRef>
              <c:f>Sheet3!$G$6</c:f>
              <c:strCache>
                <c:ptCount val="1"/>
                <c:pt idx="0">
                  <c:v>Lube oil pumps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Sheet3!$H$6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3BC-4C6E-A17E-47183A02544E}"/>
            </c:ext>
          </c:extLst>
        </c:ser>
        <c:ser>
          <c:idx val="4"/>
          <c:order val="4"/>
          <c:tx>
            <c:strRef>
              <c:f>Sheet3!$G$7</c:f>
              <c:strCache>
                <c:ptCount val="1"/>
                <c:pt idx="0">
                  <c:v>Turbine issues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3BC-4C6E-A17E-47183A02544E}"/>
            </c:ext>
          </c:extLst>
        </c:ser>
        <c:ser>
          <c:idx val="5"/>
          <c:order val="5"/>
          <c:tx>
            <c:strRef>
              <c:f>Sheet3!$G$8</c:f>
              <c:strCache>
                <c:ptCount val="1"/>
                <c:pt idx="0">
                  <c:v>Lightning strike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E3BC-4C6E-A17E-47183A02544E}"/>
            </c:ext>
          </c:extLst>
        </c:ser>
        <c:ser>
          <c:idx val="6"/>
          <c:order val="6"/>
          <c:tx>
            <c:strRef>
              <c:f>Sheet3!$G$9</c:f>
              <c:strCache>
                <c:ptCount val="1"/>
                <c:pt idx="0">
                  <c:v>Instrument Air Compressor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Sheet3!$H$2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Sheet3!$H$9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3BC-4C6E-A17E-47183A025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185152"/>
        <c:axId val="95186944"/>
      </c:barChart>
      <c:catAx>
        <c:axId val="9518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86944"/>
        <c:crosses val="autoZero"/>
        <c:auto val="1"/>
        <c:lblAlgn val="ctr"/>
        <c:lblOffset val="100"/>
        <c:noMultiLvlLbl val="0"/>
      </c:catAx>
      <c:valAx>
        <c:axId val="9518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8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chemeClr val="tx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IMOR  Production Unit 2018 IPSC Growth Strategy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4717873336667855E-2"/>
          <c:y val="1.2271517784414879E-2"/>
          <c:w val="0.93495152258220005"/>
          <c:h val="0.76259711630955873"/>
        </c:manualLayout>
      </c:layout>
      <c:barChart>
        <c:barDir val="col"/>
        <c:grouping val="stacked"/>
        <c:varyColors val="0"/>
        <c:ser>
          <c:idx val="0"/>
          <c:order val="0"/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67-4E6E-9563-358A654AC57D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67-4E6E-9563-358A654AC5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67-4E6E-9563-358A654AC57D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67-4E6E-9563-358A654AC57D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67-4E6E-9563-358A654AC57D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067-4E6E-9563-358A654AC57D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tint val="66000"/>
                      <a:satMod val="160000"/>
                    </a:srgbClr>
                  </a:gs>
                  <a:gs pos="50000">
                    <a:srgbClr val="C00000">
                      <a:tint val="44500"/>
                      <a:satMod val="160000"/>
                    </a:srgbClr>
                  </a:gs>
                  <a:gs pos="100000">
                    <a:srgbClr val="C0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067-4E6E-9563-358A654AC57D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067-4E6E-9563-358A654AC57D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3067-4E6E-9563-358A654AC57D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3067-4E6E-9563-358A654AC57D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3067-4E6E-9563-358A654AC57D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3067-4E6E-9563-358A654AC57D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3067-4E6E-9563-358A654AC57D}"/>
              </c:ext>
            </c:extLst>
          </c:dPt>
          <c:dPt>
            <c:idx val="13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3067-4E6E-9563-358A654AC57D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'Data Sheet'!$B$8:$B$17</c:f>
              <c:strCache>
                <c:ptCount val="10"/>
                <c:pt idx="0">
                  <c:v>IMOR Avail. IPSC Wells ( Jan 11, 2018)</c:v>
                </c:pt>
                <c:pt idx="1">
                  <c:v>Isimiri FS RSP. Repairs</c:v>
                </c:pt>
                <c:pt idx="2">
                  <c:v>CWI interventions (22S, 32S, Nkal 13L/S)</c:v>
                </c:pt>
                <c:pt idx="3">
                  <c:v>36L/S STOG REST ongoing</c:v>
                </c:pt>
                <c:pt idx="4">
                  <c:v>OP 17 STOG Wells (2T, 5S, 13L/S, 18L, 30L, 44S, 57L)</c:v>
                </c:pt>
                <c:pt idx="5">
                  <c:v>OP 17 Planned STOG OPZ (Isim 1S, Nkal 4L/S)</c:v>
                </c:pt>
                <c:pt idx="6">
                  <c:v>OP 17 Planned STOG REST (ImoR36L/S, 60T, 66T, 33L, 44L, 48L/S, 51L, 56L/S) )</c:v>
                </c:pt>
                <c:pt idx="7">
                  <c:v>Additonal non AF DNL_CIWR Wells (ImoR 29L/S, 39T, 4T, Nkal 2L/s, Nkal 5L/S, Nkal 9L/S, Nkal 11L/S, 11V, Nkal 14L/S)</c:v>
                </c:pt>
                <c:pt idx="8">
                  <c:v>1kbopd Tgt set for each of the 4 Quarterly PSOs</c:v>
                </c:pt>
                <c:pt idx="9">
                  <c:v>Imo R PU Potential IPSC</c:v>
                </c:pt>
              </c:strCache>
            </c:strRef>
          </c:cat>
          <c:val>
            <c:numRef>
              <c:f>'Data Sheet'!$C$8:$C$17</c:f>
              <c:numCache>
                <c:formatCode>0.0</c:formatCode>
                <c:ptCount val="10"/>
                <c:pt idx="0">
                  <c:v>15.6</c:v>
                </c:pt>
                <c:pt idx="1">
                  <c:v>15.6</c:v>
                </c:pt>
                <c:pt idx="2">
                  <c:v>16.61</c:v>
                </c:pt>
                <c:pt idx="3">
                  <c:v>17.28</c:v>
                </c:pt>
                <c:pt idx="4">
                  <c:v>17.880000000000003</c:v>
                </c:pt>
                <c:pt idx="5">
                  <c:v>19.78</c:v>
                </c:pt>
                <c:pt idx="6">
                  <c:v>20.78</c:v>
                </c:pt>
                <c:pt idx="7">
                  <c:v>23.080000000000005</c:v>
                </c:pt>
                <c:pt idx="8">
                  <c:v>28.980000000000004</c:v>
                </c:pt>
                <c:pt idx="9">
                  <c:v>32.980000000000004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3067-4E6E-9563-358A654AC57D}"/>
            </c:ext>
          </c:extLst>
        </c:ser>
        <c:ser>
          <c:idx val="1"/>
          <c:order val="1"/>
          <c:spPr>
            <a:solidFill>
              <a:schemeClr val="accent6">
                <a:lumMod val="75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3067-4E6E-9563-358A654AC57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3067-4E6E-9563-358A654AC57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3067-4E6E-9563-358A654AC57D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3067-4E6E-9563-358A654AC57D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3067-4E6E-9563-358A654AC57D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3067-4E6E-9563-358A654AC57D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3067-4E6E-9563-358A654AC57D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3067-4E6E-9563-358A654AC57D}"/>
              </c:ext>
            </c:extLst>
          </c:dPt>
          <c:dPt>
            <c:idx val="9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2D-3067-4E6E-9563-358A654AC57D}"/>
              </c:ext>
            </c:extLst>
          </c:dPt>
          <c:dLbls>
            <c:dLbl>
              <c:idx val="0"/>
              <c:layout>
                <c:manualLayout>
                  <c:x val="1.3418148260853833E-2"/>
                  <c:y val="-7.9999891392886283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26 Conduits flowing. Avail IPSC</a:t>
                    </a:r>
                  </a:p>
                </c:rich>
              </c:tx>
              <c:spPr>
                <a:solidFill>
                  <a:schemeClr val="lt1"/>
                </a:solidFill>
                <a:ln w="25400" cap="flat" cmpd="sng" algn="ctr">
                  <a:solidFill>
                    <a:schemeClr val="dk1"/>
                  </a:solidFill>
                  <a:prstDash val="solid"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0347440103720337"/>
                      <c:h val="8.77931034482758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E-3067-4E6E-9563-358A654AC57D}"/>
                </c:ext>
              </c:extLst>
            </c:dLbl>
            <c:dLbl>
              <c:idx val="7"/>
              <c:layout>
                <c:manualLayout>
                  <c:x val="-9.2574733687274973E-4"/>
                  <c:y val="2.75872929676888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2.3481544753031748E-2"/>
                      <c:h val="3.26206896551724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3067-4E6E-9563-358A654AC57D}"/>
                </c:ext>
              </c:extLst>
            </c:dLbl>
            <c:dLbl>
              <c:idx val="8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3067-4E6E-9563-358A654AC57D}"/>
                </c:ext>
              </c:extLst>
            </c:dLbl>
            <c:dLbl>
              <c:idx val="9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3067-4E6E-9563-358A654AC57D}"/>
                </c:ext>
              </c:extLst>
            </c:dLbl>
            <c:dLbl>
              <c:idx val="11"/>
              <c:layout>
                <c:manualLayout>
                  <c:x val="1.1108968042472996E-2"/>
                  <c:y val="-5.103448275862069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53 Conduit in IPSC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3067-4E6E-9563-358A654AC57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'Data Sheet'!$B$8:$B$17</c:f>
              <c:strCache>
                <c:ptCount val="10"/>
                <c:pt idx="0">
                  <c:v>IMOR Avail. IPSC Wells ( Jan 11, 2018)</c:v>
                </c:pt>
                <c:pt idx="1">
                  <c:v>Isimiri FS RSP. Repairs</c:v>
                </c:pt>
                <c:pt idx="2">
                  <c:v>CWI interventions (22S, 32S, Nkal 13L/S)</c:v>
                </c:pt>
                <c:pt idx="3">
                  <c:v>36L/S STOG REST ongoing</c:v>
                </c:pt>
                <c:pt idx="4">
                  <c:v>OP 17 STOG Wells (2T, 5S, 13L/S, 18L, 30L, 44S, 57L)</c:v>
                </c:pt>
                <c:pt idx="5">
                  <c:v>OP 17 Planned STOG OPZ (Isim 1S, Nkal 4L/S)</c:v>
                </c:pt>
                <c:pt idx="6">
                  <c:v>OP 17 Planned STOG REST (ImoR36L/S, 60T, 66T, 33L, 44L, 48L/S, 51L, 56L/S) )</c:v>
                </c:pt>
                <c:pt idx="7">
                  <c:v>Additonal non AF DNL_CIWR Wells (ImoR 29L/S, 39T, 4T, Nkal 2L/s, Nkal 5L/S, Nkal 9L/S, Nkal 11L/S, 11V, Nkal 14L/S)</c:v>
                </c:pt>
                <c:pt idx="8">
                  <c:v>1kbopd Tgt set for each of the 4 Quarterly PSOs</c:v>
                </c:pt>
                <c:pt idx="9">
                  <c:v>Imo R PU Potential IPSC</c:v>
                </c:pt>
              </c:strCache>
            </c:strRef>
          </c:cat>
          <c:val>
            <c:numRef>
              <c:f>'Data Sheet'!$D$8:$D$17</c:f>
              <c:numCache>
                <c:formatCode>0.0</c:formatCode>
                <c:ptCount val="10"/>
                <c:pt idx="0">
                  <c:v>0</c:v>
                </c:pt>
                <c:pt idx="1">
                  <c:v>1.01</c:v>
                </c:pt>
                <c:pt idx="2">
                  <c:v>0.67</c:v>
                </c:pt>
                <c:pt idx="3">
                  <c:v>0.6</c:v>
                </c:pt>
                <c:pt idx="4">
                  <c:v>1.9</c:v>
                </c:pt>
                <c:pt idx="5">
                  <c:v>1</c:v>
                </c:pt>
                <c:pt idx="6">
                  <c:v>2.2999999999999998</c:v>
                </c:pt>
                <c:pt idx="7">
                  <c:v>5.9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0-3067-4E6E-9563-358A654AC57D}"/>
            </c:ext>
          </c:extLst>
        </c:ser>
        <c:ser>
          <c:idx val="2"/>
          <c:order val="2"/>
          <c:spPr>
            <a:solidFill>
              <a:srgbClr val="C00000"/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31-3067-4E6E-9563-358A654AC57D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32-3067-4E6E-9563-358A654AC57D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33-3067-4E6E-9563-358A654AC57D}"/>
              </c:ext>
            </c:extLst>
          </c:dPt>
          <c:dPt>
            <c:idx val="12"/>
            <c:invertIfNegative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3067-4E6E-9563-358A654AC57D}"/>
              </c:ext>
            </c:extLst>
          </c:dPt>
          <c:cat>
            <c:strRef>
              <c:f>'Data Sheet'!$B$8:$B$17</c:f>
              <c:strCache>
                <c:ptCount val="10"/>
                <c:pt idx="0">
                  <c:v>IMOR Avail. IPSC Wells ( Jan 11, 2018)</c:v>
                </c:pt>
                <c:pt idx="1">
                  <c:v>Isimiri FS RSP. Repairs</c:v>
                </c:pt>
                <c:pt idx="2">
                  <c:v>CWI interventions (22S, 32S, Nkal 13L/S)</c:v>
                </c:pt>
                <c:pt idx="3">
                  <c:v>36L/S STOG REST ongoing</c:v>
                </c:pt>
                <c:pt idx="4">
                  <c:v>OP 17 STOG Wells (2T, 5S, 13L/S, 18L, 30L, 44S, 57L)</c:v>
                </c:pt>
                <c:pt idx="5">
                  <c:v>OP 17 Planned STOG OPZ (Isim 1S, Nkal 4L/S)</c:v>
                </c:pt>
                <c:pt idx="6">
                  <c:v>OP 17 Planned STOG REST (ImoR36L/S, 60T, 66T, 33L, 44L, 48L/S, 51L, 56L/S) )</c:v>
                </c:pt>
                <c:pt idx="7">
                  <c:v>Additonal non AF DNL_CIWR Wells (ImoR 29L/S, 39T, 4T, Nkal 2L/s, Nkal 5L/S, Nkal 9L/S, Nkal 11L/S, 11V, Nkal 14L/S)</c:v>
                </c:pt>
                <c:pt idx="8">
                  <c:v>1kbopd Tgt set for each of the 4 Quarterly PSOs</c:v>
                </c:pt>
                <c:pt idx="9">
                  <c:v>Imo R PU Potential IPSC</c:v>
                </c:pt>
              </c:strCache>
            </c:strRef>
          </c:cat>
          <c:val>
            <c:numRef>
              <c:f>'Data Sheet'!$E$8:$E$17</c:f>
              <c:numCache>
                <c:formatCode>0.0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6-3067-4E6E-9563-358A654AC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52987136"/>
        <c:axId val="152988672"/>
      </c:barChart>
      <c:catAx>
        <c:axId val="152987136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2988672"/>
        <c:crosses val="autoZero"/>
        <c:auto val="1"/>
        <c:lblAlgn val="ctr"/>
        <c:lblOffset val="100"/>
        <c:noMultiLvlLbl val="0"/>
      </c:catAx>
      <c:valAx>
        <c:axId val="152988672"/>
        <c:scaling>
          <c:orientation val="minMax"/>
        </c:scaling>
        <c:delete val="0"/>
        <c:axPos val="l"/>
        <c:majorGridlines>
          <c:spPr>
            <a:ln w="12700"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Oil (kbopd)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152987136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0"/>
    <c:dispBlanksAs val="gap"/>
    <c:showDLblsOverMax val="0"/>
  </c:chart>
  <c:txPr>
    <a:bodyPr/>
    <a:lstStyle/>
    <a:p>
      <a:pPr>
        <a:defRPr sz="1000" b="1" i="0" baseline="0"/>
      </a:pPr>
      <a:endParaRPr lang="en-US"/>
    </a:p>
  </c:txPr>
  <c:externalData r:id="rId2">
    <c:autoUpdate val="0"/>
  </c:externalData>
  <c:userShapes r:id="rId3"/>
</c:chartSpac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0415A-74A6-4A59-B962-A3A0B6988F8B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420A84F9-5B00-43CE-90AA-50A44203054A}">
      <dgm:prSet phldrT="[Text]"/>
      <dgm:spPr/>
      <dgm:t>
        <a:bodyPr/>
        <a:lstStyle/>
        <a:p>
          <a:r>
            <a:rPr lang="en-US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Completed Health Check Template</a:t>
          </a:r>
          <a:endParaRPr lang="en-US" dirty="0">
            <a:solidFill>
              <a:srgbClr val="2A09A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44B4582-A971-4916-A40D-51273CCDE838}" type="parTrans" cxnId="{0FA515D8-AAAD-4F6B-B46A-76C6C69794F0}">
      <dgm:prSet/>
      <dgm:spPr/>
      <dgm:t>
        <a:bodyPr/>
        <a:lstStyle/>
        <a:p>
          <a:endParaRPr lang="en-US"/>
        </a:p>
      </dgm:t>
    </dgm:pt>
    <dgm:pt modelId="{06E38BB3-670F-4E4C-BE9F-4AB687D3062D}" type="sibTrans" cxnId="{0FA515D8-AAAD-4F6B-B46A-76C6C69794F0}">
      <dgm:prSet/>
      <dgm:spPr/>
      <dgm:t>
        <a:bodyPr/>
        <a:lstStyle/>
        <a:p>
          <a:endParaRPr lang="en-US"/>
        </a:p>
      </dgm:t>
    </dgm:pt>
    <dgm:pt modelId="{1D7756E7-31C7-4E9C-B54E-9A0781A197B4}">
      <dgm:prSet phldrT="[Text]"/>
      <dgm:spPr/>
      <dgm:t>
        <a:bodyPr/>
        <a:lstStyle/>
        <a:p>
          <a:r>
            <a:rPr lang="en-US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Big ticket items: Impact of technical issues</a:t>
          </a:r>
          <a:endParaRPr lang="en-US" dirty="0">
            <a:solidFill>
              <a:srgbClr val="2A09A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0FBCD0-2DE1-461B-BA63-D725CDB94209}" type="parTrans" cxnId="{43E2BC8A-4099-4DEE-B109-BF3FAC6C314A}">
      <dgm:prSet/>
      <dgm:spPr/>
      <dgm:t>
        <a:bodyPr/>
        <a:lstStyle/>
        <a:p>
          <a:endParaRPr lang="en-US"/>
        </a:p>
      </dgm:t>
    </dgm:pt>
    <dgm:pt modelId="{E40B85E5-CFB5-4B3D-A8C0-71C3D308C243}" type="sibTrans" cxnId="{43E2BC8A-4099-4DEE-B109-BF3FAC6C314A}">
      <dgm:prSet/>
      <dgm:spPr/>
      <dgm:t>
        <a:bodyPr/>
        <a:lstStyle/>
        <a:p>
          <a:endParaRPr lang="en-US"/>
        </a:p>
      </dgm:t>
    </dgm:pt>
    <dgm:pt modelId="{DB550DDE-5328-405D-8D45-AAE39683F985}">
      <dgm:prSet phldrT="[Text]"/>
      <dgm:spPr/>
      <dgm:t>
        <a:bodyPr/>
        <a:lstStyle/>
        <a:p>
          <a:r>
            <a:rPr lang="en-GB" altLang="en-US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Road Map to Closeout Identified key areas of improvement with clear accountabilities</a:t>
          </a:r>
          <a:endParaRPr lang="en-US" dirty="0"/>
        </a:p>
      </dgm:t>
    </dgm:pt>
    <dgm:pt modelId="{255B02CA-BC4A-4FE0-869B-5736F9E8ADBB}" type="parTrans" cxnId="{15D9A056-6C2C-497F-A96D-EAE882DBE400}">
      <dgm:prSet/>
      <dgm:spPr/>
      <dgm:t>
        <a:bodyPr/>
        <a:lstStyle/>
        <a:p>
          <a:endParaRPr lang="en-US"/>
        </a:p>
      </dgm:t>
    </dgm:pt>
    <dgm:pt modelId="{EA930F42-3A07-4FF5-B1DD-11ADF9180FB5}" type="sibTrans" cxnId="{15D9A056-6C2C-497F-A96D-EAE882DBE400}">
      <dgm:prSet/>
      <dgm:spPr/>
      <dgm:t>
        <a:bodyPr/>
        <a:lstStyle/>
        <a:p>
          <a:endParaRPr lang="en-US"/>
        </a:p>
      </dgm:t>
    </dgm:pt>
    <dgm:pt modelId="{91DD4822-5D88-4B5A-BE15-12C3802FC579}">
      <dgm:prSet phldrT="[Text]"/>
      <dgm:spPr/>
      <dgm:t>
        <a:bodyPr/>
        <a:lstStyle/>
        <a:p>
          <a:r>
            <a:rPr lang="en-GB" altLang="en-US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Size of the Prize (Deferment reduction, New Opportunities, Optimization etc.)</a:t>
          </a:r>
          <a:endParaRPr lang="en-US" dirty="0"/>
        </a:p>
      </dgm:t>
    </dgm:pt>
    <dgm:pt modelId="{6E7D9997-007F-4A34-8043-4DAC5CE7FAF1}" type="parTrans" cxnId="{CA8F474E-D5BA-4A71-861B-38FD5782C6A9}">
      <dgm:prSet/>
      <dgm:spPr/>
      <dgm:t>
        <a:bodyPr/>
        <a:lstStyle/>
        <a:p>
          <a:endParaRPr lang="en-US"/>
        </a:p>
      </dgm:t>
    </dgm:pt>
    <dgm:pt modelId="{DB6C69F8-E0BB-4E45-89E5-017633DDE5E8}" type="sibTrans" cxnId="{CA8F474E-D5BA-4A71-861B-38FD5782C6A9}">
      <dgm:prSet/>
      <dgm:spPr/>
      <dgm:t>
        <a:bodyPr/>
        <a:lstStyle/>
        <a:p>
          <a:endParaRPr lang="en-US"/>
        </a:p>
      </dgm:t>
    </dgm:pt>
    <dgm:pt modelId="{BE3B769C-D14B-4635-9A8E-8DDB1ABE49A0}">
      <dgm:prSet phldrT="[Text]"/>
      <dgm:spPr/>
      <dgm:t>
        <a:bodyPr/>
        <a:lstStyle/>
        <a:p>
          <a:r>
            <a:rPr lang="en-US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Imo river Gas Lift Improvement Plan</a:t>
          </a:r>
          <a:endParaRPr lang="en-US" dirty="0">
            <a:solidFill>
              <a:srgbClr val="2A09A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E653EC-1C45-406D-B9E9-17D24B82624F}" type="parTrans" cxnId="{87DEBBD6-0BD9-4339-8040-F6B9B1DF80C7}">
      <dgm:prSet/>
      <dgm:spPr/>
      <dgm:t>
        <a:bodyPr/>
        <a:lstStyle/>
        <a:p>
          <a:endParaRPr lang="en-US"/>
        </a:p>
      </dgm:t>
    </dgm:pt>
    <dgm:pt modelId="{EE537B09-755A-47F0-90E3-31F80DD5E77C}" type="sibTrans" cxnId="{87DEBBD6-0BD9-4339-8040-F6B9B1DF80C7}">
      <dgm:prSet/>
      <dgm:spPr/>
      <dgm:t>
        <a:bodyPr/>
        <a:lstStyle/>
        <a:p>
          <a:endParaRPr lang="en-US"/>
        </a:p>
      </dgm:t>
    </dgm:pt>
    <dgm:pt modelId="{CE348D09-24C2-4959-A560-4AAC29499325}" type="pres">
      <dgm:prSet presAssocID="{0E90415A-74A6-4A59-B962-A3A0B6988F8B}" presName="Name0" presStyleCnt="0">
        <dgm:presLayoutVars>
          <dgm:dir/>
          <dgm:resizeHandles val="exact"/>
        </dgm:presLayoutVars>
      </dgm:prSet>
      <dgm:spPr/>
    </dgm:pt>
    <dgm:pt modelId="{5CBE0894-ECBB-42B0-B198-685AA1D50772}" type="pres">
      <dgm:prSet presAssocID="{420A84F9-5B00-43CE-90AA-50A44203054A}" presName="node" presStyleLbl="node1" presStyleIdx="0" presStyleCnt="5" custScaleY="102708" custLinFactNeighborX="-806" custLinFactNeighborY="1515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6446F3-B55C-409C-A0AF-A51961227EF2}" type="pres">
      <dgm:prSet presAssocID="{06E38BB3-670F-4E4C-BE9F-4AB687D3062D}" presName="sibTrans" presStyleLbl="sibTrans2D1" presStyleIdx="0" presStyleCnt="4"/>
      <dgm:spPr/>
      <dgm:t>
        <a:bodyPr/>
        <a:lstStyle/>
        <a:p>
          <a:endParaRPr lang="en-GB"/>
        </a:p>
      </dgm:t>
    </dgm:pt>
    <dgm:pt modelId="{341A3F85-FD12-44A1-8BCA-AEA14361248D}" type="pres">
      <dgm:prSet presAssocID="{06E38BB3-670F-4E4C-BE9F-4AB687D3062D}" presName="connectorText" presStyleLbl="sibTrans2D1" presStyleIdx="0" presStyleCnt="4"/>
      <dgm:spPr/>
      <dgm:t>
        <a:bodyPr/>
        <a:lstStyle/>
        <a:p>
          <a:endParaRPr lang="en-GB"/>
        </a:p>
      </dgm:t>
    </dgm:pt>
    <dgm:pt modelId="{C0F551CC-6CB2-4DED-B2D8-B4E9FD1E14D8}" type="pres">
      <dgm:prSet presAssocID="{1D7756E7-31C7-4E9C-B54E-9A0781A197B4}" presName="node" presStyleLbl="node1" presStyleIdx="1" presStyleCnt="5" custLinFactNeighborX="6315" custLinFactNeighborY="1380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A85A1E-EB14-4422-94A4-D7C5E9E2288F}" type="pres">
      <dgm:prSet presAssocID="{E40B85E5-CFB5-4B3D-A8C0-71C3D308C243}" presName="sibTrans" presStyleLbl="sibTrans2D1" presStyleIdx="1" presStyleCnt="4"/>
      <dgm:spPr/>
      <dgm:t>
        <a:bodyPr/>
        <a:lstStyle/>
        <a:p>
          <a:endParaRPr lang="en-GB"/>
        </a:p>
      </dgm:t>
    </dgm:pt>
    <dgm:pt modelId="{3A484070-E6FF-4D8C-907C-1891B1FEE4AA}" type="pres">
      <dgm:prSet presAssocID="{E40B85E5-CFB5-4B3D-A8C0-71C3D308C243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A04594A7-E2F8-47A3-9E3D-D90D5157D25D}" type="pres">
      <dgm:prSet presAssocID="{DB550DDE-5328-405D-8D45-AAE39683F985}" presName="node" presStyleLbl="node1" presStyleIdx="2" presStyleCnt="5" custLinFactNeighborX="-1417" custLinFactNeighborY="160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AFD78F-128D-4BB2-8CAB-0BA31B856D24}" type="pres">
      <dgm:prSet presAssocID="{EA930F42-3A07-4FF5-B1DD-11ADF9180FB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A03158F5-8AD2-4EF3-9D8A-1E44213BA017}" type="pres">
      <dgm:prSet presAssocID="{EA930F42-3A07-4FF5-B1DD-11ADF9180FB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20A3F6BD-2816-496C-9EB4-883C787B7333}" type="pres">
      <dgm:prSet presAssocID="{91DD4822-5D88-4B5A-BE15-12C3802FC579}" presName="node" presStyleLbl="node1" presStyleIdx="3" presStyleCnt="5" custLinFactNeighborX="-10224" custLinFactNeighborY="160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30729B-CF4A-4E25-BC40-5C24457AF7F0}" type="pres">
      <dgm:prSet presAssocID="{DB6C69F8-E0BB-4E45-89E5-017633DDE5E8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0017FB3-3C1F-4671-A700-A5F364A40501}" type="pres">
      <dgm:prSet presAssocID="{DB6C69F8-E0BB-4E45-89E5-017633DDE5E8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FFA7763-3133-4DB5-AFCA-5408D5510C78}" type="pres">
      <dgm:prSet presAssocID="{BE3B769C-D14B-4635-9A8E-8DDB1ABE49A0}" presName="node" presStyleLbl="node1" presStyleIdx="4" presStyleCnt="5" custScaleY="96098" custLinFactNeighborX="807" custLinFactNeighborY="17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3E2BC8A-4099-4DEE-B109-BF3FAC6C314A}" srcId="{0E90415A-74A6-4A59-B962-A3A0B6988F8B}" destId="{1D7756E7-31C7-4E9C-B54E-9A0781A197B4}" srcOrd="1" destOrd="0" parTransId="{8E0FBCD0-2DE1-461B-BA63-D725CDB94209}" sibTransId="{E40B85E5-CFB5-4B3D-A8C0-71C3D308C243}"/>
    <dgm:cxn modelId="{8C92E22B-88D2-42AD-963D-61461C1C5F32}" type="presOf" srcId="{EA930F42-3A07-4FF5-B1DD-11ADF9180FB5}" destId="{A03158F5-8AD2-4EF3-9D8A-1E44213BA017}" srcOrd="1" destOrd="0" presId="urn:microsoft.com/office/officeart/2005/8/layout/process1"/>
    <dgm:cxn modelId="{1E87D6B3-6BDF-44A8-999D-DFEEC6F8D858}" type="presOf" srcId="{91DD4822-5D88-4B5A-BE15-12C3802FC579}" destId="{20A3F6BD-2816-496C-9EB4-883C787B7333}" srcOrd="0" destOrd="0" presId="urn:microsoft.com/office/officeart/2005/8/layout/process1"/>
    <dgm:cxn modelId="{B5CC21BF-F6DB-4282-82D0-AC9C9FFDC49E}" type="presOf" srcId="{1D7756E7-31C7-4E9C-B54E-9A0781A197B4}" destId="{C0F551CC-6CB2-4DED-B2D8-B4E9FD1E14D8}" srcOrd="0" destOrd="0" presId="urn:microsoft.com/office/officeart/2005/8/layout/process1"/>
    <dgm:cxn modelId="{CA8F474E-D5BA-4A71-861B-38FD5782C6A9}" srcId="{0E90415A-74A6-4A59-B962-A3A0B6988F8B}" destId="{91DD4822-5D88-4B5A-BE15-12C3802FC579}" srcOrd="3" destOrd="0" parTransId="{6E7D9997-007F-4A34-8043-4DAC5CE7FAF1}" sibTransId="{DB6C69F8-E0BB-4E45-89E5-017633DDE5E8}"/>
    <dgm:cxn modelId="{D8C2AD95-14E5-47BF-B123-45281D929A21}" type="presOf" srcId="{DB550DDE-5328-405D-8D45-AAE39683F985}" destId="{A04594A7-E2F8-47A3-9E3D-D90D5157D25D}" srcOrd="0" destOrd="0" presId="urn:microsoft.com/office/officeart/2005/8/layout/process1"/>
    <dgm:cxn modelId="{7B96A2F9-EE3F-4909-966F-98712A80D0F9}" type="presOf" srcId="{420A84F9-5B00-43CE-90AA-50A44203054A}" destId="{5CBE0894-ECBB-42B0-B198-685AA1D50772}" srcOrd="0" destOrd="0" presId="urn:microsoft.com/office/officeart/2005/8/layout/process1"/>
    <dgm:cxn modelId="{E0A794EA-9F66-4D71-A0B3-A4B6A5CC07A8}" type="presOf" srcId="{EA930F42-3A07-4FF5-B1DD-11ADF9180FB5}" destId="{A7AFD78F-128D-4BB2-8CAB-0BA31B856D24}" srcOrd="0" destOrd="0" presId="urn:microsoft.com/office/officeart/2005/8/layout/process1"/>
    <dgm:cxn modelId="{7B1D7708-D1CA-4104-81BF-93961253F112}" type="presOf" srcId="{06E38BB3-670F-4E4C-BE9F-4AB687D3062D}" destId="{586446F3-B55C-409C-A0AF-A51961227EF2}" srcOrd="0" destOrd="0" presId="urn:microsoft.com/office/officeart/2005/8/layout/process1"/>
    <dgm:cxn modelId="{AD625E27-6349-4F80-B6E9-55A9738BF3F4}" type="presOf" srcId="{DB6C69F8-E0BB-4E45-89E5-017633DDE5E8}" destId="{B0017FB3-3C1F-4671-A700-A5F364A40501}" srcOrd="1" destOrd="0" presId="urn:microsoft.com/office/officeart/2005/8/layout/process1"/>
    <dgm:cxn modelId="{64A46874-B694-4F54-BF4B-937C5256112F}" type="presOf" srcId="{E40B85E5-CFB5-4B3D-A8C0-71C3D308C243}" destId="{C9A85A1E-EB14-4422-94A4-D7C5E9E2288F}" srcOrd="0" destOrd="0" presId="urn:microsoft.com/office/officeart/2005/8/layout/process1"/>
    <dgm:cxn modelId="{F9704C2B-3AAE-4857-B043-44FCD98C0C61}" type="presOf" srcId="{BE3B769C-D14B-4635-9A8E-8DDB1ABE49A0}" destId="{CFFA7763-3133-4DB5-AFCA-5408D5510C78}" srcOrd="0" destOrd="0" presId="urn:microsoft.com/office/officeart/2005/8/layout/process1"/>
    <dgm:cxn modelId="{7B3735A4-BCDB-417D-9B69-DE597D028AE9}" type="presOf" srcId="{E40B85E5-CFB5-4B3D-A8C0-71C3D308C243}" destId="{3A484070-E6FF-4D8C-907C-1891B1FEE4AA}" srcOrd="1" destOrd="0" presId="urn:microsoft.com/office/officeart/2005/8/layout/process1"/>
    <dgm:cxn modelId="{0FA515D8-AAAD-4F6B-B46A-76C6C69794F0}" srcId="{0E90415A-74A6-4A59-B962-A3A0B6988F8B}" destId="{420A84F9-5B00-43CE-90AA-50A44203054A}" srcOrd="0" destOrd="0" parTransId="{244B4582-A971-4916-A40D-51273CCDE838}" sibTransId="{06E38BB3-670F-4E4C-BE9F-4AB687D3062D}"/>
    <dgm:cxn modelId="{2E6E697D-8BD3-4EE4-8875-AA93BB01B616}" type="presOf" srcId="{0E90415A-74A6-4A59-B962-A3A0B6988F8B}" destId="{CE348D09-24C2-4959-A560-4AAC29499325}" srcOrd="0" destOrd="0" presId="urn:microsoft.com/office/officeart/2005/8/layout/process1"/>
    <dgm:cxn modelId="{26D615A9-359A-4753-A896-8183EC80C048}" type="presOf" srcId="{06E38BB3-670F-4E4C-BE9F-4AB687D3062D}" destId="{341A3F85-FD12-44A1-8BCA-AEA14361248D}" srcOrd="1" destOrd="0" presId="urn:microsoft.com/office/officeart/2005/8/layout/process1"/>
    <dgm:cxn modelId="{87DEBBD6-0BD9-4339-8040-F6B9B1DF80C7}" srcId="{0E90415A-74A6-4A59-B962-A3A0B6988F8B}" destId="{BE3B769C-D14B-4635-9A8E-8DDB1ABE49A0}" srcOrd="4" destOrd="0" parTransId="{13E653EC-1C45-406D-B9E9-17D24B82624F}" sibTransId="{EE537B09-755A-47F0-90E3-31F80DD5E77C}"/>
    <dgm:cxn modelId="{15D9A056-6C2C-497F-A96D-EAE882DBE400}" srcId="{0E90415A-74A6-4A59-B962-A3A0B6988F8B}" destId="{DB550DDE-5328-405D-8D45-AAE39683F985}" srcOrd="2" destOrd="0" parTransId="{255B02CA-BC4A-4FE0-869B-5736F9E8ADBB}" sibTransId="{EA930F42-3A07-4FF5-B1DD-11ADF9180FB5}"/>
    <dgm:cxn modelId="{5A589694-6DE7-4462-8B8C-EE72B222D4D7}" type="presOf" srcId="{DB6C69F8-E0BB-4E45-89E5-017633DDE5E8}" destId="{0B30729B-CF4A-4E25-BC40-5C24457AF7F0}" srcOrd="0" destOrd="0" presId="urn:microsoft.com/office/officeart/2005/8/layout/process1"/>
    <dgm:cxn modelId="{EFE07B58-A9AE-4DC4-A33F-03AE657963E8}" type="presParOf" srcId="{CE348D09-24C2-4959-A560-4AAC29499325}" destId="{5CBE0894-ECBB-42B0-B198-685AA1D50772}" srcOrd="0" destOrd="0" presId="urn:microsoft.com/office/officeart/2005/8/layout/process1"/>
    <dgm:cxn modelId="{92256637-7E89-4D88-96E7-080DAD749BB6}" type="presParOf" srcId="{CE348D09-24C2-4959-A560-4AAC29499325}" destId="{586446F3-B55C-409C-A0AF-A51961227EF2}" srcOrd="1" destOrd="0" presId="urn:microsoft.com/office/officeart/2005/8/layout/process1"/>
    <dgm:cxn modelId="{348D323A-E014-42B5-B980-28AB4FFEBDB6}" type="presParOf" srcId="{586446F3-B55C-409C-A0AF-A51961227EF2}" destId="{341A3F85-FD12-44A1-8BCA-AEA14361248D}" srcOrd="0" destOrd="0" presId="urn:microsoft.com/office/officeart/2005/8/layout/process1"/>
    <dgm:cxn modelId="{3B302BDA-4D03-4F95-A91F-1803B78AAB45}" type="presParOf" srcId="{CE348D09-24C2-4959-A560-4AAC29499325}" destId="{C0F551CC-6CB2-4DED-B2D8-B4E9FD1E14D8}" srcOrd="2" destOrd="0" presId="urn:microsoft.com/office/officeart/2005/8/layout/process1"/>
    <dgm:cxn modelId="{AAA3F594-8DE6-407A-B1E8-3D0C668E8599}" type="presParOf" srcId="{CE348D09-24C2-4959-A560-4AAC29499325}" destId="{C9A85A1E-EB14-4422-94A4-D7C5E9E2288F}" srcOrd="3" destOrd="0" presId="urn:microsoft.com/office/officeart/2005/8/layout/process1"/>
    <dgm:cxn modelId="{1EB22ED9-404C-4124-8D82-C68EF3F4A87C}" type="presParOf" srcId="{C9A85A1E-EB14-4422-94A4-D7C5E9E2288F}" destId="{3A484070-E6FF-4D8C-907C-1891B1FEE4AA}" srcOrd="0" destOrd="0" presId="urn:microsoft.com/office/officeart/2005/8/layout/process1"/>
    <dgm:cxn modelId="{0C4DC8C1-3AE5-484A-A950-4C32E0299868}" type="presParOf" srcId="{CE348D09-24C2-4959-A560-4AAC29499325}" destId="{A04594A7-E2F8-47A3-9E3D-D90D5157D25D}" srcOrd="4" destOrd="0" presId="urn:microsoft.com/office/officeart/2005/8/layout/process1"/>
    <dgm:cxn modelId="{5629323F-496D-465E-8F7A-85211ED42257}" type="presParOf" srcId="{CE348D09-24C2-4959-A560-4AAC29499325}" destId="{A7AFD78F-128D-4BB2-8CAB-0BA31B856D24}" srcOrd="5" destOrd="0" presId="urn:microsoft.com/office/officeart/2005/8/layout/process1"/>
    <dgm:cxn modelId="{53D10A50-A4AF-4BB5-B3AB-7E51D02C6AA7}" type="presParOf" srcId="{A7AFD78F-128D-4BB2-8CAB-0BA31B856D24}" destId="{A03158F5-8AD2-4EF3-9D8A-1E44213BA017}" srcOrd="0" destOrd="0" presId="urn:microsoft.com/office/officeart/2005/8/layout/process1"/>
    <dgm:cxn modelId="{BC6125DD-74CF-4A86-81C8-94F31B6CA0E8}" type="presParOf" srcId="{CE348D09-24C2-4959-A560-4AAC29499325}" destId="{20A3F6BD-2816-496C-9EB4-883C787B7333}" srcOrd="6" destOrd="0" presId="urn:microsoft.com/office/officeart/2005/8/layout/process1"/>
    <dgm:cxn modelId="{E4AA920A-3E98-4265-A9F4-F4585F5DA3F2}" type="presParOf" srcId="{CE348D09-24C2-4959-A560-4AAC29499325}" destId="{0B30729B-CF4A-4E25-BC40-5C24457AF7F0}" srcOrd="7" destOrd="0" presId="urn:microsoft.com/office/officeart/2005/8/layout/process1"/>
    <dgm:cxn modelId="{01E7806C-A4CB-4829-9189-F995CE250347}" type="presParOf" srcId="{0B30729B-CF4A-4E25-BC40-5C24457AF7F0}" destId="{B0017FB3-3C1F-4671-A700-A5F364A40501}" srcOrd="0" destOrd="0" presId="urn:microsoft.com/office/officeart/2005/8/layout/process1"/>
    <dgm:cxn modelId="{D8DDC69C-C470-40F1-8559-E9D17D9E62AB}" type="presParOf" srcId="{CE348D09-24C2-4959-A560-4AAC29499325}" destId="{CFFA7763-3133-4DB5-AFCA-5408D5510C7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E0894-ECBB-42B0-B198-685AA1D50772}">
      <dsp:nvSpPr>
        <dsp:cNvPr id="0" name=""/>
        <dsp:cNvSpPr/>
      </dsp:nvSpPr>
      <dsp:spPr>
        <a:xfrm>
          <a:off x="3" y="1715696"/>
          <a:ext cx="1690958" cy="1985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Completed Health Check Template</a:t>
          </a:r>
          <a:endParaRPr lang="en-US" sz="1800" kern="1200" dirty="0">
            <a:solidFill>
              <a:srgbClr val="2A09A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9529" y="1765222"/>
        <a:ext cx="1591906" cy="1886338"/>
      </dsp:txXfrm>
    </dsp:sp>
    <dsp:sp modelId="{586446F3-B55C-409C-A0AF-A51961227EF2}">
      <dsp:nvSpPr>
        <dsp:cNvPr id="0" name=""/>
        <dsp:cNvSpPr/>
      </dsp:nvSpPr>
      <dsp:spPr>
        <a:xfrm rot="21562752">
          <a:off x="1872087" y="2485508"/>
          <a:ext cx="384033" cy="419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72090" y="2570003"/>
        <a:ext cx="268823" cy="251615"/>
      </dsp:txXfrm>
    </dsp:sp>
    <dsp:sp modelId="{C0F551CC-6CB2-4DED-B2D8-B4E9FD1E14D8}">
      <dsp:nvSpPr>
        <dsp:cNvPr id="0" name=""/>
        <dsp:cNvSpPr/>
      </dsp:nvSpPr>
      <dsp:spPr>
        <a:xfrm>
          <a:off x="2415510" y="1715696"/>
          <a:ext cx="1690958" cy="1933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Big ticket items: Impact of technical issues</a:t>
          </a:r>
          <a:endParaRPr lang="en-US" sz="1800" kern="1200" dirty="0">
            <a:solidFill>
              <a:srgbClr val="2A09A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65036" y="1765222"/>
        <a:ext cx="1591906" cy="1833991"/>
      </dsp:txXfrm>
    </dsp:sp>
    <dsp:sp modelId="{C9A85A1E-EB14-4422-94A4-D7C5E9E2288F}">
      <dsp:nvSpPr>
        <dsp:cNvPr id="0" name=""/>
        <dsp:cNvSpPr/>
      </dsp:nvSpPr>
      <dsp:spPr>
        <a:xfrm rot="63832">
          <a:off x="4262462" y="2494208"/>
          <a:ext cx="330822" cy="419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62471" y="2577158"/>
        <a:ext cx="231575" cy="251615"/>
      </dsp:txXfrm>
    </dsp:sp>
    <dsp:sp modelId="{A04594A7-E2F8-47A3-9E3D-D90D5157D25D}">
      <dsp:nvSpPr>
        <dsp:cNvPr id="0" name=""/>
        <dsp:cNvSpPr/>
      </dsp:nvSpPr>
      <dsp:spPr>
        <a:xfrm>
          <a:off x="4730555" y="1758687"/>
          <a:ext cx="1690958" cy="1933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800" kern="1200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Road Map to Closeout Identified key areas of improvement with clear accountabilities</a:t>
          </a:r>
          <a:endParaRPr lang="en-US" sz="1800" kern="1200" dirty="0"/>
        </a:p>
      </dsp:txBody>
      <dsp:txXfrm>
        <a:off x="4780081" y="1808213"/>
        <a:ext cx="1591906" cy="1833991"/>
      </dsp:txXfrm>
    </dsp:sp>
    <dsp:sp modelId="{A7AFD78F-128D-4BB2-8CAB-0BA31B856D24}">
      <dsp:nvSpPr>
        <dsp:cNvPr id="0" name=""/>
        <dsp:cNvSpPr/>
      </dsp:nvSpPr>
      <dsp:spPr>
        <a:xfrm>
          <a:off x="6575717" y="2515530"/>
          <a:ext cx="326911" cy="419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575717" y="2599401"/>
        <a:ext cx="228838" cy="251615"/>
      </dsp:txXfrm>
    </dsp:sp>
    <dsp:sp modelId="{20A3F6BD-2816-496C-9EB4-883C787B7333}">
      <dsp:nvSpPr>
        <dsp:cNvPr id="0" name=""/>
        <dsp:cNvSpPr/>
      </dsp:nvSpPr>
      <dsp:spPr>
        <a:xfrm>
          <a:off x="7038328" y="1758687"/>
          <a:ext cx="1690958" cy="1933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800" kern="1200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Size of the Prize (Deferment reduction, New Opportunities, Optimization etc.)</a:t>
          </a:r>
          <a:endParaRPr lang="en-US" sz="1800" kern="1200" dirty="0"/>
        </a:p>
      </dsp:txBody>
      <dsp:txXfrm>
        <a:off x="7087854" y="1808213"/>
        <a:ext cx="1591906" cy="1833991"/>
      </dsp:txXfrm>
    </dsp:sp>
    <dsp:sp modelId="{0B30729B-CF4A-4E25-BC40-5C24457AF7F0}">
      <dsp:nvSpPr>
        <dsp:cNvPr id="0" name=""/>
        <dsp:cNvSpPr/>
      </dsp:nvSpPr>
      <dsp:spPr>
        <a:xfrm rot="36519">
          <a:off x="8917024" y="2528620"/>
          <a:ext cx="398048" cy="419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917027" y="2611857"/>
        <a:ext cx="278634" cy="251615"/>
      </dsp:txXfrm>
    </dsp:sp>
    <dsp:sp modelId="{CFFA7763-3133-4DB5-AFCA-5408D5510C78}">
      <dsp:nvSpPr>
        <dsp:cNvPr id="0" name=""/>
        <dsp:cNvSpPr/>
      </dsp:nvSpPr>
      <dsp:spPr>
        <a:xfrm>
          <a:off x="9480279" y="1822342"/>
          <a:ext cx="1690958" cy="18576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2A09A1"/>
              </a:solidFill>
              <a:latin typeface="Times New Roman" pitchFamily="18" charset="0"/>
              <a:cs typeface="Times New Roman" pitchFamily="18" charset="0"/>
            </a:rPr>
            <a:t>Imo river Gas Lift Improvement Plan</a:t>
          </a:r>
          <a:endParaRPr lang="en-US" sz="1800" kern="1200" dirty="0">
            <a:solidFill>
              <a:srgbClr val="2A09A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529805" y="1871868"/>
        <a:ext cx="1591906" cy="1758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0.83317</cdr:x>
      <cdr:y>0.10345</cdr:y>
    </cdr:from>
    <cdr:to>
      <cdr:x>0.88139</cdr:x>
      <cdr:y>0.13218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="" xmlns:a16="http://schemas.microsoft.com/office/drawing/2014/main" id="{C61A5614-0ACB-4BDE-8B5A-EBBE92466BE9}"/>
            </a:ext>
          </a:extLst>
        </cdr:cNvPr>
        <cdr:cNvSpPr txBox="1"/>
      </cdr:nvSpPr>
      <cdr:spPr>
        <a:xfrm xmlns:a="http://schemas.openxmlformats.org/drawingml/2006/main">
          <a:off x="11430000" y="952500"/>
          <a:ext cx="661458" cy="2645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0.2424</cdr:x>
      <cdr:y>0.28736</cdr:y>
    </cdr:from>
    <cdr:to>
      <cdr:x>0.35426</cdr:x>
      <cdr:y>0.35776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="" xmlns:a16="http://schemas.microsoft.com/office/drawing/2014/main" id="{75C9C1B2-A9C5-4D97-80D5-D24FCCC2C382}"/>
            </a:ext>
          </a:extLst>
        </cdr:cNvPr>
        <cdr:cNvSpPr txBox="1"/>
      </cdr:nvSpPr>
      <cdr:spPr>
        <a:xfrm xmlns:a="http://schemas.openxmlformats.org/drawingml/2006/main">
          <a:off x="3326414" y="2645863"/>
          <a:ext cx="1535061" cy="648208"/>
        </a:xfrm>
        <a:prstGeom xmlns:a="http://schemas.openxmlformats.org/drawingml/2006/main" prst="rect">
          <a:avLst/>
        </a:prstGeom>
        <a:ln xmlns:a="http://schemas.openxmlformats.org/drawingml/2006/main" w="28575">
          <a:solidFill>
            <a:sysClr val="windowText" lastClr="00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200" b="1"/>
            <a:t>IMOR Current</a:t>
          </a:r>
          <a:r>
            <a:rPr lang="en-US" sz="1200" b="1" baseline="0"/>
            <a:t> </a:t>
          </a:r>
          <a:r>
            <a:rPr lang="en-US" sz="1200" b="1"/>
            <a:t>IPSC = </a:t>
          </a:r>
          <a:r>
            <a:rPr lang="en-US" sz="1200" b="1" baseline="0">
              <a:effectLst/>
              <a:latin typeface="+mn-lt"/>
              <a:ea typeface="+mn-ea"/>
              <a:cs typeface="+mn-cs"/>
            </a:rPr>
            <a:t>17.35</a:t>
          </a:r>
          <a:endParaRPr lang="en-US" sz="1200">
            <a:effectLst/>
          </a:endParaRPr>
        </a:p>
        <a:p xmlns:a="http://schemas.openxmlformats.org/drawingml/2006/main">
          <a:pPr algn="ctr"/>
          <a:r>
            <a:rPr lang="en-US" sz="1100" b="1"/>
            <a:t> </a:t>
          </a:r>
        </a:p>
        <a:p xmlns:a="http://schemas.openxmlformats.org/drawingml/2006/main">
          <a:pPr algn="ctr"/>
          <a:r>
            <a:rPr lang="en-US" sz="1100" b="1"/>
            <a:t>(33  </a:t>
          </a:r>
          <a:r>
            <a:rPr lang="en-US" sz="1100" b="1" baseline="0"/>
            <a:t>STRINGS)</a:t>
          </a:r>
        </a:p>
      </cdr:txBody>
    </cdr:sp>
  </cdr:relSizeAnchor>
  <cdr:relSizeAnchor xmlns:cdr="http://schemas.openxmlformats.org/drawingml/2006/chartDrawing">
    <cdr:from>
      <cdr:x>0.60411</cdr:x>
      <cdr:y>0.15709</cdr:y>
    </cdr:from>
    <cdr:to>
      <cdr:x>0.73586</cdr:x>
      <cdr:y>0.2567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AAAF884E-2560-48F8-A5EC-08E3C8806ED0}"/>
            </a:ext>
          </a:extLst>
        </cdr:cNvPr>
        <cdr:cNvSpPr txBox="1"/>
      </cdr:nvSpPr>
      <cdr:spPr>
        <a:xfrm xmlns:a="http://schemas.openxmlformats.org/drawingml/2006/main">
          <a:off x="8290278" y="1446389"/>
          <a:ext cx="1807985" cy="917222"/>
        </a:xfrm>
        <a:prstGeom xmlns:a="http://schemas.openxmlformats.org/drawingml/2006/main" prst="rect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b="1"/>
            <a:t>Wells</a:t>
          </a:r>
          <a:r>
            <a:rPr lang="en-US" sz="1100" b="1" baseline="0"/>
            <a:t> in OP17</a:t>
          </a:r>
          <a:r>
            <a:rPr lang="en-US" sz="1100" b="1"/>
            <a:t> IPSC @ set tgt of 18.9kbopd = </a:t>
          </a:r>
          <a:r>
            <a:rPr lang="en-US" sz="1100" b="1" baseline="0">
              <a:effectLst/>
              <a:latin typeface="+mn-lt"/>
              <a:ea typeface="+mn-ea"/>
              <a:cs typeface="+mn-cs"/>
            </a:rPr>
            <a:t>23.1 kbopd (Well Pot. from EC)</a:t>
          </a:r>
          <a:endParaRPr lang="en-US">
            <a:effectLst/>
          </a:endParaRPr>
        </a:p>
        <a:p xmlns:a="http://schemas.openxmlformats.org/drawingml/2006/main">
          <a:r>
            <a:rPr lang="en-US" sz="1100" b="1"/>
            <a:t> </a:t>
          </a:r>
        </a:p>
        <a:p xmlns:a="http://schemas.openxmlformats.org/drawingml/2006/main">
          <a:r>
            <a:rPr lang="en-US" sz="1100" b="1"/>
            <a:t>(WITH  57</a:t>
          </a:r>
          <a:r>
            <a:rPr lang="en-US" sz="1100" b="1" baseline="0"/>
            <a:t> STRINGS)</a:t>
          </a:r>
        </a:p>
      </cdr:txBody>
    </cdr:sp>
  </cdr:relSizeAnchor>
  <cdr:relSizeAnchor xmlns:cdr="http://schemas.openxmlformats.org/drawingml/2006/chartDrawing">
    <cdr:from>
      <cdr:x>0.88753</cdr:x>
      <cdr:y>0.16858</cdr:y>
    </cdr:from>
    <cdr:to>
      <cdr:x>0.99486</cdr:x>
      <cdr:y>0.27011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="" xmlns:a16="http://schemas.microsoft.com/office/drawing/2014/main" id="{84FE17EA-7561-4631-8787-999061E1242B}"/>
            </a:ext>
          </a:extLst>
        </cdr:cNvPr>
        <cdr:cNvSpPr/>
      </cdr:nvSpPr>
      <cdr:spPr>
        <a:xfrm xmlns:a="http://schemas.openxmlformats.org/drawingml/2006/main">
          <a:off x="12179653" y="1552222"/>
          <a:ext cx="1472847" cy="934861"/>
        </a:xfrm>
        <a:prstGeom xmlns:a="http://schemas.openxmlformats.org/drawingml/2006/main" prst="rect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eaLnBrk="1" fontAlgn="auto" latinLnBrk="0" hangingPunct="1"/>
          <a:r>
            <a:rPr lang="en-US" sz="1100" b="1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rPr>
            <a:t>IPSC</a:t>
          </a:r>
          <a:r>
            <a:rPr lang="en-US" sz="1100" b="1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rPr>
            <a:t> growth Plan of ca. 33kpopd</a:t>
          </a:r>
          <a:endParaRPr lang="en-US">
            <a:solidFill>
              <a:sysClr val="windowText" lastClr="000000"/>
            </a:solidFill>
            <a:effectLst/>
          </a:endParaRPr>
        </a:p>
        <a:p xmlns:a="http://schemas.openxmlformats.org/drawingml/2006/main">
          <a:r>
            <a:rPr lang="en-US" sz="1100" b="1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US">
            <a:solidFill>
              <a:sysClr val="windowText" lastClr="000000"/>
            </a:solidFill>
            <a:effectLst/>
          </a:endParaRPr>
        </a:p>
        <a:p xmlns:a="http://schemas.openxmlformats.org/drawingml/2006/main">
          <a:r>
            <a:rPr lang="en-US" sz="1100" b="1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rPr>
            <a:t>(WITH  57</a:t>
          </a:r>
          <a:r>
            <a:rPr lang="en-US" sz="1100" b="1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rPr>
            <a:t> STRINGS)</a:t>
          </a:r>
          <a:endParaRPr lang="en-US">
            <a:solidFill>
              <a:sysClr val="windowText" lastClr="000000"/>
            </a:solidFill>
            <a:effectLst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12/02/2018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12/02/2018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61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0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6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17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8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09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1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1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1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1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1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41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IMO </a:t>
            </a:r>
            <a:r>
              <a:rPr lang="en-US" dirty="0"/>
              <a:t>RIVER </a:t>
            </a:r>
            <a:r>
              <a:rPr lang="en-US" dirty="0" smtClean="0"/>
              <a:t>GAS LIFT HEALTH CHECK WORKSHOP</a:t>
            </a:r>
            <a:endParaRPr lang="en-GB" sz="1600" dirty="0">
              <a:latin typeface="Futura Medium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9626823-9DF9-463E-80E4-E018F224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43" y="2865456"/>
            <a:ext cx="6183841" cy="29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ACA13D0-628A-4649-A91C-2780AB3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Production: IMOR </a:t>
            </a:r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GAS LIFT SYSTEM SURFACE REVIEW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B16B998-0B3D-4BE7-9219-2FCDA75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tx1">
                    <a:lumMod val="50000"/>
                  </a:schemeClr>
                </a:solidFill>
              </a:rPr>
              <a:pPr/>
              <a:t>10</a:t>
            </a:fld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D44883E0-FED2-4B87-B997-9FFECCF0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tx1">
                    <a:lumMod val="50000"/>
                  </a:schemeClr>
                </a:solidFill>
              </a:rPr>
              <a:t>Jan. 2018</a:t>
            </a:r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C894AF-9DB0-454B-A617-C3F9876F7B9A}"/>
              </a:ext>
            </a:extLst>
          </p:cNvPr>
          <p:cNvSpPr/>
          <p:nvPr/>
        </p:nvSpPr>
        <p:spPr>
          <a:xfrm>
            <a:off x="443345" y="1465275"/>
            <a:ext cx="10181725" cy="499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Title 8"/>
          <p:cNvSpPr txBox="1">
            <a:spLocks/>
          </p:cNvSpPr>
          <p:nvPr/>
        </p:nvSpPr>
        <p:spPr bwMode="auto">
          <a:xfrm>
            <a:off x="443345" y="1256811"/>
            <a:ext cx="10452182" cy="4989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Realities</a:t>
            </a:r>
          </a:p>
          <a:p>
            <a:pPr eaLnBrk="0" hangingPunct="0">
              <a:defRPr/>
            </a:pPr>
            <a:endParaRPr lang="en-GB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Deferment as @ End Jan 2018 -1.1Mbopd (0.3 Mbopd GL related)</a:t>
            </a:r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Poor FLM coverage for Gaslift Distribution manifold.</a:t>
            </a:r>
            <a:endParaRPr lang="en-US" sz="2000" dirty="0" smtClean="0"/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Limited Lift gas Metering, control capability, and manual </a:t>
            </a:r>
            <a:r>
              <a:rPr lang="en-GB" sz="2000" dirty="0"/>
              <a:t>optimization</a:t>
            </a:r>
            <a:endParaRPr lang="en-GB" sz="2000" dirty="0" smtClean="0"/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Improved </a:t>
            </a:r>
            <a:r>
              <a:rPr lang="en-GB" sz="2000" dirty="0"/>
              <a:t>deferment management of quit wells portfolio . Deferred wells portfolio</a:t>
            </a:r>
            <a:r>
              <a:rPr lang="en-GB" sz="2000" dirty="0" smtClean="0"/>
              <a:t>??</a:t>
            </a:r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Standardised  </a:t>
            </a:r>
            <a:r>
              <a:rPr lang="en-GB" sz="2000" dirty="0"/>
              <a:t>process for opportunity Identification, </a:t>
            </a:r>
            <a:r>
              <a:rPr lang="en-GB" sz="2000" dirty="0" smtClean="0"/>
              <a:t>maturation </a:t>
            </a:r>
            <a:r>
              <a:rPr lang="en-GB" sz="2000" dirty="0"/>
              <a:t>and trouble shooting in place but compliance an issue. Perhaps there is scope for optimisation</a:t>
            </a:r>
            <a:endParaRPr lang="en-US" sz="2000" dirty="0" smtClean="0"/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Sub optimal well designs and legacy completion strategy.</a:t>
            </a:r>
            <a:endParaRPr lang="en-US" sz="2000" dirty="0" smtClean="0"/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Limited collaboration and slow restoration of deferred wells.</a:t>
            </a:r>
            <a:endParaRPr lang="en-US" sz="2000" dirty="0" smtClean="0"/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Poor/Reactive Surveillance (Surface &amp; Subsurface).</a:t>
            </a:r>
            <a:endParaRPr lang="en-US" sz="2000" dirty="0" smtClean="0"/>
          </a:p>
          <a:p>
            <a:pPr marL="0" lvl="2" eaLnBrk="0" hangingPunct="0">
              <a:spcAft>
                <a:spcPts val="1200"/>
              </a:spcAft>
              <a:buBlip>
                <a:blip r:embed="rId3"/>
              </a:buBlip>
              <a:defRPr/>
            </a:pPr>
            <a:r>
              <a:rPr lang="en-GB" sz="2000" dirty="0" smtClean="0"/>
              <a:t> Improved Compressor uptime &gt; 75% in </a:t>
            </a:r>
            <a:r>
              <a:rPr lang="en-GB" sz="2000" dirty="0" err="1" smtClean="0"/>
              <a:t>Imor</a:t>
            </a:r>
            <a:r>
              <a:rPr lang="en-GB" sz="2000" dirty="0" smtClean="0"/>
              <a:t> PU.</a:t>
            </a:r>
          </a:p>
          <a:p>
            <a:pPr marL="0" lvl="2" eaLnBrk="0" hangingPunct="0">
              <a:spcAft>
                <a:spcPts val="1800"/>
              </a:spcAft>
              <a:defRPr/>
            </a:pPr>
            <a:endParaRPr lang="en-GB" sz="2000" dirty="0" smtClean="0"/>
          </a:p>
          <a:p>
            <a:pPr eaLnBrk="0" hangingPunct="0">
              <a:defRPr/>
            </a:pPr>
            <a:r>
              <a:rPr lang="en-GB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    </a:t>
            </a:r>
            <a:endParaRPr lang="en-GB" sz="20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  <a:p>
            <a:pPr eaLnBrk="0" hangingPunct="0">
              <a:defRPr/>
            </a:pPr>
            <a:endParaRPr lang="en-GB" sz="20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  <a:p>
            <a:pPr eaLnBrk="0" hangingPunct="0">
              <a:defRPr/>
            </a:pPr>
            <a:endParaRPr lang="en-GB" sz="20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  <a:p>
            <a:pPr eaLnBrk="0" hangingPunct="0">
              <a:defRPr/>
            </a:pPr>
            <a:endParaRPr lang="en-GB" sz="20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365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IMO RIVER </a:t>
            </a:r>
            <a:r>
              <a:rPr lang="en-US" b="1" dirty="0"/>
              <a:t>GAS LIFT WELLS DEFERMENT PROFILE</a:t>
            </a:r>
            <a:endParaRPr lang="en-US" sz="1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D239EEAF-32A9-4C56-9161-D6663E7DE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19412"/>
              </p:ext>
            </p:extLst>
          </p:nvPr>
        </p:nvGraphicFramePr>
        <p:xfrm>
          <a:off x="-761" y="1089037"/>
          <a:ext cx="9293311" cy="607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260E393-4822-4F7D-B6BD-4FBF3326F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73711"/>
              </p:ext>
            </p:extLst>
          </p:nvPr>
        </p:nvGraphicFramePr>
        <p:xfrm>
          <a:off x="9115065" y="1465275"/>
          <a:ext cx="2971800" cy="470461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xmlns="" val="223033341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9347578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415929004"/>
                    </a:ext>
                  </a:extLst>
                </a:gridCol>
              </a:tblGrid>
              <a:tr h="219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Oil (</a:t>
                      </a:r>
                      <a:r>
                        <a:rPr lang="en-US" sz="1100" b="1" u="none" strike="noStrike" dirty="0" err="1">
                          <a:effectLst/>
                        </a:rPr>
                        <a:t>bbl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Gas (scf)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Reason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90984009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537,875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307,916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Wellhead Equipment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54730751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210,763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65,651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Pipeline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09258518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192,377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58,785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Deliveryline/Trunkline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13959849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28,892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17,890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Flowline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15240990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31,723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12,171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AG Compressor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62914437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18,509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7,306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Subsurf Safety Valve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02170000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20,305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7,044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Facility Equipment Trips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91353312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5,747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4,632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Manifold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41068884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2,052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   794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Reservior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34103604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           1,694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   678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Gaslift Valve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8134421"/>
                  </a:ext>
                </a:extLst>
              </a:tr>
              <a:tr h="40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     61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                17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Flowline Safety Valve</a:t>
                      </a:r>
                      <a:endParaRPr 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5138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63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ACA13D0-628A-4649-A91C-2780AB3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Production: IMOR </a:t>
            </a:r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GAS LIFT SYSTEM SURFACE REVIEW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B16B998-0B3D-4BE7-9219-2FCDA75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tx1">
                    <a:lumMod val="50000"/>
                  </a:schemeClr>
                </a:solidFill>
              </a:rPr>
              <a:pPr/>
              <a:t>12</a:t>
            </a:fld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D44883E0-FED2-4B87-B997-9FFECCF0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tx1">
                    <a:lumMod val="50000"/>
                  </a:schemeClr>
                </a:solidFill>
              </a:rPr>
              <a:t>Jan. 2018</a:t>
            </a:r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C894AF-9DB0-454B-A617-C3F9876F7B9A}"/>
              </a:ext>
            </a:extLst>
          </p:cNvPr>
          <p:cNvSpPr/>
          <p:nvPr/>
        </p:nvSpPr>
        <p:spPr>
          <a:xfrm>
            <a:off x="443345" y="1465275"/>
            <a:ext cx="10181725" cy="499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53727" y="1368716"/>
            <a:ext cx="9369067" cy="5293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625" indent="-174625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Identified data quality issues </a:t>
            </a:r>
          </a:p>
          <a:p>
            <a:pPr marL="354013"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No Lift gas measurements during GL wells routine tests (need to leverage on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Agbada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example)</a:t>
            </a:r>
          </a:p>
          <a:p>
            <a:pPr marL="354013"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Bulk gas lift metering issues: Instantaneous reading not seen, except over 24hrs.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 Identified facility/process Integrity issues</a:t>
            </a:r>
          </a:p>
          <a:p>
            <a:pPr marL="354013"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vandalized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ell-heads, foaming and waxy wells.</a:t>
            </a:r>
          </a:p>
          <a:p>
            <a:pPr marL="354013"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Deferment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Analysis: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Wells,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Gas lift sharing issues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in wells, Gas lift valves in hole beyond cycle life of 2years. All GL wells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Imor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have valves in hole without change out for over 6 years (impacted by scaling issues in tubing)</a:t>
            </a:r>
          </a:p>
          <a:p>
            <a:pPr marL="174625" indent="-174625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 Reviewed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AGG performance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issues: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354013"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Critical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spares availability,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Power supply and operational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issues. 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4625" indent="-174625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Security: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Third party interference IC’s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Improvement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of security around wellheads &amp;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flowlines</a:t>
            </a:r>
          </a:p>
          <a:p>
            <a:pPr marL="174625" indent="-174625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Identified Surface field Hardware issues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354013" lvl="1"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No MJR for the Gas lift manifold, hence no PM triggers from SAP; Low TEG unit uptime, hence liquid ingress into the GL manifold; Some FCVs in manual mode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54013" lvl="1">
              <a:buClr>
                <a:srgbClr val="FF0000"/>
              </a:buClr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ACA13D0-628A-4649-A91C-2780AB3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74" y="712800"/>
            <a:ext cx="10888163" cy="510693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Production: </a:t>
            </a:r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IMO RIVER GAS LIFT VALVES IN HOLE REVIEW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B16B998-0B3D-4BE7-9219-2FCDA75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tx1">
                    <a:lumMod val="50000"/>
                  </a:schemeClr>
                </a:solidFill>
              </a:rPr>
              <a:pPr/>
              <a:t>13</a:t>
            </a:fld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D44883E0-FED2-4B87-B997-9FFECCF0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tx1">
                    <a:lumMod val="50000"/>
                  </a:schemeClr>
                </a:solidFill>
              </a:rPr>
              <a:t>Jan. 2018</a:t>
            </a:r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C894AF-9DB0-454B-A617-C3F9876F7B9A}"/>
              </a:ext>
            </a:extLst>
          </p:cNvPr>
          <p:cNvSpPr/>
          <p:nvPr/>
        </p:nvSpPr>
        <p:spPr>
          <a:xfrm>
            <a:off x="443345" y="1465275"/>
            <a:ext cx="10181725" cy="499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5" y="1326524"/>
            <a:ext cx="10374907" cy="488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57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931831" y="255589"/>
            <a:ext cx="9604003" cy="364061"/>
          </a:xfrm>
        </p:spPr>
        <p:txBody>
          <a:bodyPr/>
          <a:lstStyle/>
          <a:p>
            <a:r>
              <a:rPr lang="en-US" sz="2800" b="1" dirty="0" smtClean="0"/>
              <a:t>GAS LIFT SURVEILLANCE PROCESS</a:t>
            </a:r>
            <a:endParaRPr lang="en-US" sz="2800" b="1" dirty="0"/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299156" y="2742903"/>
            <a:ext cx="1587294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Convince</a:t>
            </a:r>
          </a:p>
          <a:p>
            <a:r>
              <a:rPr lang="en-US" sz="2000" dirty="0"/>
              <a:t>management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457052" y="4235633"/>
            <a:ext cx="1271502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Create GL</a:t>
            </a:r>
          </a:p>
          <a:p>
            <a:r>
              <a:rPr lang="en-US" sz="2000" dirty="0"/>
              <a:t>Team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2302933" y="4380013"/>
            <a:ext cx="1074333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Analyze</a:t>
            </a:r>
          </a:p>
          <a:p>
            <a:r>
              <a:rPr lang="en-US" sz="2000" dirty="0"/>
              <a:t>Wells</a:t>
            </a:r>
          </a:p>
        </p:txBody>
      </p:sp>
      <p:sp>
        <p:nvSpPr>
          <p:cNvPr id="1033" name="Text Box 5"/>
          <p:cNvSpPr txBox="1">
            <a:spLocks noChangeArrowheads="1"/>
          </p:cNvSpPr>
          <p:nvPr/>
        </p:nvSpPr>
        <p:spPr bwMode="auto">
          <a:xfrm>
            <a:off x="434622" y="2457152"/>
            <a:ext cx="2302933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GL Champion</a:t>
            </a:r>
            <a:endParaRPr lang="en-US" dirty="0"/>
          </a:p>
        </p:txBody>
      </p:sp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3118577" y="6333639"/>
            <a:ext cx="2666114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Re-design/re-distribute</a:t>
            </a:r>
          </a:p>
        </p:txBody>
      </p:sp>
      <p:sp>
        <p:nvSpPr>
          <p:cNvPr id="1035" name="Text Box 7"/>
          <p:cNvSpPr txBox="1">
            <a:spLocks noChangeArrowheads="1"/>
          </p:cNvSpPr>
          <p:nvPr/>
        </p:nvSpPr>
        <p:spPr bwMode="auto">
          <a:xfrm>
            <a:off x="6780920" y="2576061"/>
            <a:ext cx="1159292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Spot </a:t>
            </a:r>
          </a:p>
          <a:p>
            <a:r>
              <a:rPr lang="en-US" sz="2000" dirty="0"/>
              <a:t>Problems</a:t>
            </a:r>
          </a:p>
        </p:txBody>
      </p:sp>
      <p:sp>
        <p:nvSpPr>
          <p:cNvPr id="1036" name="Text Box 8"/>
          <p:cNvSpPr txBox="1">
            <a:spLocks noChangeArrowheads="1"/>
          </p:cNvSpPr>
          <p:nvPr/>
        </p:nvSpPr>
        <p:spPr bwMode="auto">
          <a:xfrm>
            <a:off x="9811437" y="2576061"/>
            <a:ext cx="1284326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Implement</a:t>
            </a:r>
          </a:p>
          <a:p>
            <a:r>
              <a:rPr lang="en-US" sz="2000" dirty="0"/>
              <a:t>Changes</a:t>
            </a:r>
          </a:p>
        </p:txBody>
      </p:sp>
      <p:sp>
        <p:nvSpPr>
          <p:cNvPr id="1037" name="Text Box 9"/>
          <p:cNvSpPr txBox="1">
            <a:spLocks noChangeArrowheads="1"/>
          </p:cNvSpPr>
          <p:nvPr/>
        </p:nvSpPr>
        <p:spPr bwMode="auto">
          <a:xfrm>
            <a:off x="7710167" y="4235633"/>
            <a:ext cx="195051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/>
              <a:t>Improve</a:t>
            </a:r>
          </a:p>
          <a:p>
            <a:r>
              <a:rPr lang="en-US" sz="2000" dirty="0"/>
              <a:t>Data &amp; Systems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199468" y="4686003"/>
          <a:ext cx="1157111" cy="118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Clip" r:id="rId3" imgW="1203120" imgH="3322080" progId="">
                  <p:embed/>
                </p:oleObj>
              </mc:Choice>
              <mc:Fallback>
                <p:oleObj name="Clip" r:id="rId3" imgW="1203120" imgH="3322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468" y="4686003"/>
                        <a:ext cx="1157111" cy="1188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25"/>
          <p:cNvGraphicFramePr>
            <a:graphicFrameLocks noChangeAspect="1"/>
          </p:cNvGraphicFramePr>
          <p:nvPr/>
        </p:nvGraphicFramePr>
        <p:xfrm>
          <a:off x="8113891" y="3028653"/>
          <a:ext cx="1428044" cy="115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Clip" r:id="rId5" imgW="1676160" imgH="3216240" progId="">
                  <p:embed/>
                </p:oleObj>
              </mc:Choice>
              <mc:Fallback>
                <p:oleObj name="Clip" r:id="rId5" imgW="1676160" imgH="3216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891" y="3028653"/>
                        <a:ext cx="1428044" cy="1154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26"/>
          <p:cNvGraphicFramePr>
            <a:graphicFrameLocks noChangeAspect="1"/>
          </p:cNvGraphicFramePr>
          <p:nvPr/>
        </p:nvGraphicFramePr>
        <p:xfrm>
          <a:off x="841022" y="1314152"/>
          <a:ext cx="1030112" cy="109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Clip" r:id="rId7" imgW="1234800" imgH="3520800" progId="">
                  <p:embed/>
                </p:oleObj>
              </mc:Choice>
              <mc:Fallback>
                <p:oleObj name="Clip" r:id="rId7" imgW="1234800" imgH="3520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22" y="1314152"/>
                        <a:ext cx="1030112" cy="1091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AutoShape 13"/>
          <p:cNvSpPr>
            <a:spLocks noChangeArrowheads="1"/>
          </p:cNvSpPr>
          <p:nvPr/>
        </p:nvSpPr>
        <p:spPr bwMode="auto">
          <a:xfrm rot="-4631292">
            <a:off x="2081169" y="4765951"/>
            <a:ext cx="912019" cy="155222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803026031 h 21600"/>
              <a:gd name="T4" fmla="*/ 577575861 w 21600"/>
              <a:gd name="T5" fmla="*/ 1426663097 h 21600"/>
              <a:gd name="T6" fmla="*/ 2147483647 w 21600"/>
              <a:gd name="T7" fmla="*/ 40151333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3657600" y="5886152"/>
            <a:ext cx="3115733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Field PTs, Gas </a:t>
            </a:r>
            <a:r>
              <a:rPr lang="en-US" sz="1600" dirty="0">
                <a:latin typeface="Impact" pitchFamily="34" charset="0"/>
              </a:rPr>
              <a:t>Lift Team</a:t>
            </a:r>
            <a:endParaRPr lang="en-US" dirty="0"/>
          </a:p>
        </p:txBody>
      </p:sp>
      <p:sp>
        <p:nvSpPr>
          <p:cNvPr id="1040" name="Text Box 15"/>
          <p:cNvSpPr txBox="1">
            <a:spLocks noChangeArrowheads="1"/>
          </p:cNvSpPr>
          <p:nvPr/>
        </p:nvSpPr>
        <p:spPr bwMode="auto">
          <a:xfrm>
            <a:off x="9062157" y="3600153"/>
            <a:ext cx="230293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Field Techs, Well </a:t>
            </a:r>
            <a:r>
              <a:rPr lang="en-US" sz="1600" dirty="0">
                <a:latin typeface="Impact" pitchFamily="34" charset="0"/>
              </a:rPr>
              <a:t>Analysts</a:t>
            </a:r>
            <a:endParaRPr lang="en-US" dirty="0"/>
          </a:p>
        </p:txBody>
      </p:sp>
      <p:sp>
        <p:nvSpPr>
          <p:cNvPr id="1041" name="AutoShape 16"/>
          <p:cNvSpPr>
            <a:spLocks noChangeArrowheads="1"/>
          </p:cNvSpPr>
          <p:nvPr/>
        </p:nvSpPr>
        <p:spPr bwMode="auto">
          <a:xfrm rot="4235357">
            <a:off x="4590213" y="2897609"/>
            <a:ext cx="586611" cy="302343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922379669 h 21600"/>
              <a:gd name="T4" fmla="*/ 479644325 w 21600"/>
              <a:gd name="T5" fmla="*/ 1638705130 h 21600"/>
              <a:gd name="T6" fmla="*/ 2147483647 w 21600"/>
              <a:gd name="T7" fmla="*/ 4611888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7"/>
          <p:cNvSpPr>
            <a:spLocks noChangeArrowheads="1"/>
          </p:cNvSpPr>
          <p:nvPr/>
        </p:nvSpPr>
        <p:spPr bwMode="auto">
          <a:xfrm rot="10800000">
            <a:off x="5689600" y="5451039"/>
            <a:ext cx="1281238" cy="84069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922379669 h 21600"/>
              <a:gd name="T4" fmla="*/ 479644325 w 21600"/>
              <a:gd name="T5" fmla="*/ 1638705130 h 21600"/>
              <a:gd name="T6" fmla="*/ 2147483647 w 21600"/>
              <a:gd name="T7" fmla="*/ 4611888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AutoShape 18"/>
          <p:cNvSpPr>
            <a:spLocks noChangeArrowheads="1"/>
          </p:cNvSpPr>
          <p:nvPr/>
        </p:nvSpPr>
        <p:spPr bwMode="auto">
          <a:xfrm rot="3049947">
            <a:off x="8179020" y="1714659"/>
            <a:ext cx="1038620" cy="1625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922379669 h 21600"/>
              <a:gd name="T4" fmla="*/ 479644325 w 21600"/>
              <a:gd name="T5" fmla="*/ 1638705130 h 21600"/>
              <a:gd name="T6" fmla="*/ 2147483647 w 21600"/>
              <a:gd name="T7" fmla="*/ 4611888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19"/>
          <p:cNvSpPr>
            <a:spLocks noChangeArrowheads="1"/>
          </p:cNvSpPr>
          <p:nvPr/>
        </p:nvSpPr>
        <p:spPr bwMode="auto">
          <a:xfrm rot="8884352">
            <a:off x="9604023" y="3657302"/>
            <a:ext cx="203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922379669 h 21600"/>
              <a:gd name="T4" fmla="*/ 479644325 w 21600"/>
              <a:gd name="T5" fmla="*/ 1638705130 h 21600"/>
              <a:gd name="T6" fmla="*/ 2147483647 w 21600"/>
              <a:gd name="T7" fmla="*/ 4611888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0"/>
          <p:cNvSpPr>
            <a:spLocks noChangeArrowheads="1"/>
          </p:cNvSpPr>
          <p:nvPr/>
        </p:nvSpPr>
        <p:spPr bwMode="auto">
          <a:xfrm rot="17895966">
            <a:off x="6537459" y="3051451"/>
            <a:ext cx="912019" cy="155222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803026031 h 21600"/>
              <a:gd name="T4" fmla="*/ 577575861 w 21600"/>
              <a:gd name="T5" fmla="*/ 1426663097 h 21600"/>
              <a:gd name="T6" fmla="*/ 2147483647 w 21600"/>
              <a:gd name="T7" fmla="*/ 40151333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AutoShape 21"/>
          <p:cNvSpPr>
            <a:spLocks noChangeArrowheads="1"/>
          </p:cNvSpPr>
          <p:nvPr/>
        </p:nvSpPr>
        <p:spPr bwMode="auto">
          <a:xfrm rot="5296">
            <a:off x="807068" y="3499520"/>
            <a:ext cx="863600" cy="736111"/>
          </a:xfrm>
          <a:prstGeom prst="downArrow">
            <a:avLst>
              <a:gd name="adj1" fmla="val 50000"/>
              <a:gd name="adj2" fmla="val 3537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7" name="AutoShape 22"/>
          <p:cNvSpPr>
            <a:spLocks noChangeArrowheads="1"/>
          </p:cNvSpPr>
          <p:nvPr/>
        </p:nvSpPr>
        <p:spPr bwMode="auto">
          <a:xfrm rot="1001911">
            <a:off x="1719480" y="4361486"/>
            <a:ext cx="612670" cy="364331"/>
          </a:xfrm>
          <a:prstGeom prst="right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AutoShape 23"/>
          <p:cNvSpPr>
            <a:spLocks noChangeArrowheads="1"/>
          </p:cNvSpPr>
          <p:nvPr/>
        </p:nvSpPr>
        <p:spPr bwMode="auto">
          <a:xfrm>
            <a:off x="4359448" y="3283947"/>
            <a:ext cx="1490133" cy="429816"/>
          </a:xfrm>
          <a:custGeom>
            <a:avLst/>
            <a:gdLst>
              <a:gd name="T0" fmla="*/ 883905485 w 21600"/>
              <a:gd name="T1" fmla="*/ 0 h 21600"/>
              <a:gd name="T2" fmla="*/ 883905485 w 21600"/>
              <a:gd name="T3" fmla="*/ 227072347 h 21600"/>
              <a:gd name="T4" fmla="*/ 189158466 w 21600"/>
              <a:gd name="T5" fmla="*/ 403418890 h 21600"/>
              <a:gd name="T6" fmla="*/ 1262220398 w 21600"/>
              <a:gd name="T7" fmla="*/ 11353617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AutoShape 24"/>
          <p:cNvSpPr>
            <a:spLocks noChangeArrowheads="1"/>
          </p:cNvSpPr>
          <p:nvPr/>
        </p:nvSpPr>
        <p:spPr bwMode="auto">
          <a:xfrm rot="10636008">
            <a:off x="7669032" y="5076420"/>
            <a:ext cx="1512853" cy="429816"/>
          </a:xfrm>
          <a:custGeom>
            <a:avLst/>
            <a:gdLst>
              <a:gd name="T0" fmla="*/ 883905485 w 21600"/>
              <a:gd name="T1" fmla="*/ 0 h 21600"/>
              <a:gd name="T2" fmla="*/ 883905485 w 21600"/>
              <a:gd name="T3" fmla="*/ 227072347 h 21600"/>
              <a:gd name="T4" fmla="*/ 189158466 w 21600"/>
              <a:gd name="T5" fmla="*/ 403418890 h 21600"/>
              <a:gd name="T6" fmla="*/ 1262220398 w 21600"/>
              <a:gd name="T7" fmla="*/ 11353617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Text Box 25"/>
          <p:cNvSpPr txBox="1">
            <a:spLocks noChangeArrowheads="1"/>
          </p:cNvSpPr>
          <p:nvPr/>
        </p:nvSpPr>
        <p:spPr bwMode="auto">
          <a:xfrm>
            <a:off x="812800" y="836713"/>
            <a:ext cx="325024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Shell’s Surveillance Strategy:</a:t>
            </a:r>
          </a:p>
        </p:txBody>
      </p:sp>
      <p:sp>
        <p:nvSpPr>
          <p:cNvPr id="1051" name="Text Box 26"/>
          <p:cNvSpPr txBox="1">
            <a:spLocks noChangeArrowheads="1"/>
          </p:cNvSpPr>
          <p:nvPr/>
        </p:nvSpPr>
        <p:spPr bwMode="auto">
          <a:xfrm>
            <a:off x="2602090" y="1771353"/>
            <a:ext cx="1032975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Support</a:t>
            </a:r>
          </a:p>
          <a:p>
            <a:r>
              <a:rPr lang="en-US" sz="2000"/>
              <a:t>Process</a:t>
            </a:r>
          </a:p>
        </p:txBody>
      </p:sp>
      <p:sp>
        <p:nvSpPr>
          <p:cNvPr id="1052" name="AutoShape 27"/>
          <p:cNvSpPr>
            <a:spLocks noChangeArrowheads="1"/>
          </p:cNvSpPr>
          <p:nvPr/>
        </p:nvSpPr>
        <p:spPr bwMode="auto">
          <a:xfrm rot="707746">
            <a:off x="3704460" y="1974156"/>
            <a:ext cx="1787769" cy="863600"/>
          </a:xfrm>
          <a:prstGeom prst="rightArrow">
            <a:avLst>
              <a:gd name="adj1" fmla="val 50000"/>
              <a:gd name="adj2" fmla="val 3137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Text Box 28"/>
          <p:cNvSpPr txBox="1">
            <a:spLocks noChangeArrowheads="1"/>
          </p:cNvSpPr>
          <p:nvPr/>
        </p:nvSpPr>
        <p:spPr bwMode="auto">
          <a:xfrm>
            <a:off x="5689600" y="4743153"/>
            <a:ext cx="1544782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Model</a:t>
            </a:r>
          </a:p>
          <a:p>
            <a:r>
              <a:rPr lang="en-US" sz="200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656738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ACA13D0-628A-4649-A91C-2780AB3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2" y="712800"/>
            <a:ext cx="10790595" cy="75247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                         GAS LIFT SURVEILLANCE PROCESS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B16B998-0B3D-4BE7-9219-2FCDA75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tx1">
                    <a:lumMod val="50000"/>
                  </a:schemeClr>
                </a:solidFill>
              </a:rPr>
              <a:pPr/>
              <a:t>15</a:t>
            </a:fld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D44883E0-FED2-4B87-B997-9FFECCF0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tx1">
                    <a:lumMod val="50000"/>
                  </a:schemeClr>
                </a:solidFill>
              </a:rPr>
              <a:t>Jan. 2018</a:t>
            </a:r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C894AF-9DB0-454B-A617-C3F9876F7B9A}"/>
              </a:ext>
            </a:extLst>
          </p:cNvPr>
          <p:cNvSpPr/>
          <p:nvPr/>
        </p:nvSpPr>
        <p:spPr>
          <a:xfrm>
            <a:off x="443345" y="1465275"/>
            <a:ext cx="10181725" cy="499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91883"/>
              </p:ext>
            </p:extLst>
          </p:nvPr>
        </p:nvGraphicFramePr>
        <p:xfrm>
          <a:off x="5028126" y="3618963"/>
          <a:ext cx="1558925" cy="254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Clip" r:id="rId4" imgW="1676400" imgH="3216275" progId="">
                  <p:embed/>
                </p:oleObj>
              </mc:Choice>
              <mc:Fallback>
                <p:oleObj name="Clip" r:id="rId4" imgW="1676400" imgH="3216275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126" y="3618963"/>
                        <a:ext cx="1558925" cy="2542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38966" y="1167449"/>
            <a:ext cx="8099737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Role of </a:t>
            </a:r>
            <a:r>
              <a:rPr lang="en-US" sz="2000" dirty="0" smtClean="0">
                <a:latin typeface="+mn-lt"/>
              </a:rPr>
              <a:t>Field </a:t>
            </a:r>
            <a:r>
              <a:rPr lang="en-US" sz="2000" dirty="0">
                <a:latin typeface="+mn-lt"/>
              </a:rPr>
              <a:t>Technicians/Well Analysts is to be the eyes, ears </a:t>
            </a:r>
          </a:p>
          <a:p>
            <a:r>
              <a:rPr lang="en-US" sz="2000" dirty="0">
                <a:latin typeface="+mn-lt"/>
              </a:rPr>
              <a:t>and hands of the </a:t>
            </a:r>
            <a:r>
              <a:rPr lang="en-US" sz="2000" dirty="0" smtClean="0">
                <a:latin typeface="+mn-lt"/>
              </a:rPr>
              <a:t>PTs and GL champions by</a:t>
            </a:r>
            <a:r>
              <a:rPr lang="en-US" sz="2000" dirty="0">
                <a:latin typeface="+mn-lt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Spotting problems (e.g. heading, low </a:t>
            </a:r>
            <a:r>
              <a:rPr lang="en-US" sz="2000" dirty="0" smtClean="0">
                <a:latin typeface="+mn-lt"/>
              </a:rPr>
              <a:t>production)</a:t>
            </a:r>
            <a:endParaRPr lang="en-US" sz="2000" dirty="0"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Implementing and monitoring changes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Improving data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Monitoring and operating control systems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Improving implementation of the process</a:t>
            </a: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6587051" y="4554537"/>
            <a:ext cx="1752600" cy="1465263"/>
            <a:chOff x="1920" y="2688"/>
            <a:chExt cx="1104" cy="923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1920" y="2688"/>
              <a:ext cx="1104" cy="912"/>
            </a:xfrm>
            <a:prstGeom prst="wedgeRoundRectCallout">
              <a:avLst>
                <a:gd name="adj1" fmla="val 1449"/>
                <a:gd name="adj2" fmla="val -66338"/>
                <a:gd name="adj3" fmla="val 16667"/>
              </a:avLst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968" y="2688"/>
              <a:ext cx="1012" cy="9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+mn-lt"/>
                </a:rPr>
                <a:t>Well heading</a:t>
              </a:r>
            </a:p>
            <a:p>
              <a:r>
                <a:rPr lang="en-US" sz="1800" dirty="0">
                  <a:latin typeface="+mn-lt"/>
                </a:rPr>
                <a:t>severely.  I will</a:t>
              </a:r>
            </a:p>
            <a:p>
              <a:r>
                <a:rPr lang="en-US" sz="1800" dirty="0">
                  <a:latin typeface="+mn-lt"/>
                </a:rPr>
                <a:t>increase gas </a:t>
              </a:r>
            </a:p>
            <a:p>
              <a:r>
                <a:rPr lang="en-US" sz="1800" dirty="0">
                  <a:latin typeface="+mn-lt"/>
                </a:rPr>
                <a:t>and you </a:t>
              </a:r>
            </a:p>
            <a:p>
              <a:r>
                <a:rPr lang="en-US" sz="1800" dirty="0">
                  <a:latin typeface="+mn-lt"/>
                </a:rPr>
                <a:t>redesign it.</a:t>
              </a:r>
            </a:p>
          </p:txBody>
        </p:sp>
      </p:grp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454497" y="4399088"/>
            <a:ext cx="2104623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Field Technicians &amp; Well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Analysts</a:t>
            </a:r>
          </a:p>
        </p:txBody>
      </p:sp>
    </p:spTree>
    <p:extLst>
      <p:ext uri="{BB962C8B-B14F-4D97-AF65-F5344CB8AC3E}">
        <p14:creationId xmlns:p14="http://schemas.microsoft.com/office/powerpoint/2010/main" val="260539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ACA13D0-628A-4649-A91C-2780AB3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2" y="712801"/>
            <a:ext cx="10790595" cy="35185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                         GAS LIFT SURVEILLANCE PROCESS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B16B998-0B3D-4BE7-9219-2FCDA75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tx1">
                    <a:lumMod val="50000"/>
                  </a:schemeClr>
                </a:solidFill>
              </a:rPr>
              <a:pPr/>
              <a:t>16</a:t>
            </a:fld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D44883E0-FED2-4B87-B997-9FFECCF0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tx1">
                    <a:lumMod val="50000"/>
                  </a:schemeClr>
                </a:solidFill>
              </a:rPr>
              <a:t>Jan. 2018</a:t>
            </a:r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C894AF-9DB0-454B-A617-C3F9876F7B9A}"/>
              </a:ext>
            </a:extLst>
          </p:cNvPr>
          <p:cNvSpPr/>
          <p:nvPr/>
        </p:nvSpPr>
        <p:spPr>
          <a:xfrm>
            <a:off x="443345" y="1465275"/>
            <a:ext cx="10181725" cy="499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78794" y="1064654"/>
            <a:ext cx="9298547" cy="25545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Role of </a:t>
            </a:r>
            <a:r>
              <a:rPr lang="en-US" sz="2000" dirty="0" smtClean="0">
                <a:latin typeface="+mn-lt"/>
              </a:rPr>
              <a:t>Field </a:t>
            </a:r>
            <a:r>
              <a:rPr lang="en-US" sz="2000" dirty="0"/>
              <a:t>PTs/Gas Lift Team </a:t>
            </a:r>
            <a:r>
              <a:rPr lang="en-US" sz="2000" dirty="0">
                <a:latin typeface="+mn-lt"/>
              </a:rPr>
              <a:t>is to manage the </a:t>
            </a:r>
            <a:r>
              <a:rPr lang="en-US" sz="2000" dirty="0" smtClean="0">
                <a:latin typeface="+mn-lt"/>
              </a:rPr>
              <a:t>process </a:t>
            </a:r>
            <a:r>
              <a:rPr lang="en-US" sz="2000" dirty="0">
                <a:latin typeface="+mn-lt"/>
              </a:rPr>
              <a:t>by: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Analyzing and modeling the wells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+mn-lt"/>
              </a:rPr>
              <a:t>Re-designing </a:t>
            </a:r>
            <a:r>
              <a:rPr lang="en-US" sz="2000" dirty="0">
                <a:latin typeface="+mn-lt"/>
              </a:rPr>
              <a:t>as necessary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Optimizing compressor utilization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Training the </a:t>
            </a:r>
            <a:r>
              <a:rPr lang="en-US" sz="2000" dirty="0" smtClean="0">
                <a:latin typeface="+mn-lt"/>
              </a:rPr>
              <a:t>Field Technicians/Well </a:t>
            </a:r>
            <a:r>
              <a:rPr lang="en-US" sz="2000" dirty="0">
                <a:latin typeface="+mn-lt"/>
              </a:rPr>
              <a:t>Analysts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Maintaining the data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Keeping cost/benefits indicators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+mn-lt"/>
              </a:rPr>
              <a:t>Co-</a:t>
            </a:r>
            <a:r>
              <a:rPr lang="en-US" sz="2000" dirty="0" err="1">
                <a:latin typeface="+mn-lt"/>
              </a:rPr>
              <a:t>ordinating</a:t>
            </a:r>
            <a:r>
              <a:rPr lang="en-US" sz="2000" dirty="0">
                <a:latin typeface="+mn-lt"/>
              </a:rPr>
              <a:t> wireline operations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83586"/>
              </p:ext>
            </p:extLst>
          </p:nvPr>
        </p:nvGraphicFramePr>
        <p:xfrm>
          <a:off x="4758255" y="3529283"/>
          <a:ext cx="1376363" cy="301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lip" r:id="rId4" imgW="1203325" imgH="3322638" progId="">
                  <p:embed/>
                </p:oleObj>
              </mc:Choice>
              <mc:Fallback>
                <p:oleObj name="Clip" r:id="rId4" imgW="1203325" imgH="3322638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255" y="3529283"/>
                        <a:ext cx="1376363" cy="3013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2751786" y="4778062"/>
            <a:ext cx="1752600" cy="1775138"/>
          </a:xfrm>
          <a:prstGeom prst="wedgeRoundRectCallout">
            <a:avLst>
              <a:gd name="adj1" fmla="val 54440"/>
              <a:gd name="adj2" fmla="val -83958"/>
              <a:gd name="adj3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dirty="0"/>
              <a:t>Estimated</a:t>
            </a:r>
          </a:p>
          <a:p>
            <a:r>
              <a:rPr lang="en-US" sz="1800" dirty="0"/>
              <a:t>lift depth</a:t>
            </a:r>
          </a:p>
          <a:p>
            <a:r>
              <a:rPr lang="en-US" sz="1800" dirty="0"/>
              <a:t>8630’. A 150</a:t>
            </a:r>
          </a:p>
          <a:p>
            <a:r>
              <a:rPr lang="en-US" sz="1800" dirty="0" err="1"/>
              <a:t>bbl</a:t>
            </a:r>
            <a:r>
              <a:rPr lang="en-US" sz="1800" dirty="0"/>
              <a:t>/d increase</a:t>
            </a:r>
          </a:p>
          <a:p>
            <a:r>
              <a:rPr lang="en-US" sz="1800" dirty="0"/>
              <a:t>expected.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AACA13D0-628A-4649-A91C-2780AB3D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2" y="712800"/>
            <a:ext cx="10790595" cy="75247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                         GAS LIFT SURVEILLANCE PROCESS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B16B998-0B3D-4BE7-9219-2FCDA75B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>
                <a:solidFill>
                  <a:schemeClr val="tx1">
                    <a:lumMod val="50000"/>
                  </a:schemeClr>
                </a:solidFill>
              </a:rPr>
              <a:pPr/>
              <a:t>17</a:t>
            </a:fld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="" xmlns:a16="http://schemas.microsoft.com/office/drawing/2014/main" id="{D44883E0-FED2-4B87-B997-9FFECCF03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tx1">
                    <a:lumMod val="50000"/>
                  </a:schemeClr>
                </a:solidFill>
              </a:rPr>
              <a:t>Jan. 2018</a:t>
            </a:r>
            <a:endParaRPr lang="en-GB" noProof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0C894AF-9DB0-454B-A617-C3F9876F7B9A}"/>
              </a:ext>
            </a:extLst>
          </p:cNvPr>
          <p:cNvSpPr/>
          <p:nvPr/>
        </p:nvSpPr>
        <p:spPr>
          <a:xfrm>
            <a:off x="443345" y="1465275"/>
            <a:ext cx="10181725" cy="4993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548679" y="1187624"/>
            <a:ext cx="10775497" cy="482681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/>
              <a:t>Since gas lift can quietly get inefficient, </a:t>
            </a:r>
            <a:r>
              <a:rPr lang="en-US" sz="2000" b="1" i="1" dirty="0" smtClean="0"/>
              <a:t>gas lift surveillance should be proactive</a:t>
            </a:r>
            <a:r>
              <a:rPr lang="en-US" sz="2000" dirty="0" smtClean="0"/>
              <a:t>. Don’t wait until a well goes off production.  Review each well plus the system itself several times a year.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/>
              <a:t>Since there are no mechanical connections to the lift system in the well, </a:t>
            </a:r>
            <a:r>
              <a:rPr lang="en-US" sz="2000" b="1" i="1" dirty="0" smtClean="0"/>
              <a:t>spend time and money to gather quality information on the performance of each well</a:t>
            </a:r>
            <a:r>
              <a:rPr lang="en-US" sz="2000" dirty="0" smtClean="0"/>
              <a:t>.  The proper use of this information will find inefficiencies and make money.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/>
              <a:t>Industry examples (in and out of Shell) show the systematic optimizing of gas lift operations produce 5-15% gains in oil production at little cost -- the lowest cost per barrel of any oil in a field.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/>
              <a:t>Inefficiency continues without a process to combat it.  </a:t>
            </a:r>
            <a:r>
              <a:rPr lang="en-US" sz="2000" b="1" i="1" dirty="0" smtClean="0"/>
              <a:t>Surveillance should be a process not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8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6AD267D-381C-41DB-BE48-F3F493A5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00" y="2636980"/>
            <a:ext cx="7234580" cy="1362075"/>
          </a:xfrm>
        </p:spPr>
        <p:txBody>
          <a:bodyPr/>
          <a:lstStyle/>
          <a:p>
            <a:r>
              <a:rPr lang="en-US" sz="1600" dirty="0"/>
              <a:t>IMOR 2017 AGG AVAILABILITY/RELIABILITY PERFORMANCE 2017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7255B17-5EC2-4556-94E4-9FB500819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6A6FB62-4158-4A5F-B5EB-631AC0FAA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483F7C-1A12-49F4-A70C-58DEC3AA0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13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953EB-7386-49C1-BACE-47E9AA9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 Availability: 2017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95C722-6BE4-4DC3-B828-07C063684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B3BBB327-919F-4769-A17B-A3463FC41CC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86967" y="1563749"/>
          <a:ext cx="7035676" cy="357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B843C80-FF21-4AEC-939E-C9840E5F6617}"/>
              </a:ext>
            </a:extLst>
          </p:cNvPr>
          <p:cNvCxnSpPr/>
          <p:nvPr/>
        </p:nvCxnSpPr>
        <p:spPr>
          <a:xfrm>
            <a:off x="3005931" y="2461851"/>
            <a:ext cx="6597747" cy="0"/>
          </a:xfrm>
          <a:prstGeom prst="line">
            <a:avLst/>
          </a:prstGeom>
          <a:ln w="28575">
            <a:solidFill>
              <a:srgbClr val="743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5AC5A8-4CEE-4BFA-A674-401A99D06918}"/>
              </a:ext>
            </a:extLst>
          </p:cNvPr>
          <p:cNvSpPr txBox="1"/>
          <p:nvPr/>
        </p:nvSpPr>
        <p:spPr bwMode="auto">
          <a:xfrm>
            <a:off x="7868459" y="2203319"/>
            <a:ext cx="1735219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82% RUNNING AVERAGE</a:t>
            </a:r>
          </a:p>
        </p:txBody>
      </p:sp>
    </p:spTree>
    <p:extLst>
      <p:ext uri="{BB962C8B-B14F-4D97-AF65-F5344CB8AC3E}">
        <p14:creationId xmlns:p14="http://schemas.microsoft.com/office/powerpoint/2010/main" val="2418141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877E5-E18E-4DFD-91AE-C65F04C9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911BBC-B774-4246-962C-497989496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61159893"/>
              </p:ext>
            </p:extLst>
          </p:nvPr>
        </p:nvGraphicFramePr>
        <p:xfrm>
          <a:off x="1353503" y="1507309"/>
          <a:ext cx="8824912" cy="496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3" imgW="6705510" imgH="4019685" progId="Excel.Sheet.8">
                  <p:embed/>
                </p:oleObj>
              </mc:Choice>
              <mc:Fallback>
                <p:oleObj name="Worksheet" r:id="rId3" imgW="6705510" imgH="40196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503" y="1507309"/>
                        <a:ext cx="8824912" cy="496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0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953EB-7386-49C1-BACE-47E9AA9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 Availability: 2017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95C722-6BE4-4DC3-B828-07C063684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4CF673BC-4EB2-4D94-AE67-F10D8CF2E7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21618" y="1468791"/>
          <a:ext cx="5695108" cy="4242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84366CF-AC97-4F46-AD52-C52B4C7E470D}"/>
              </a:ext>
            </a:extLst>
          </p:cNvPr>
          <p:cNvSpPr/>
          <p:nvPr/>
        </p:nvSpPr>
        <p:spPr>
          <a:xfrm>
            <a:off x="7665882" y="1608572"/>
            <a:ext cx="4013859" cy="35302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Bad Actors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Recurring AC/DC Lube oil pump failures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Gas Gen failures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Instrument Air compressor failure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High Level 1st stage suction scrubber/ turbine fuel valve failed (Jan 17)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Lightning strike (May 17)</a:t>
            </a:r>
          </a:p>
          <a:p>
            <a:pPr marL="285750" marR="0" lvl="0" indent="-28575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Compressor dry gas seal failure (Oct /Nov17)</a:t>
            </a:r>
          </a:p>
        </p:txBody>
      </p:sp>
    </p:spTree>
    <p:extLst>
      <p:ext uri="{BB962C8B-B14F-4D97-AF65-F5344CB8AC3E}">
        <p14:creationId xmlns:p14="http://schemas.microsoft.com/office/powerpoint/2010/main" val="64263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2"/>
          <p:cNvSpPr>
            <a:spLocks noChangeShapeType="1"/>
          </p:cNvSpPr>
          <p:nvPr/>
        </p:nvSpPr>
        <p:spPr bwMode="auto">
          <a:xfrm flipH="1">
            <a:off x="4572001" y="46863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 flipV="1">
            <a:off x="6400800" y="480060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H="1" flipV="1">
            <a:off x="7416800" y="4419600"/>
            <a:ext cx="101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H="1">
            <a:off x="7416801" y="2408238"/>
            <a:ext cx="1090084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 flipH="1" flipV="1">
            <a:off x="4102101" y="2693988"/>
            <a:ext cx="11811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H="1">
            <a:off x="4334933" y="3806825"/>
            <a:ext cx="64346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6400800" y="1635125"/>
            <a:ext cx="25400" cy="1112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2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81301"/>
            <a:ext cx="3073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213785" y="3027363"/>
            <a:ext cx="4186767" cy="1697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Kick-off gaslift in Imor field</a:t>
            </a:r>
            <a:endParaRPr lang="en-US" altLang="en-US" sz="800">
              <a:solidFill>
                <a:srgbClr val="FF99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Gas lift valves and GL lines installation plans</a:t>
            </a:r>
            <a:endParaRPr lang="en-US" altLang="en-US" sz="800">
              <a:solidFill>
                <a:srgbClr val="FF99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Integrated Asset Activity Plan available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Real time systems implementation plan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Winglue modelling course readily available for PT’s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Automated gaslift system plan in place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Plan &amp; process in place to build WinGlue models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CAO SCADA plan in place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Procurement  &amp; Storage of parts and materials</a:t>
            </a: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Updated Asset Reference Plan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Maintained focus on the corporate WRM initiative</a:t>
            </a:r>
            <a:endParaRPr lang="en-US" altLang="en-US" sz="800">
              <a:solidFill>
                <a:srgbClr val="0099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Optimization/rationalization strategy for GL</a:t>
            </a:r>
            <a:r>
              <a:rPr lang="en-US" altLang="en-US" sz="800">
                <a:solidFill>
                  <a:schemeClr val="tx1"/>
                </a:solidFill>
                <a:latin typeface="Futura Light" pitchFamily="2" charset="0"/>
                <a:cs typeface="Arial" charset="0"/>
              </a:rPr>
              <a:t> </a:t>
            </a:r>
            <a:endParaRPr lang="en-US" altLang="en-US" sz="800">
              <a:solidFill>
                <a:srgbClr val="FF00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3300"/>
                </a:solidFill>
                <a:latin typeface="Futura Light" pitchFamily="2" charset="0"/>
                <a:cs typeface="Arial" charset="0"/>
              </a:rPr>
              <a:t>Lift gas metering for individual wells.</a:t>
            </a:r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 flipH="1">
            <a:off x="7939618" y="3698876"/>
            <a:ext cx="1784349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0" y="5327650"/>
            <a:ext cx="4597400" cy="1085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 err="1">
                <a:solidFill>
                  <a:srgbClr val="009900"/>
                </a:solidFill>
                <a:latin typeface="Futura Light" pitchFamily="2" charset="0"/>
                <a:cs typeface="Times New Roman" pitchFamily="18" charset="0"/>
              </a:rPr>
              <a:t>Winglue</a:t>
            </a:r>
            <a:r>
              <a:rPr lang="en-US" altLang="en-US" sz="800" dirty="0">
                <a:solidFill>
                  <a:srgbClr val="009900"/>
                </a:solidFill>
                <a:latin typeface="Futura Light" pitchFamily="2" charset="0"/>
                <a:cs typeface="Times New Roman" pitchFamily="18" charset="0"/>
              </a:rPr>
              <a:t> training for PT</a:t>
            </a:r>
            <a:endParaRPr lang="en-US" altLang="en-US" sz="800" dirty="0">
              <a:solidFill>
                <a:srgbClr val="FF9900"/>
              </a:solidFill>
              <a:latin typeface="Futura Light" pitchFamily="2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Kick off </a:t>
            </a:r>
            <a:r>
              <a:rPr lang="en-US" altLang="en-US" sz="800" dirty="0" err="1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astanding</a:t>
            </a:r>
            <a:r>
              <a:rPr lang="en-US" altLang="en-US" sz="800" dirty="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 gas lift in wells with mandrels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Planning and selection of data acquisition candidates</a:t>
            </a:r>
            <a:endParaRPr lang="en-US" altLang="en-US" sz="800" dirty="0">
              <a:solidFill>
                <a:srgbClr val="FF0000"/>
              </a:solidFill>
              <a:latin typeface="Futura Light" pitchFamily="2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Determine the size of the prize (impact of gas lift in the Asset)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Ranked list of opportunities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>
                <a:solidFill>
                  <a:srgbClr val="FF0000"/>
                </a:solidFill>
                <a:latin typeface="Futura Light" pitchFamily="2" charset="0"/>
                <a:cs typeface="Times New Roman" pitchFamily="18" charset="0"/>
              </a:rPr>
              <a:t>Real time acquisition of production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 err="1">
                <a:solidFill>
                  <a:srgbClr val="FF3300"/>
                </a:solidFill>
                <a:latin typeface="Futura Light" pitchFamily="2" charset="0"/>
                <a:cs typeface="Times New Roman" pitchFamily="18" charset="0"/>
              </a:rPr>
              <a:t>Gaslift</a:t>
            </a:r>
            <a:r>
              <a:rPr lang="en-US" altLang="en-US" sz="800" dirty="0">
                <a:solidFill>
                  <a:srgbClr val="FF3300"/>
                </a:solidFill>
                <a:latin typeface="Futura Light" pitchFamily="2" charset="0"/>
                <a:cs typeface="Times New Roman" pitchFamily="18" charset="0"/>
              </a:rPr>
              <a:t> training for operations, maintenance and PTs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 dirty="0">
                <a:solidFill>
                  <a:srgbClr val="FF0000"/>
                </a:solidFill>
                <a:latin typeface="Futura Light" pitchFamily="2" charset="0"/>
                <a:cs typeface="Times New Roman" pitchFamily="18" charset="0"/>
              </a:rPr>
              <a:t>Contractors for GL </a:t>
            </a:r>
            <a:r>
              <a:rPr lang="en-US" altLang="en-US" sz="800" dirty="0" err="1">
                <a:solidFill>
                  <a:srgbClr val="FF0000"/>
                </a:solidFill>
                <a:latin typeface="Futura Light" pitchFamily="2" charset="0"/>
                <a:cs typeface="Times New Roman" pitchFamily="18" charset="0"/>
              </a:rPr>
              <a:t>optimisation</a:t>
            </a:r>
            <a:endParaRPr lang="en-US" altLang="en-US" sz="800" dirty="0">
              <a:solidFill>
                <a:srgbClr val="FF9900"/>
              </a:solidFill>
              <a:latin typeface="Futura Light" pitchFamily="2" charset="0"/>
              <a:cs typeface="Times New Roman" pitchFamily="18" charset="0"/>
            </a:endParaRP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270934" y="508000"/>
            <a:ext cx="3977217" cy="1927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Competent hand within CWI, O&amp;M Contractor + Operations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Good Dev - Well Services interface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Good Operations-Development interface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Installation of GLV, unloading and kick-off of wells with/without mandrels.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Compressor station availability/uptime at 95% ok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Manning level and lack of staff continuity in </a:t>
            </a:r>
            <a:r>
              <a:rPr lang="en-US" altLang="en-US" sz="700" dirty="0" err="1">
                <a:solidFill>
                  <a:srgbClr val="009900"/>
                </a:solidFill>
              </a:rPr>
              <a:t>gaslift</a:t>
            </a:r>
            <a:r>
              <a:rPr lang="en-US" altLang="en-US" sz="700" dirty="0">
                <a:solidFill>
                  <a:srgbClr val="009900"/>
                </a:solidFill>
              </a:rPr>
              <a:t> system operations.</a:t>
            </a:r>
            <a:endParaRPr lang="en-US" altLang="en-US" sz="7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009900"/>
                </a:solidFill>
              </a:rPr>
              <a:t>Critical spares and sustainable procurement of parts for the IGPES compressor/gas plants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9900"/>
                </a:solidFill>
              </a:rPr>
              <a:t>GL competence and staff motivation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9900"/>
                </a:solidFill>
              </a:rPr>
              <a:t>Competencies in </a:t>
            </a:r>
            <a:r>
              <a:rPr lang="en-US" altLang="en-US" sz="700" dirty="0" err="1">
                <a:solidFill>
                  <a:srgbClr val="FF9900"/>
                </a:solidFill>
              </a:rPr>
              <a:t>gaslift</a:t>
            </a:r>
            <a:r>
              <a:rPr lang="en-US" altLang="en-US" sz="700" dirty="0">
                <a:solidFill>
                  <a:srgbClr val="FF9900"/>
                </a:solidFill>
              </a:rPr>
              <a:t> </a:t>
            </a:r>
            <a:r>
              <a:rPr lang="en-US" altLang="en-US" sz="700" dirty="0" err="1">
                <a:solidFill>
                  <a:srgbClr val="FF9900"/>
                </a:solidFill>
              </a:rPr>
              <a:t>optimisation</a:t>
            </a:r>
            <a:r>
              <a:rPr lang="en-US" altLang="en-US" sz="700" dirty="0">
                <a:solidFill>
                  <a:srgbClr val="FF99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0000"/>
                </a:solidFill>
              </a:rPr>
              <a:t>Availability of Well services barge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0000"/>
                </a:solidFill>
              </a:rPr>
              <a:t>Security situation impacting on operations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0000"/>
                </a:solidFill>
              </a:rPr>
              <a:t>Silted slots</a:t>
            </a:r>
            <a:r>
              <a:rPr lang="en-US" altLang="en-US" sz="7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3300"/>
                </a:solidFill>
              </a:rPr>
              <a:t>Gas lift lines availability (Some lines required to be replaced)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3300"/>
                </a:solidFill>
              </a:rPr>
              <a:t>Inability to run the two compressors the same time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3300"/>
                </a:solidFill>
              </a:rPr>
              <a:t>Gas break-in/Foam in SV creating pump cavitation and low production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3300"/>
                </a:solidFill>
              </a:rPr>
              <a:t>CAO SCADA unavailability hampering real time monitoring / Well testing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700" dirty="0">
                <a:solidFill>
                  <a:srgbClr val="FF0000"/>
                </a:solidFill>
              </a:rPr>
              <a:t>No updated </a:t>
            </a:r>
            <a:r>
              <a:rPr lang="en-US" altLang="en-US" sz="700" dirty="0" err="1">
                <a:solidFill>
                  <a:srgbClr val="FF0000"/>
                </a:solidFill>
              </a:rPr>
              <a:t>gaslift</a:t>
            </a:r>
            <a:r>
              <a:rPr lang="en-US" altLang="en-US" sz="700" dirty="0">
                <a:solidFill>
                  <a:srgbClr val="FF0000"/>
                </a:solidFill>
              </a:rPr>
              <a:t> system operating envelop for </a:t>
            </a:r>
            <a:r>
              <a:rPr lang="en-US" altLang="en-US" sz="700" dirty="0" err="1">
                <a:solidFill>
                  <a:srgbClr val="FF0000"/>
                </a:solidFill>
              </a:rPr>
              <a:t>optimisation</a:t>
            </a:r>
            <a:endParaRPr lang="en-US" altLang="en-US" sz="700" dirty="0">
              <a:solidFill>
                <a:srgbClr val="FF0000"/>
              </a:solidFill>
            </a:endParaRP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8506885" y="725488"/>
            <a:ext cx="3348567" cy="1574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Times New Roman" pitchFamily="18" charset="0"/>
              </a:rPr>
              <a:t>BHP surveys ( SG) done regularly.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Gauges are regularly calibrated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Times New Roman" pitchFamily="18" charset="0"/>
              </a:rPr>
              <a:t>Test separator availability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Data gathering plan in place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USM available in flowstations.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Metering &amp; Production allocation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Time lag btw sample acquisition and analysis at the lab &amp; prod. Prog.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Concurrent well test not always done with sampling &amp; BHP acquisition</a:t>
            </a:r>
            <a:r>
              <a:rPr lang="en-US" altLang="en-US" sz="800">
                <a:solidFill>
                  <a:schemeClr val="tx1"/>
                </a:solidFill>
                <a:latin typeface="Futura Light" pitchFamily="2" charset="0"/>
                <a:cs typeface="Arial" charset="0"/>
              </a:rPr>
              <a:t>. </a:t>
            </a: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GOR measurement suspect</a:t>
            </a:r>
            <a:endParaRPr lang="en-US" altLang="en-US" sz="800">
              <a:solidFill>
                <a:srgbClr val="FF0000"/>
              </a:solidFill>
              <a:latin typeface="Futura Light" pitchFamily="2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Times New Roman" pitchFamily="18" charset="0"/>
              </a:rPr>
              <a:t>CAO SCADA not available </a:t>
            </a: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Real Time BS&amp;W</a:t>
            </a:r>
            <a:endParaRPr lang="en-US" altLang="en-US" sz="800">
              <a:solidFill>
                <a:srgbClr val="FF0000"/>
              </a:solidFill>
              <a:latin typeface="Futura Light" pitchFamily="2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BSW probes not available on test separators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No Capability for real Real time data capture and analysis</a:t>
            </a: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8439152" y="3546476"/>
            <a:ext cx="3448049" cy="9572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EC available and in use (welltest data)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Availability of up-to-date well status diagram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Availability of temperature data.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Accuracy of data in the corporate BHP database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Quality of BSW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Wellhead Pressure data (feedback not regular)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8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Injected Gas, measurement and optimisation</a:t>
            </a:r>
          </a:p>
        </p:txBody>
      </p:sp>
      <p:sp>
        <p:nvSpPr>
          <p:cNvPr id="9234" name="Text Box 16"/>
          <p:cNvSpPr txBox="1">
            <a:spLocks noChangeArrowheads="1"/>
          </p:cNvSpPr>
          <p:nvPr/>
        </p:nvSpPr>
        <p:spPr bwMode="auto">
          <a:xfrm>
            <a:off x="8432801" y="5268914"/>
            <a:ext cx="3416300" cy="1063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515938" indent="-219075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Competent PTs for building WinGLUE models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Competence in analyzing BHP surveys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 Skills development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altLang="en-US" sz="9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Programming &amp; operations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altLang="en-US" sz="9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Winglue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altLang="en-US" sz="900">
                <a:solidFill>
                  <a:srgbClr val="FF3300"/>
                </a:solidFill>
                <a:latin typeface="Futura Light" pitchFamily="2" charset="0"/>
                <a:cs typeface="Arial" charset="0"/>
              </a:rPr>
              <a:t>Field ware etc</a:t>
            </a:r>
            <a:r>
              <a:rPr lang="en-US" altLang="en-US" sz="9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Real-time monitoring of gaslifted wells</a:t>
            </a:r>
          </a:p>
        </p:txBody>
      </p:sp>
      <p:sp>
        <p:nvSpPr>
          <p:cNvPr id="9235" name="Text Box 17"/>
          <p:cNvSpPr txBox="1">
            <a:spLocks noChangeArrowheads="1"/>
          </p:cNvSpPr>
          <p:nvPr/>
        </p:nvSpPr>
        <p:spPr bwMode="auto">
          <a:xfrm>
            <a:off x="4806951" y="5191125"/>
            <a:ext cx="2751667" cy="1066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PROSPER models available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 </a:t>
            </a:r>
            <a:r>
              <a:rPr lang="en-US" altLang="en-US" sz="900">
                <a:solidFill>
                  <a:srgbClr val="FF9900"/>
                </a:solidFill>
                <a:latin typeface="Futura Light" pitchFamily="2" charset="0"/>
                <a:cs typeface="Arial" charset="0"/>
              </a:rPr>
              <a:t>Winglue models.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UNISIM  Models available for the flowstation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900">
                <a:solidFill>
                  <a:srgbClr val="009900"/>
                </a:solidFill>
                <a:latin typeface="Futura Light" pitchFamily="2" charset="0"/>
                <a:cs typeface="Arial" charset="0"/>
              </a:rPr>
              <a:t>Gap model available.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9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MBAL available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90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IPSM available</a:t>
            </a:r>
            <a:endParaRPr lang="en-US" altLang="en-US" sz="900">
              <a:solidFill>
                <a:srgbClr val="FF00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900">
              <a:solidFill>
                <a:srgbClr val="33CC33"/>
              </a:solidFill>
              <a:latin typeface="Futura Light" pitchFamily="2" charset="0"/>
              <a:cs typeface="Times New Roman" pitchFamily="18" charset="0"/>
            </a:endParaRPr>
          </a:p>
        </p:txBody>
      </p:sp>
      <p:sp>
        <p:nvSpPr>
          <p:cNvPr id="9236" name="Text Box 18"/>
          <p:cNvSpPr txBox="1">
            <a:spLocks noChangeArrowheads="1"/>
          </p:cNvSpPr>
          <p:nvPr/>
        </p:nvSpPr>
        <p:spPr bwMode="auto">
          <a:xfrm>
            <a:off x="4402667" y="412750"/>
            <a:ext cx="4030133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5785" tIns="47893" rIns="95785" bIns="47893">
            <a:sp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009900"/>
                </a:solidFill>
              </a:rPr>
              <a:t>Gaslift manifold in place </a:t>
            </a:r>
            <a:r>
              <a:rPr lang="en-US" altLang="en-US" sz="700">
                <a:solidFill>
                  <a:srgbClr val="FF9900"/>
                </a:solidFill>
              </a:rPr>
              <a:t>(planned to maintain FCVsr)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009900"/>
                </a:solidFill>
              </a:rPr>
              <a:t>xx MMscfd of gas(HP)) available for gaslift compression</a:t>
            </a:r>
            <a:endParaRPr lang="en-US" altLang="en-US" sz="7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009900"/>
                </a:solidFill>
              </a:rPr>
              <a:t>Lift gas metering on individual wells available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009900"/>
                </a:solidFill>
              </a:rPr>
              <a:t>Adequate no of pumps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FF9900"/>
                </a:solidFill>
              </a:rPr>
              <a:t>Gaslift lines to wells  in place; some leaking gaslines.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FF0000"/>
                </a:solidFill>
              </a:rPr>
              <a:t>Vmonitor/CAO/SCADA not functional.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FF3300"/>
                </a:solidFill>
              </a:rPr>
              <a:t>Gas metering Facility(No integrators)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FF0000"/>
                </a:solidFill>
              </a:rPr>
              <a:t>Optimization of dual string completion.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700">
                <a:solidFill>
                  <a:srgbClr val="FF3300"/>
                </a:solidFill>
              </a:rPr>
              <a:t>Gaslift manifold desanding to prevent wet gas injection to the wells</a:t>
            </a:r>
            <a:r>
              <a:rPr lang="en-US" altLang="en-US" sz="7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237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2506133" y="0"/>
            <a:ext cx="7874000" cy="533400"/>
          </a:xfrm>
          <a:noFill/>
        </p:spPr>
        <p:txBody>
          <a:bodyPr lIns="95785" tIns="47893" rIns="95785" bIns="47893"/>
          <a:lstStyle/>
          <a:p>
            <a:r>
              <a:rPr lang="en-GB" altLang="en-US" sz="2000" smtClean="0">
                <a:solidFill>
                  <a:srgbClr val="003399"/>
                </a:solidFill>
              </a:rPr>
              <a:t>Imor PU Gas-Lift Health Check – Results (SAMPLE)</a:t>
            </a:r>
          </a:p>
        </p:txBody>
      </p:sp>
    </p:spTree>
    <p:extLst>
      <p:ext uri="{BB962C8B-B14F-4D97-AF65-F5344CB8AC3E}">
        <p14:creationId xmlns:p14="http://schemas.microsoft.com/office/powerpoint/2010/main" val="119408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6AD267D-381C-41DB-BE48-F3F493A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 RIVER 2018 Targets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7255B17-5EC2-4556-94E4-9FB500819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Want to Be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6A6FB62-4158-4A5F-B5EB-631AC0FAA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483F7C-1A12-49F4-A70C-58DEC3AA0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33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BC2B7E68-4493-442E-9E6C-5F5062EF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IMO RIVER PU PRODUCTION BATTLE PLAN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97F77-4B9C-4B60-A903-C65F6FC8E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23</a:t>
            </a:fld>
            <a:endParaRPr lang="en-GB" noProof="1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4029DDE-62A9-4F0D-9882-F902C437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4B76509-685B-4AA6-B354-9B5FC6327D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252056-9A38-4A04-B300-3E1E9D05FEE2}"/>
              </a:ext>
            </a:extLst>
          </p:cNvPr>
          <p:cNvSpPr txBox="1"/>
          <p:nvPr/>
        </p:nvSpPr>
        <p:spPr bwMode="auto">
          <a:xfrm>
            <a:off x="7778932" y="6206452"/>
            <a:ext cx="4413068" cy="203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/>
              <a:t>Source: ImoR PU strategy workshop, Wells potential BI rates and WRFM 2018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7" y="1171977"/>
            <a:ext cx="9903852" cy="50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455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BC2B7E68-4493-442E-9E6C-5F5062EF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IPSC GROWTH PLAN AND ENABLERS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97F77-4B9C-4B60-A903-C65F6FC8E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24</a:t>
            </a:fld>
            <a:endParaRPr lang="en-GB" noProof="1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4029DDE-62A9-4F0D-9882-F902C437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4B76509-685B-4AA6-B354-9B5FC6327D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252056-9A38-4A04-B300-3E1E9D05FEE2}"/>
              </a:ext>
            </a:extLst>
          </p:cNvPr>
          <p:cNvSpPr txBox="1"/>
          <p:nvPr/>
        </p:nvSpPr>
        <p:spPr bwMode="auto">
          <a:xfrm>
            <a:off x="7778932" y="6206452"/>
            <a:ext cx="4413068" cy="2039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/>
              <a:t>Source: ImoR PU strategy workshop, Wells potential BI rates and WRFM 2018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00000000-0008-0000-0500-0000020000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1438" y="1089037"/>
          <a:ext cx="9618905" cy="656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35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Opportunity/Risk Identification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057" y="1729796"/>
            <a:ext cx="4427317" cy="416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33350" indent="-133350">
              <a:lnSpc>
                <a:spcPct val="113000"/>
              </a:lnSpc>
              <a:spcAft>
                <a:spcPts val="45"/>
              </a:spcAft>
            </a:pPr>
            <a:r>
              <a:rPr lang="en-US" sz="1200" b="1" dirty="0">
                <a:solidFill>
                  <a:srgbClr val="595959"/>
                </a:solidFill>
              </a:rPr>
              <a:t>Project : _____________                      Team : _________________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01370" y="2411850"/>
          <a:ext cx="5143500" cy="2970401"/>
        </p:xfrm>
        <a:graphic>
          <a:graphicData uri="http://schemas.openxmlformats.org/drawingml/2006/table">
            <a:tbl>
              <a:tblPr/>
              <a:tblGrid>
                <a:gridCol w="63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5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16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</a:rPr>
                        <a:t>Rank (H/M/L)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</a:rPr>
                        <a:t>Opportunity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</a:rPr>
                        <a:t>Comments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093619" y="2486338"/>
          <a:ext cx="5143500" cy="2821424"/>
        </p:xfrm>
        <a:graphic>
          <a:graphicData uri="http://schemas.openxmlformats.org/drawingml/2006/table">
            <a:tbl>
              <a:tblPr/>
              <a:tblGrid>
                <a:gridCol w="63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5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16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0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</a:rPr>
                        <a:t>Rank (H/M/L)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</a:rPr>
                        <a:t>Risk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</a:rPr>
                        <a:t>Mitigations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8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2096" marR="2096" marT="4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14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SWOT Analysis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/>
          </p:nvPr>
        </p:nvGraphicFramePr>
        <p:xfrm>
          <a:off x="3257473" y="911989"/>
          <a:ext cx="6806476" cy="5486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03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03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3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Build on </a:t>
                      </a:r>
                      <a:r>
                        <a:rPr lang="en-US" sz="1400" b="1" dirty="0">
                          <a:solidFill>
                            <a:srgbClr val="D42E12"/>
                          </a:solidFill>
                        </a:rPr>
                        <a:t>S</a:t>
                      </a:r>
                      <a:r>
                        <a:rPr lang="en-US" sz="1400" b="1" dirty="0"/>
                        <a:t>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Exploit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>
                          <a:solidFill>
                            <a:srgbClr val="D42E12"/>
                          </a:solidFill>
                        </a:rPr>
                        <a:t>O</a:t>
                      </a:r>
                      <a:r>
                        <a:rPr lang="en-US" sz="1400" b="1" baseline="0" dirty="0"/>
                        <a:t>PPORTUNITIES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Resolve </a:t>
                      </a:r>
                      <a:r>
                        <a:rPr lang="en-US" sz="1400" b="1" dirty="0">
                          <a:solidFill>
                            <a:srgbClr val="D42E12"/>
                          </a:solidFill>
                        </a:rPr>
                        <a:t>W</a:t>
                      </a:r>
                      <a:r>
                        <a:rPr lang="en-US" sz="1400" b="1" dirty="0"/>
                        <a:t>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Avoid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>
                          <a:solidFill>
                            <a:srgbClr val="D42E12"/>
                          </a:solidFill>
                        </a:rPr>
                        <a:t>T</a:t>
                      </a:r>
                      <a:r>
                        <a:rPr lang="en-US" sz="1400" b="1" baseline="0" dirty="0"/>
                        <a:t>HREATS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903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930613" y="6470370"/>
            <a:ext cx="266673" cy="169277"/>
          </a:xfrm>
          <a:prstGeom prst="rect">
            <a:avLst/>
          </a:prstGeom>
        </p:spPr>
        <p:txBody>
          <a:bodyPr/>
          <a:lstStyle/>
          <a:p>
            <a:fld id="{D32BAE6A-B452-4007-8177-56DD051636F9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378119" y="6470370"/>
            <a:ext cx="2161652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2394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Idea Mapping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7534" y="796149"/>
            <a:ext cx="4427317" cy="416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33350" indent="-133350">
              <a:lnSpc>
                <a:spcPct val="113000"/>
              </a:lnSpc>
              <a:spcAft>
                <a:spcPts val="45"/>
              </a:spcAft>
            </a:pPr>
            <a:r>
              <a:rPr lang="en-US" sz="1200" b="1" dirty="0">
                <a:solidFill>
                  <a:srgbClr val="595959"/>
                </a:solidFill>
              </a:rPr>
              <a:t>Project : _____________                      Team : _________________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950984" y="3361491"/>
            <a:ext cx="553998" cy="12151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vert270" wrap="square">
            <a:spAutoFit/>
          </a:bodyPr>
          <a:lstStyle/>
          <a:p>
            <a:pPr algn="ctr" defTabSz="571500"/>
            <a:r>
              <a:rPr lang="en-GB" sz="1200" b="1" dirty="0">
                <a:solidFill>
                  <a:srgbClr val="595959"/>
                </a:solidFill>
              </a:rPr>
              <a:t>Easy implementation</a:t>
            </a:r>
            <a:endParaRPr lang="en-US" sz="1200" b="1" dirty="0">
              <a:solidFill>
                <a:srgbClr val="595959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97917" y="3361491"/>
            <a:ext cx="553998" cy="114765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vert270" wrap="square">
            <a:spAutoFit/>
          </a:bodyPr>
          <a:lstStyle/>
          <a:p>
            <a:pPr algn="ctr" defTabSz="571500"/>
            <a:r>
              <a:rPr lang="en-GB" sz="1200" b="1" dirty="0">
                <a:solidFill>
                  <a:srgbClr val="595959"/>
                </a:solidFill>
              </a:rPr>
              <a:t>Challenging implementation</a:t>
            </a:r>
            <a:endParaRPr lang="en-US" sz="1200" b="1" dirty="0">
              <a:solidFill>
                <a:srgbClr val="595959"/>
              </a:solidFill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615644" y="1336222"/>
            <a:ext cx="965234" cy="2769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571500"/>
            <a:r>
              <a:rPr lang="en-GB" sz="1200" b="1" dirty="0">
                <a:solidFill>
                  <a:srgbClr val="595959"/>
                </a:solidFill>
              </a:rPr>
              <a:t>High value</a:t>
            </a:r>
            <a:endParaRPr lang="en-US" sz="1200" b="1" dirty="0">
              <a:solidFill>
                <a:srgbClr val="595959"/>
              </a:solidFill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591713" y="6280499"/>
            <a:ext cx="1047996" cy="2769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571500"/>
            <a:r>
              <a:rPr lang="en-GB" sz="1200" b="1" dirty="0">
                <a:solidFill>
                  <a:srgbClr val="595959"/>
                </a:solidFill>
              </a:rPr>
              <a:t>Low value</a:t>
            </a:r>
            <a:endParaRPr lang="en-US" sz="1200" b="1" dirty="0">
              <a:solidFill>
                <a:srgbClr val="595959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834449" y="3935318"/>
            <a:ext cx="452310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70480" y="3969072"/>
            <a:ext cx="378050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2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Action Planning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294967295"/>
          </p:nvPr>
        </p:nvSpPr>
        <p:spPr>
          <a:xfrm>
            <a:off x="5378119" y="6470363"/>
            <a:ext cx="2161652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7618" y="1408847"/>
            <a:ext cx="7870785" cy="416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 algn="ctr">
              <a:lnSpc>
                <a:spcPct val="113000"/>
              </a:lnSpc>
              <a:spcAft>
                <a:spcPts val="60"/>
              </a:spcAft>
            </a:pPr>
            <a:r>
              <a:rPr lang="en-US" sz="1600" b="1" dirty="0">
                <a:solidFill>
                  <a:srgbClr val="595959"/>
                </a:solidFill>
              </a:rPr>
              <a:t>Project : _________________      Team : _________________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853" y="1467093"/>
            <a:ext cx="3518704" cy="2448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20426" y="1827354"/>
          <a:ext cx="8900160" cy="4386292"/>
        </p:xfrm>
        <a:graphic>
          <a:graphicData uri="http://schemas.openxmlformats.org/drawingml/2006/table">
            <a:tbl>
              <a:tblPr/>
              <a:tblGrid>
                <a:gridCol w="400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06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7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1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43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74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74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004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8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ID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Idea / Opportunity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Action ID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Action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Responsible Party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Start Date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End Date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latin typeface="Arial"/>
                        </a:rPr>
                        <a:t>Comments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3727" marR="3727" marT="37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8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9AC4D-076E-4092-A2C9-57C0522A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83102"/>
            <a:ext cx="11171238" cy="42706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WORKSHOP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3F72BB-1030-433D-B2F6-2E78CF0C4D8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503" y="1147763"/>
            <a:ext cx="11171238" cy="53214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GB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Carryout a Health Check of Imo River Gaslift system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US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a common understanding on the Status of :</a:t>
            </a:r>
          </a:p>
          <a:p>
            <a:pPr lvl="2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GB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Surface/Subsurface Facilities (Physical Asset)</a:t>
            </a:r>
          </a:p>
          <a:p>
            <a:pPr lvl="2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US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Requirements/Gaps.</a:t>
            </a:r>
          </a:p>
          <a:p>
            <a:pPr lvl="2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US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Decisions/Plans</a:t>
            </a:r>
          </a:p>
          <a:p>
            <a:pPr lvl="2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US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Capability</a:t>
            </a:r>
          </a:p>
          <a:p>
            <a:pPr lvl="2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US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lift Surveillance Process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GB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 big ticket items that will impact on the bottom line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GB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a roadmap to address the identified issues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Blip>
                <a:blip r:embed="rId2"/>
              </a:buBlip>
            </a:pPr>
            <a:r>
              <a:rPr lang="en-GB" altLang="en-US" sz="17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the Prize</a:t>
            </a:r>
            <a:endParaRPr lang="en-US" altLang="en-US" sz="17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8DDA29-6756-4EE4-B10C-B4A29BCBE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34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E5BC0-20EB-4E23-8646-82A3ADCA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2B00E2F7-7061-4C10-AB66-63C8DB4B8ED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2724030"/>
              </p:ext>
            </p:extLst>
          </p:nvPr>
        </p:nvGraphicFramePr>
        <p:xfrm>
          <a:off x="508000" y="1528763"/>
          <a:ext cx="11171238" cy="483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CFDDED-CB0D-487A-A397-3A14A70C6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623712-82FB-4F0E-8DFA-B3C4B419260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46327" y="1568057"/>
            <a:ext cx="168592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855B5E3-EC43-4C13-B859-7035CAFCE08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915"/>
          <a:stretch/>
        </p:blipFill>
        <p:spPr>
          <a:xfrm>
            <a:off x="5345689" y="1791195"/>
            <a:ext cx="1476685" cy="1387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89EDFAB-CC88-4E5D-AC46-EA52D344270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87" y="1873332"/>
            <a:ext cx="1760403" cy="1223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24FC843-A234-42C3-B4CE-9C26D501E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2032389"/>
            <a:ext cx="1174220" cy="1174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5830834-81C0-47CB-89A3-D83AA9148C7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200" y="1771403"/>
            <a:ext cx="1521986" cy="14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5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877E5-E18E-4DFD-91AE-C65F04C9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CAC5E-D86F-4D3F-AFA4-C4AE02EDFF4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Open discussion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KISS (Keep It Short and Simple)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Respect for all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Take technically detailed discussions ”offline” for further consideration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Own the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911BBC-B774-4246-962C-497989496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9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6AD267D-381C-41DB-BE48-F3F493A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 RIVER </a:t>
            </a:r>
            <a:r>
              <a:rPr lang="en-US" dirty="0" smtClean="0"/>
              <a:t>GASLIFT SYSTEM PERFORMANCE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7255B17-5EC2-4556-94E4-9FB500819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6A6FB62-4158-4A5F-B5EB-631AC0FAA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483F7C-1A12-49F4-A70C-58DEC3AA0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216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212725"/>
            <a:ext cx="11476567" cy="457200"/>
          </a:xfrm>
        </p:spPr>
        <p:txBody>
          <a:bodyPr/>
          <a:lstStyle/>
          <a:p>
            <a:pPr indent="0" algn="ctr" eaLnBrk="1" hangingPunct="1"/>
            <a:r>
              <a:rPr lang="en-US" dirty="0" smtClean="0"/>
              <a:t>Imo River</a:t>
            </a:r>
            <a:r>
              <a:rPr lang="en-US" b="1" dirty="0" smtClean="0"/>
              <a:t> Field Summary</a:t>
            </a:r>
            <a:endParaRPr lang="en-US" sz="1400" dirty="0" smtClean="0"/>
          </a:p>
        </p:txBody>
      </p:sp>
      <p:pic>
        <p:nvPicPr>
          <p:cNvPr id="8" name="Picture 2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68" y="4076205"/>
            <a:ext cx="5831417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328"/>
          <p:cNvSpPr>
            <a:spLocks noChangeArrowheads="1"/>
          </p:cNvSpPr>
          <p:nvPr/>
        </p:nvSpPr>
        <p:spPr bwMode="auto">
          <a:xfrm>
            <a:off x="6496051" y="727075"/>
            <a:ext cx="5469467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9635" tIns="44031" rIns="89635" bIns="44031">
            <a:spAutoFit/>
          </a:bodyPr>
          <a:lstStyle/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Location: </a:t>
            </a:r>
            <a:r>
              <a:rPr lang="yo-NG" sz="1000" b="1" dirty="0">
                <a:latin typeface="Helvetica" pitchFamily="34" charset="0"/>
                <a:cs typeface="Times New Roman" pitchFamily="18" charset="0"/>
              </a:rPr>
              <a:t>	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30km NE of PH</a:t>
            </a:r>
            <a:endParaRPr lang="en-GB" sz="1000" b="1" dirty="0">
              <a:latin typeface="Helvetica" pitchFamily="34" charset="0"/>
              <a:cs typeface="Times New Roman" pitchFamily="18" charset="0"/>
            </a:endParaRP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Disc/</a:t>
            </a:r>
            <a:r>
              <a:rPr lang="en-GB" sz="1000" b="1" dirty="0" err="1">
                <a:latin typeface="Helvetica" pitchFamily="34" charset="0"/>
                <a:cs typeface="Times New Roman" pitchFamily="18" charset="0"/>
              </a:rPr>
              <a:t>Onstream</a:t>
            </a: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:</a:t>
            </a:r>
            <a:r>
              <a:rPr lang="yo-NG" sz="1000" b="1" dirty="0">
                <a:latin typeface="Helvetica" pitchFamily="34" charset="0"/>
                <a:cs typeface="Times New Roman" pitchFamily="18" charset="0"/>
              </a:rPr>
              <a:t>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1959/61</a:t>
            </a:r>
            <a:endParaRPr lang="en-GB" sz="1000" b="1" dirty="0">
              <a:latin typeface="Helvetica" pitchFamily="34" charset="0"/>
              <a:cs typeface="Times New Roman" pitchFamily="18" charset="0"/>
            </a:endParaRP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Wells to date: </a:t>
            </a:r>
            <a:r>
              <a:rPr lang="yo-NG" sz="1000" b="1" dirty="0">
                <a:latin typeface="Helvetica" pitchFamily="34" charset="0"/>
                <a:cs typeface="Times New Roman" pitchFamily="18" charset="0"/>
              </a:rPr>
              <a:t>	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66 (5 </a:t>
            </a:r>
            <a:r>
              <a:rPr lang="en-GB" sz="1000" b="1" dirty="0" err="1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aband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.)</a:t>
            </a: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STOIIP/UR (</a:t>
            </a:r>
            <a:r>
              <a:rPr lang="en-GB" sz="1000" b="1" dirty="0" err="1">
                <a:latin typeface="Helvetica" pitchFamily="34" charset="0"/>
                <a:cs typeface="Times New Roman" pitchFamily="18" charset="0"/>
              </a:rPr>
              <a:t>MMstb</a:t>
            </a: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) :</a:t>
            </a:r>
            <a:r>
              <a:rPr lang="yo-NG" sz="1000" b="1" dirty="0">
                <a:latin typeface="Helvetica" pitchFamily="34" charset="0"/>
                <a:cs typeface="Times New Roman" pitchFamily="18" charset="0"/>
              </a:rPr>
              <a:t>	</a:t>
            </a:r>
            <a:r>
              <a:rPr lang="en-GB" sz="1000" b="1" dirty="0" smtClean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1677/1013 ??</a:t>
            </a:r>
            <a:endParaRPr lang="en-GB" sz="1000" b="1" dirty="0">
              <a:latin typeface="Helvetica" pitchFamily="34" charset="0"/>
              <a:cs typeface="Times New Roman" pitchFamily="18" charset="0"/>
            </a:endParaRPr>
          </a:p>
          <a:p>
            <a:pPr defTabSz="904875">
              <a:lnSpc>
                <a:spcPct val="200000"/>
              </a:lnSpc>
              <a:spcAft>
                <a:spcPct val="150000"/>
              </a:spcAft>
            </a:pPr>
            <a:r>
              <a:rPr lang="en-GB" sz="1000" b="1" dirty="0" smtClean="0">
                <a:latin typeface="Helvetica" pitchFamily="34" charset="0"/>
                <a:cs typeface="Times New Roman" pitchFamily="18" charset="0"/>
              </a:rPr>
              <a:t>Np @ 30.04.2017(</a:t>
            </a:r>
            <a:r>
              <a:rPr lang="en-GB" sz="1000" b="1" dirty="0" err="1" smtClean="0">
                <a:latin typeface="Helvetica" pitchFamily="34" charset="0"/>
                <a:cs typeface="Times New Roman" pitchFamily="18" charset="0"/>
              </a:rPr>
              <a:t>MMstb</a:t>
            </a: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):</a:t>
            </a:r>
            <a:r>
              <a:rPr lang="en-GB" sz="1000" b="1" dirty="0">
                <a:solidFill>
                  <a:schemeClr val="tx2"/>
                </a:solidFill>
                <a:latin typeface="Helvetica" pitchFamily="34" charset="0"/>
                <a:cs typeface="Times New Roman" pitchFamily="18" charset="0"/>
              </a:rPr>
              <a:t> </a:t>
            </a:r>
            <a:r>
              <a:rPr lang="yo-NG" sz="1000" b="1" dirty="0">
                <a:solidFill>
                  <a:schemeClr val="tx2"/>
                </a:solidFill>
                <a:latin typeface="Helvetica" pitchFamily="34" charset="0"/>
                <a:cs typeface="Times New Roman" pitchFamily="18" charset="0"/>
              </a:rPr>
              <a:t>	</a:t>
            </a:r>
            <a:r>
              <a:rPr lang="en-GB" sz="1000" b="1" dirty="0" smtClean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692 ??</a:t>
            </a:r>
            <a:endParaRPr lang="en-GB" sz="1000" b="1" dirty="0">
              <a:solidFill>
                <a:srgbClr val="FF3300"/>
              </a:solidFill>
              <a:latin typeface="Helvetica" pitchFamily="34" charset="0"/>
              <a:cs typeface="Times New Roman" pitchFamily="18" charset="0"/>
            </a:endParaRPr>
          </a:p>
          <a:p>
            <a:pPr defTabSz="904875">
              <a:lnSpc>
                <a:spcPct val="1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Cur Prod (</a:t>
            </a:r>
            <a:r>
              <a:rPr lang="en-GB" sz="1000" b="1" dirty="0" err="1">
                <a:latin typeface="Helvetica" pitchFamily="34" charset="0"/>
                <a:cs typeface="Times New Roman" pitchFamily="18" charset="0"/>
              </a:rPr>
              <a:t>Mbopd</a:t>
            </a: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) :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 </a:t>
            </a:r>
            <a:r>
              <a:rPr lang="yo-NG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	</a:t>
            </a:r>
            <a:r>
              <a:rPr lang="en-GB" sz="1000" b="1" dirty="0" smtClean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16.5</a:t>
            </a:r>
            <a:endParaRPr lang="en-GB" sz="1000" b="1" dirty="0">
              <a:solidFill>
                <a:srgbClr val="FF3300"/>
              </a:solidFill>
              <a:latin typeface="Helvetica" pitchFamily="34" charset="0"/>
              <a:cs typeface="Times New Roman" pitchFamily="18" charset="0"/>
            </a:endParaRP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3D Seismic:</a:t>
            </a:r>
            <a:r>
              <a:rPr lang="yo-NG" sz="1000" b="1" dirty="0">
                <a:latin typeface="Helvetica" pitchFamily="34" charset="0"/>
                <a:cs typeface="Times New Roman" pitchFamily="18" charset="0"/>
              </a:rPr>
              <a:t>	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1990/2003</a:t>
            </a: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FDP:</a:t>
            </a:r>
            <a:r>
              <a:rPr lang="yo-NG" sz="1000" b="1" dirty="0">
                <a:latin typeface="Helvetica" pitchFamily="34" charset="0"/>
                <a:cs typeface="Times New Roman" pitchFamily="18" charset="0"/>
              </a:rPr>
              <a:t>	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1997</a:t>
            </a:r>
            <a:endParaRPr lang="en-GB" sz="1000" b="1" dirty="0">
              <a:solidFill>
                <a:srgbClr val="CC0000"/>
              </a:solidFill>
              <a:latin typeface="Helvetica" pitchFamily="34" charset="0"/>
              <a:cs typeface="Times New Roman" pitchFamily="18" charset="0"/>
            </a:endParaRP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Reservoir: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 </a:t>
            </a:r>
            <a:r>
              <a:rPr lang="yo-NG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	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34(22)</a:t>
            </a:r>
          </a:p>
          <a:p>
            <a:pPr defTabSz="904875">
              <a:lnSpc>
                <a:spcPct val="200000"/>
              </a:lnSpc>
            </a:pPr>
            <a:r>
              <a:rPr lang="en-GB" sz="1000" b="1" dirty="0">
                <a:latin typeface="Helvetica" pitchFamily="34" charset="0"/>
                <a:cs typeface="Times New Roman" pitchFamily="18" charset="0"/>
              </a:rPr>
              <a:t>Depth in </a:t>
            </a:r>
            <a:r>
              <a:rPr lang="en-GB" sz="1000" b="1" dirty="0" err="1">
                <a:latin typeface="Helvetica" pitchFamily="34" charset="0"/>
                <a:cs typeface="Times New Roman" pitchFamily="18" charset="0"/>
              </a:rPr>
              <a:t>ftss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: </a:t>
            </a:r>
            <a:r>
              <a:rPr lang="yo-NG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		</a:t>
            </a:r>
            <a:r>
              <a:rPr lang="en-GB" sz="1000" b="1" dirty="0">
                <a:solidFill>
                  <a:srgbClr val="FF3300"/>
                </a:solidFill>
                <a:latin typeface="Helvetica" pitchFamily="34" charset="0"/>
                <a:cs typeface="Times New Roman" pitchFamily="18" charset="0"/>
              </a:rPr>
              <a:t>5000 – 11000 </a:t>
            </a:r>
            <a:endParaRPr lang="en-GB" sz="1000" b="1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2" descr="Imo profi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1017" y="4010026"/>
            <a:ext cx="5289549" cy="26209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28" y="724396"/>
            <a:ext cx="6093040" cy="319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88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434" y="266700"/>
            <a:ext cx="11476567" cy="457200"/>
          </a:xfrm>
        </p:spPr>
        <p:txBody>
          <a:bodyPr/>
          <a:lstStyle/>
          <a:p>
            <a:pPr indent="0" algn="ctr" eaLnBrk="1" hangingPunct="1"/>
            <a:r>
              <a:rPr lang="en-US" b="1" dirty="0" smtClean="0"/>
              <a:t>Imo </a:t>
            </a:r>
            <a:r>
              <a:rPr lang="en-US" dirty="0" smtClean="0"/>
              <a:t>River Production Performance</a:t>
            </a:r>
            <a:endParaRPr lang="en-US" sz="1400" dirty="0" smtClean="0"/>
          </a:p>
        </p:txBody>
      </p:sp>
      <p:pic>
        <p:nvPicPr>
          <p:cNvPr id="12" name="Picture 3"/>
          <p:cNvPicPr>
            <a:picLocks noChangeArrowheads="1"/>
          </p:cNvPicPr>
          <p:nvPr/>
        </p:nvPicPr>
        <p:blipFill>
          <a:blip r:embed="rId2" cstate="print"/>
          <a:srcRect l="1412" t="5749" r="2979" b="48526"/>
          <a:stretch>
            <a:fillRect/>
          </a:stretch>
        </p:blipFill>
        <p:spPr bwMode="auto">
          <a:xfrm>
            <a:off x="0" y="864424"/>
            <a:ext cx="12144000" cy="5162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Line Callout 1 12"/>
          <p:cNvSpPr/>
          <p:nvPr/>
        </p:nvSpPr>
        <p:spPr>
          <a:xfrm flipH="1">
            <a:off x="2687627" y="1293210"/>
            <a:ext cx="1152128" cy="469375"/>
          </a:xfrm>
          <a:prstGeom prst="borderCallout1">
            <a:avLst>
              <a:gd name="adj1" fmla="val 109757"/>
              <a:gd name="adj2" fmla="val -3924"/>
              <a:gd name="adj3" fmla="val 347953"/>
              <a:gd name="adj4" fmla="val -30617"/>
            </a:avLst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50000"/>
                  </a:schemeClr>
                </a:solidFill>
              </a:rPr>
              <a:t>Civil war</a:t>
            </a:r>
            <a:endParaRPr lang="en-GB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583780" y="1296990"/>
            <a:ext cx="1152128" cy="469375"/>
          </a:xfrm>
          <a:prstGeom prst="borderCallout1">
            <a:avLst>
              <a:gd name="adj1" fmla="val 48380"/>
              <a:gd name="adj2" fmla="val -5687"/>
              <a:gd name="adj3" fmla="val 115924"/>
              <a:gd name="adj4" fmla="val -86357"/>
            </a:avLst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50000"/>
                  </a:schemeClr>
                </a:solidFill>
              </a:rPr>
              <a:t>Peak - 109Mpd</a:t>
            </a:r>
            <a:endParaRPr lang="en-GB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 flipH="1">
            <a:off x="5951989" y="2056752"/>
            <a:ext cx="1152128" cy="844875"/>
          </a:xfrm>
          <a:prstGeom prst="borderCallout1">
            <a:avLst>
              <a:gd name="adj1" fmla="val 102232"/>
              <a:gd name="adj2" fmla="val 49869"/>
              <a:gd name="adj3" fmla="val 188281"/>
              <a:gd name="adj4" fmla="val -17390"/>
            </a:avLst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>
                    <a:lumMod val="50000"/>
                  </a:schemeClr>
                </a:solidFill>
              </a:rPr>
              <a:t>Drilling campaign after 3D seismic</a:t>
            </a:r>
            <a:endParaRPr lang="en-GB" sz="1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 flipH="1">
            <a:off x="7488160" y="1552696"/>
            <a:ext cx="1248139" cy="844875"/>
          </a:xfrm>
          <a:prstGeom prst="borderCallout1">
            <a:avLst>
              <a:gd name="adj1" fmla="val 98704"/>
              <a:gd name="adj2" fmla="val 48987"/>
              <a:gd name="adj3" fmla="val 292926"/>
              <a:gd name="adj4" fmla="val -7825"/>
            </a:avLst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>
                    <a:lumMod val="50000"/>
                  </a:schemeClr>
                </a:solidFill>
              </a:rPr>
              <a:t>HZ wells drilling campaign – 10 new wells</a:t>
            </a:r>
            <a:endParaRPr lang="en-GB" sz="1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0368480" y="4965618"/>
            <a:ext cx="1248139" cy="469375"/>
          </a:xfrm>
          <a:prstGeom prst="borderCallout1">
            <a:avLst>
              <a:gd name="adj1" fmla="val -4531"/>
              <a:gd name="adj2" fmla="val -1278"/>
              <a:gd name="adj3" fmla="val -99050"/>
              <a:gd name="adj4" fmla="val -64483"/>
            </a:avLst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>
                    <a:lumMod val="50000"/>
                  </a:schemeClr>
                </a:solidFill>
              </a:rPr>
              <a:t>Increased WRM efforts</a:t>
            </a:r>
            <a:endParaRPr lang="en-GB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1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7C62EB-4B1C-4A4E-AF3A-790821783538}"/>
              </a:ext>
            </a:extLst>
          </p:cNvPr>
          <p:cNvSpPr/>
          <p:nvPr/>
        </p:nvSpPr>
        <p:spPr>
          <a:xfrm>
            <a:off x="6094712" y="4758400"/>
            <a:ext cx="1241783" cy="33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75595"/>
            <a:ext cx="11392848" cy="549329"/>
          </a:xfrm>
        </p:spPr>
        <p:txBody>
          <a:bodyPr/>
          <a:lstStyle/>
          <a:p>
            <a:r>
              <a:rPr lang="en-GB" dirty="0"/>
              <a:t>IMOR 2017 GL Well Stock Status: 2015-2017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1107583"/>
            <a:ext cx="10614427" cy="52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44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pment Improvement Worth Sharing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xmlns="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Equipment Improvement Worth Sharing</Template>
  <TotalTime>2783</TotalTime>
  <Words>1748</Words>
  <Application>Microsoft Office PowerPoint</Application>
  <PresentationFormat>Custom</PresentationFormat>
  <Paragraphs>530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Times New Roman</vt:lpstr>
      <vt:lpstr>Impact</vt:lpstr>
      <vt:lpstr>Wingdings</vt:lpstr>
      <vt:lpstr>Helvetica</vt:lpstr>
      <vt:lpstr>Comic Sans MS</vt:lpstr>
      <vt:lpstr>Futura Bold</vt:lpstr>
      <vt:lpstr>Futura Medium</vt:lpstr>
      <vt:lpstr>Calibri</vt:lpstr>
      <vt:lpstr>Futura Light</vt:lpstr>
      <vt:lpstr>Equipment Improvement Worth Sharing</vt:lpstr>
      <vt:lpstr>Worksheet</vt:lpstr>
      <vt:lpstr>Clip</vt:lpstr>
      <vt:lpstr>IMO RIVER GAS LIFT HEALTH CHECK WORKSHOP</vt:lpstr>
      <vt:lpstr>AGENDA</vt:lpstr>
      <vt:lpstr>WORKSHOP OBJECTIVE</vt:lpstr>
      <vt:lpstr>Workshop Deliverables</vt:lpstr>
      <vt:lpstr>Rules of the Game</vt:lpstr>
      <vt:lpstr>IMO RIVER GASLIFT SYSTEM PERFORMANCE</vt:lpstr>
      <vt:lpstr>Imo River Field Summary</vt:lpstr>
      <vt:lpstr>Imo River Production Performance</vt:lpstr>
      <vt:lpstr>IMOR 2017 GL Well Stock Status: 2015-2017</vt:lpstr>
      <vt:lpstr>Production: IMOR GAS LIFT SYSTEM SURFACE REVIEW</vt:lpstr>
      <vt:lpstr>IMO RIVER GAS LIFT WELLS DEFERMENT PROFILE</vt:lpstr>
      <vt:lpstr>Production: IMOR GAS LIFT SYSTEM SURFACE REVIEW</vt:lpstr>
      <vt:lpstr>Production: IMO RIVER GAS LIFT VALVES IN HOLE REVIEW</vt:lpstr>
      <vt:lpstr>GAS LIFT SURVEILLANCE PROCESS</vt:lpstr>
      <vt:lpstr>                         GAS LIFT SURVEILLANCE PROCESS</vt:lpstr>
      <vt:lpstr>                         GAS LIFT SURVEILLANCE PROCESS</vt:lpstr>
      <vt:lpstr>                         GAS LIFT SURVEILLANCE PROCESS</vt:lpstr>
      <vt:lpstr>IMOR 2017 AGG AVAILABILITY/RELIABILITY PERFORMANCE 2017</vt:lpstr>
      <vt:lpstr>AGG Availability: 2017 Performance</vt:lpstr>
      <vt:lpstr>AGG Availability: 2017 Performance</vt:lpstr>
      <vt:lpstr>Imor PU Gas-Lift Health Check – Results (SAMPLE)</vt:lpstr>
      <vt:lpstr>IMO RIVER 2018 Targets</vt:lpstr>
      <vt:lpstr>IMO RIVER PU PRODUCTION BATTLE PLAN</vt:lpstr>
      <vt:lpstr>IPSC GROWTH PLAN AND ENABLERS</vt:lpstr>
      <vt:lpstr>PowerPoint Presentation</vt:lpstr>
      <vt:lpstr>Opportunity/Risk Identification</vt:lpstr>
      <vt:lpstr>SWOT Analysis</vt:lpstr>
      <vt:lpstr>Idea Mapping</vt:lpstr>
      <vt:lpstr>Action Planning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IMOR 2018 Strategy Planning</dc:title>
  <dc:creator>Salami, Tayo J SPDC-UPO/G/PSD</dc:creator>
  <cp:lastModifiedBy>Benjamin.Obong</cp:lastModifiedBy>
  <cp:revision>216</cp:revision>
  <dcterms:created xsi:type="dcterms:W3CDTF">2016-08-09T14:43:56Z</dcterms:created>
  <dcterms:modified xsi:type="dcterms:W3CDTF">2018-02-12T13:13:22Z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