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58" r:id="rId2"/>
    <p:sldId id="468" r:id="rId3"/>
    <p:sldId id="476" r:id="rId4"/>
    <p:sldId id="469" r:id="rId5"/>
    <p:sldId id="471" r:id="rId6"/>
    <p:sldId id="470" r:id="rId7"/>
    <p:sldId id="472" r:id="rId8"/>
    <p:sldId id="474" r:id="rId9"/>
    <p:sldId id="473" r:id="rId10"/>
    <p:sldId id="466" r:id="rId11"/>
  </p:sldIdLst>
  <p:sldSz cx="12192000" cy="6858000"/>
  <p:notesSz cx="7315200" cy="9601200"/>
  <p:embeddedFontLst>
    <p:embeddedFont>
      <p:font typeface="Stencil" panose="040409050D0802020404" pitchFamily="82" charset="0"/>
      <p:regular r:id="rId14"/>
    </p:embeddedFont>
    <p:embeddedFont>
      <p:font typeface="Gill Sans MT" panose="020B0604020202020204" charset="0"/>
      <p:regular r:id="rId15"/>
      <p:bold r:id="rId16"/>
      <p:italic r:id="rId17"/>
      <p:boldItalic r:id="rId18"/>
    </p:embeddedFont>
    <p:embeddedFont>
      <p:font typeface="Futura Light" panose="00000400000000000000" pitchFamily="2" charset="0"/>
      <p:regular r:id="rId19"/>
    </p:embeddedFont>
    <p:embeddedFont>
      <p:font typeface="Futura Bold" panose="00000900000000000000" pitchFamily="2" charset="0"/>
      <p:regular r:id="rId20"/>
    </p:embeddedFont>
    <p:embeddedFont>
      <p:font typeface="Futura Medium" panose="00000400000000000000" pitchFamily="2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1D2"/>
    <a:srgbClr val="000000"/>
    <a:srgbClr val="ED7578"/>
    <a:srgbClr val="FDEB9C"/>
    <a:srgbClr val="66B58E"/>
    <a:srgbClr val="2C2C2C"/>
    <a:srgbClr val="339B6E"/>
    <a:srgbClr val="DEDEDE"/>
    <a:srgbClr val="D9D9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45" autoAdjust="0"/>
    <p:restoredTop sz="95448" autoAdjust="0"/>
  </p:normalViewPr>
  <p:slideViewPr>
    <p:cSldViewPr snapToGrid="0" snapToObjects="1" showGuides="1">
      <p:cViewPr>
        <p:scale>
          <a:sx n="51" d="100"/>
          <a:sy n="51" d="100"/>
        </p:scale>
        <p:origin x="-917" y="-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2160" y="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26/02/2018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26/02/2018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92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98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 xmlns="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5463758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4" name="TextBox 13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1259373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7" name="TextBox 16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 xmlns="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2" b="10192"/>
          <a:stretch/>
        </p:blipFill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 xmlns="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87563" indent="-176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738763" indent="-151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79163" indent="-140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 xmlns="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868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86800" indent="-176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7" r:id="rId12"/>
    <p:sldLayoutId id="2147483678" r:id="rId13"/>
    <p:sldLayoutId id="2147483700" r:id="rId14"/>
    <p:sldLayoutId id="2147483681" r:id="rId15"/>
    <p:sldLayoutId id="2147483682" r:id="rId16"/>
    <p:sldLayoutId id="2147483683" r:id="rId17"/>
    <p:sldLayoutId id="2147483689" r:id="rId18"/>
    <p:sldLayoutId id="2147483701" r:id="rId19"/>
    <p:sldLayoutId id="2147483690" r:id="rId20"/>
    <p:sldLayoutId id="2147483679" r:id="rId21"/>
  </p:sldLayoutIdLst>
  <p:transition>
    <p:fade/>
  </p:transition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03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36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35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86400" indent="-151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" Target="slide5.xml"/><Relationship Id="rId7" Type="http://schemas.openxmlformats.org/officeDocument/2006/relationships/slide" Target="slide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slide" Target="slide7.xml"/><Relationship Id="rId5" Type="http://schemas.openxmlformats.org/officeDocument/2006/relationships/slide" Target="slide8.xml"/><Relationship Id="rId4" Type="http://schemas.openxmlformats.org/officeDocument/2006/relationships/slide" Target="slide9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slide" Target="slide4.x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slide" Target="slide4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slide" Target="slide4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5" Type="http://schemas.openxmlformats.org/officeDocument/2006/relationships/slide" Target="slide4.xml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1779490" y="827690"/>
            <a:ext cx="9899747" cy="2037766"/>
          </a:xfrm>
        </p:spPr>
        <p:txBody>
          <a:bodyPr/>
          <a:lstStyle/>
          <a:p>
            <a:r>
              <a:rPr lang="en-US" dirty="0"/>
              <a:t>IMOR Gas Lift Health Check &amp; Optimization Workshop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-- REPORT OUT --</a:t>
            </a:r>
            <a:endParaRPr lang="en-GB" sz="1600" dirty="0">
              <a:latin typeface="Futura Medium" panose="000004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D50C892-7923-4EBA-AB5A-EC3543842C5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75278" y="2462834"/>
            <a:ext cx="4237577" cy="3791517"/>
          </a:xfrm>
          <a:prstGeom prst="rect">
            <a:avLst/>
          </a:prstGeom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55"/>
          <a:stretch/>
        </p:blipFill>
        <p:spPr bwMode="auto">
          <a:xfrm>
            <a:off x="4519247" y="1960685"/>
            <a:ext cx="1178698" cy="117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A3C53E8-E19F-4CAD-835F-D837D92DCB38}"/>
              </a:ext>
            </a:extLst>
          </p:cNvPr>
          <p:cNvSpPr/>
          <p:nvPr/>
        </p:nvSpPr>
        <p:spPr>
          <a:xfrm>
            <a:off x="1623265" y="4325113"/>
            <a:ext cx="4074679" cy="676656"/>
          </a:xfrm>
          <a:prstGeom prst="rect">
            <a:avLst/>
          </a:prstGeom>
          <a:solidFill>
            <a:srgbClr val="FDEB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1400" b="1" dirty="0">
                <a:solidFill>
                  <a:schemeClr val="tx1"/>
                </a:solidFill>
              </a:rPr>
              <a:t>Date &amp; Time of Workshop: </a:t>
            </a:r>
          </a:p>
          <a:p>
            <a:pPr>
              <a:lnSpc>
                <a:spcPct val="150000"/>
              </a:lnSpc>
            </a:pPr>
            <a:r>
              <a:rPr lang="en-GB" sz="1400" b="1" dirty="0">
                <a:solidFill>
                  <a:schemeClr val="tx1"/>
                </a:solidFill>
              </a:rPr>
              <a:t>14</a:t>
            </a:r>
            <a:r>
              <a:rPr lang="en-GB" sz="1400" b="1" baseline="30000" dirty="0">
                <a:solidFill>
                  <a:schemeClr val="tx1"/>
                </a:solidFill>
              </a:rPr>
              <a:t>th</a:t>
            </a:r>
            <a:r>
              <a:rPr lang="en-GB" sz="1400" b="1" dirty="0">
                <a:solidFill>
                  <a:schemeClr val="tx1"/>
                </a:solidFill>
              </a:rPr>
              <a:t> February 2018; 0900hrs to 1530hrs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9ABA135-D27C-4519-BADB-64CC9365DA69}"/>
              </a:ext>
            </a:extLst>
          </p:cNvPr>
          <p:cNvSpPr/>
          <p:nvPr/>
        </p:nvSpPr>
        <p:spPr>
          <a:xfrm>
            <a:off x="1623264" y="5784770"/>
            <a:ext cx="4074679" cy="676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GB" sz="1400" b="1" dirty="0">
                <a:solidFill>
                  <a:schemeClr val="tx1"/>
                </a:solidFill>
              </a:rPr>
              <a:t>Land Asset Team</a:t>
            </a:r>
          </a:p>
        </p:txBody>
      </p:sp>
    </p:spTree>
    <p:extLst>
      <p:ext uri="{BB962C8B-B14F-4D97-AF65-F5344CB8AC3E}">
        <p14:creationId xmlns:p14="http://schemas.microsoft.com/office/powerpoint/2010/main" val="391370637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1731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74F9F6-4D43-4AD0-9503-D624AC51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73737"/>
            <a:ext cx="11171238" cy="466344"/>
          </a:xfrm>
        </p:spPr>
        <p:txBody>
          <a:bodyPr/>
          <a:lstStyle/>
          <a:p>
            <a:r>
              <a:rPr lang="en-GB" sz="2000" dirty="0"/>
              <a:t>Workshop Participants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C6CDA09-DDF5-42D4-AB34-3DDECF8C1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2</a:t>
            </a:fld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7710FF3B-BBA0-4428-8087-E68F4F3B3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275413"/>
              </p:ext>
            </p:extLst>
          </p:nvPr>
        </p:nvGraphicFramePr>
        <p:xfrm>
          <a:off x="1959852" y="736471"/>
          <a:ext cx="8127124" cy="5579992"/>
        </p:xfrm>
        <a:graphic>
          <a:graphicData uri="http://schemas.openxmlformats.org/drawingml/2006/table">
            <a:tbl>
              <a:tblPr/>
              <a:tblGrid>
                <a:gridCol w="676968">
                  <a:extLst>
                    <a:ext uri="{9D8B030D-6E8A-4147-A177-3AD203B41FA5}">
                      <a16:colId xmlns:a16="http://schemas.microsoft.com/office/drawing/2014/main" xmlns="" val="177084554"/>
                    </a:ext>
                  </a:extLst>
                </a:gridCol>
                <a:gridCol w="4178152">
                  <a:extLst>
                    <a:ext uri="{9D8B030D-6E8A-4147-A177-3AD203B41FA5}">
                      <a16:colId xmlns:a16="http://schemas.microsoft.com/office/drawing/2014/main" xmlns="" val="609796735"/>
                    </a:ext>
                  </a:extLst>
                </a:gridCol>
                <a:gridCol w="3272004">
                  <a:extLst>
                    <a:ext uri="{9D8B030D-6E8A-4147-A177-3AD203B41FA5}">
                      <a16:colId xmlns:a16="http://schemas.microsoft.com/office/drawing/2014/main" xmlns="" val="291867211"/>
                    </a:ext>
                  </a:extLst>
                </a:gridCol>
              </a:tblGrid>
              <a:tr h="2536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S/N</a:t>
                      </a:r>
                    </a:p>
                  </a:txBody>
                  <a:tcPr marL="7572" marR="7572" marT="757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1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</a:p>
                  </a:txBody>
                  <a:tcPr marL="7572" marR="7572" marT="757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1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Role</a:t>
                      </a:r>
                    </a:p>
                  </a:txBody>
                  <a:tcPr marL="7572" marR="7572" marT="7572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8131377"/>
                  </a:ext>
                </a:extLst>
              </a:tr>
              <a:tr h="2536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Akporuno, Mamoke SPDC-UPO/G/PSSH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Snr Programmer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0438894"/>
                  </a:ext>
                </a:extLst>
              </a:tr>
              <a:tr h="2536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Amos, Martins SPDC-UPO/G/PSSH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Smart field Lead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70804640"/>
                  </a:ext>
                </a:extLst>
              </a:tr>
              <a:tr h="2536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Anyanwu, Chinedu SPDC-UPO/G/PSSH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Smart field Engr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2609928"/>
                  </a:ext>
                </a:extLst>
              </a:tr>
              <a:tr h="2536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Aribisala, Ayodeji A SPDC-UPO/G/PLI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Operations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298449985"/>
                  </a:ext>
                </a:extLst>
              </a:tr>
              <a:tr h="2536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400" b="0" i="0" u="none" strike="noStrike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Attoni, Success D SPDC-UPO/G/DNL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Reservoir Engineer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20487139"/>
                  </a:ext>
                </a:extLst>
              </a:tr>
              <a:tr h="2536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Erivona, Gloria O SPDC-UPO/G/DNL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IMOR FMT / Production Technologist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68160350"/>
                  </a:ext>
                </a:extLst>
              </a:tr>
              <a:tr h="2536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Ezugworie, Chibogwu S SPDC-UPO/G/PL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Asset Mgr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70849675"/>
                  </a:ext>
                </a:extLst>
              </a:tr>
              <a:tr h="2536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Famofo-Idowu, Olasunkanmi J SPDC-PTP/O/NA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Engineering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59094267"/>
                  </a:ext>
                </a:extLst>
              </a:tr>
              <a:tr h="2536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Jamabo, Ibinabo SPDC-UPO/G/PL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WRFM Support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25713068"/>
                  </a:ext>
                </a:extLst>
              </a:tr>
              <a:tr h="2536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Nongo, Boniface T SPDC-UPO/G/PL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WRFM Lead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94867794"/>
                  </a:ext>
                </a:extLst>
              </a:tr>
              <a:tr h="2536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Oamen, Christopher A SPDC-UPO/G/PLI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PUM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0412294"/>
                  </a:ext>
                </a:extLst>
              </a:tr>
              <a:tr h="2536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Obong, Benjamin U SPDC-UPO/G/PLI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Production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78359021"/>
                  </a:ext>
                </a:extLst>
              </a:tr>
              <a:tr h="2536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Oboro, Richardson O SPDC-UPO/G/PLI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Production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11060250"/>
                  </a:ext>
                </a:extLst>
              </a:tr>
              <a:tr h="2536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Offurum, Nmamkoche A SPDC-PTE/EUPE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Process WRFM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48834423"/>
                  </a:ext>
                </a:extLst>
              </a:tr>
              <a:tr h="2536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Oginni, Abiodun I SPDC-UPO/G/PLI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Ops Supv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315770"/>
                  </a:ext>
                </a:extLst>
              </a:tr>
              <a:tr h="2536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Okpubuluku, Kevwe B SPDC-UPO/G/PSSH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Head PMC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16692447"/>
                  </a:ext>
                </a:extLst>
              </a:tr>
              <a:tr h="2536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Oruambo, Tamunomiete J SPDC-UPO/G/DNL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Production Technologist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5731061"/>
                  </a:ext>
                </a:extLst>
              </a:tr>
              <a:tr h="2536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Otoakhia, Iroboudu R SPDC-UPO/G/PSSH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Smart field Engr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80981488"/>
                  </a:ext>
                </a:extLst>
              </a:tr>
              <a:tr h="2536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Salisu, Hassan S SPDC-UPO/G/PLI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Operations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3527894"/>
                  </a:ext>
                </a:extLst>
              </a:tr>
              <a:tr h="2536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Uche, Nduka J SPDC-UPO/G/PLI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OPS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13295215"/>
                  </a:ext>
                </a:extLst>
              </a:tr>
              <a:tr h="25363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Udo, Uzochukwu SPDC-UPO/G/PLI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494529"/>
                          </a:solidFill>
                          <a:effectLst/>
                          <a:latin typeface="Calibri" panose="020F0502020204030204" pitchFamily="34" charset="0"/>
                        </a:rPr>
                        <a:t>PACO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50066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7736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07E8BE5-1355-49C7-834E-DC8644B9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273251"/>
            <a:ext cx="8989087" cy="50039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4BDCCF-04B6-4D86-BF58-18D960441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712801"/>
            <a:ext cx="11254038" cy="560452"/>
          </a:xfrm>
          <a:solidFill>
            <a:srgbClr val="F9D1D2"/>
          </a:solidFill>
        </p:spPr>
        <p:txBody>
          <a:bodyPr wrap="square" anchor="ctr">
            <a:noAutofit/>
          </a:bodyPr>
          <a:lstStyle/>
          <a:p>
            <a:r>
              <a:rPr lang="en-GB" dirty="0">
                <a:solidFill>
                  <a:schemeClr val="bg2">
                    <a:lumMod val="25000"/>
                  </a:schemeClr>
                </a:solidFill>
                <a:ea typeface="+mn-ea"/>
                <a:cs typeface="+mn-cs"/>
              </a:rPr>
              <a:t> Opportunity Statement from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2970D8-B1E6-4B88-97FC-EDD30703C1A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8000" y="1273252"/>
            <a:ext cx="11254038" cy="5003923"/>
          </a:xfrm>
          <a:solidFill>
            <a:schemeClr val="accent2">
              <a:lumMod val="20000"/>
              <a:lumOff val="80000"/>
              <a:alpha val="41176"/>
            </a:schemeClr>
          </a:solidFill>
        </p:spPr>
        <p:txBody>
          <a:bodyPr anchor="ctr"/>
          <a:lstStyle/>
          <a:p>
            <a:pPr marL="87313" lvl="1" indent="0">
              <a:buNone/>
            </a:pPr>
            <a:r>
              <a:rPr lang="en-GB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AF4D760-E085-450A-9C5B-2B225B71B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A978C27-52ED-4240-BF8E-85C9756A7048}"/>
              </a:ext>
            </a:extLst>
          </p:cNvPr>
          <p:cNvSpPr/>
          <p:nvPr/>
        </p:nvSpPr>
        <p:spPr>
          <a:xfrm>
            <a:off x="508000" y="4707516"/>
            <a:ext cx="11254038" cy="1569660"/>
          </a:xfrm>
          <a:prstGeom prst="rect">
            <a:avLst/>
          </a:prstGeom>
          <a:solidFill>
            <a:srgbClr val="F9D1D2">
              <a:alpha val="69804"/>
            </a:srgbClr>
          </a:solidFill>
        </p:spPr>
        <p:txBody>
          <a:bodyPr wrap="square">
            <a:noAutofit/>
          </a:bodyPr>
          <a:lstStyle/>
          <a:p>
            <a:pPr marL="87313" lvl="1" indent="0" algn="ctr">
              <a:buNone/>
            </a:pPr>
            <a:r>
              <a:rPr lang="en-GB" sz="2200" b="1" dirty="0">
                <a:solidFill>
                  <a:schemeClr val="bg2">
                    <a:lumMod val="25000"/>
                  </a:schemeClr>
                </a:solidFill>
                <a:latin typeface="Futura Light" panose="00000400000000000000" pitchFamily="2" charset="0"/>
              </a:rPr>
              <a:t>There is an opportunity to increase production in Imo River field by approx. 2,700 ~ 3,400 bopd by end 2018; through the execution of WH, GLL, FL replacement/repair, Surveillance data acquisition and GLOP/GLVCO activities on 25 Gas Lifted conduits and the overhauling of the GL metering and automation system in the field.</a:t>
            </a:r>
          </a:p>
        </p:txBody>
      </p:sp>
    </p:spTree>
    <p:extLst>
      <p:ext uri="{BB962C8B-B14F-4D97-AF65-F5344CB8AC3E}">
        <p14:creationId xmlns:p14="http://schemas.microsoft.com/office/powerpoint/2010/main" val="303223638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>
            <a:extLst>
              <a:ext uri="{FF2B5EF4-FFF2-40B4-BE49-F238E27FC236}">
                <a16:creationId xmlns:a16="http://schemas.microsoft.com/office/drawing/2014/main" xmlns="" id="{0173239A-8524-46B5-8607-106121FF5A5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54365" y="926304"/>
            <a:ext cx="7565917" cy="52407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66F7C4-7BB6-41B5-B19B-5156ABD39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64624"/>
            <a:ext cx="11171238" cy="415115"/>
          </a:xfrm>
        </p:spPr>
        <p:txBody>
          <a:bodyPr/>
          <a:lstStyle/>
          <a:p>
            <a:r>
              <a:rPr lang="en-GB" sz="2000" dirty="0"/>
              <a:t>Why? What? Next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DB1236-A7C2-4978-B801-6A8CE9228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9EC2A8B-CE62-47F1-9F04-985244683B70}"/>
              </a:ext>
            </a:extLst>
          </p:cNvPr>
          <p:cNvSpPr/>
          <p:nvPr/>
        </p:nvSpPr>
        <p:spPr>
          <a:xfrm>
            <a:off x="523875" y="2281868"/>
            <a:ext cx="2895981" cy="2579421"/>
          </a:xfrm>
          <a:prstGeom prst="rect">
            <a:avLst/>
          </a:prstGeom>
          <a:solidFill>
            <a:srgbClr val="FDEB9C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000000"/>
                </a:solidFill>
              </a:rPr>
              <a:t>Most wells producing at HWCT (ca 70% &gt;)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000000"/>
                </a:solidFill>
              </a:rPr>
              <a:t>Aged gaslift hardware (Mandrels, valves, GLL, automated measuring and injection system, etc)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000000"/>
                </a:solidFill>
              </a:rPr>
              <a:t>System not SMART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000000"/>
                </a:solidFill>
              </a:rPr>
              <a:t>Few wells presently on GL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100" dirty="0">
                <a:solidFill>
                  <a:srgbClr val="000000"/>
                </a:solidFill>
              </a:rPr>
              <a:t>Opportunity exists to increase overall GL system performance and improve production due to GL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9FC263C-5141-4B67-BF28-5D4DE8BC2F9F}"/>
              </a:ext>
            </a:extLst>
          </p:cNvPr>
          <p:cNvSpPr txBox="1"/>
          <p:nvPr/>
        </p:nvSpPr>
        <p:spPr bwMode="auto">
          <a:xfrm>
            <a:off x="523875" y="1905927"/>
            <a:ext cx="2893569" cy="344710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>
                <a:solidFill>
                  <a:schemeClr val="bg1"/>
                </a:solidFill>
              </a:rPr>
              <a:t> Why?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D970217-A8D2-4770-8A0C-A2E289BE67F9}"/>
              </a:ext>
            </a:extLst>
          </p:cNvPr>
          <p:cNvSpPr/>
          <p:nvPr/>
        </p:nvSpPr>
        <p:spPr>
          <a:xfrm>
            <a:off x="4492624" y="5180046"/>
            <a:ext cx="2882900" cy="401625"/>
          </a:xfrm>
          <a:prstGeom prst="rect">
            <a:avLst/>
          </a:prstGeom>
          <a:solidFill>
            <a:srgbClr val="F9D1D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100" b="1" dirty="0">
                <a:solidFill>
                  <a:srgbClr val="000000"/>
                </a:solidFill>
              </a:rPr>
              <a:t>Assessed status of Gaslift System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CC55CFF-4C13-4DC0-99E7-41F30C1808D1}"/>
              </a:ext>
            </a:extLst>
          </p:cNvPr>
          <p:cNvSpPr/>
          <p:nvPr/>
        </p:nvSpPr>
        <p:spPr>
          <a:xfrm>
            <a:off x="4492624" y="4223770"/>
            <a:ext cx="2882900" cy="867563"/>
          </a:xfrm>
          <a:prstGeom prst="rect">
            <a:avLst/>
          </a:prstGeom>
          <a:solidFill>
            <a:srgbClr val="F9D1D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100" b="1" dirty="0">
                <a:solidFill>
                  <a:srgbClr val="000000"/>
                </a:solidFill>
              </a:rPr>
              <a:t>Identified areas of improvement in field GL hardware and software (metering, piping automation system, etc)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F6E5EF1-3672-4B46-B62C-5682407D9B98}"/>
              </a:ext>
            </a:extLst>
          </p:cNvPr>
          <p:cNvSpPr/>
          <p:nvPr/>
        </p:nvSpPr>
        <p:spPr>
          <a:xfrm>
            <a:off x="4492624" y="3505735"/>
            <a:ext cx="2882900" cy="619912"/>
          </a:xfrm>
          <a:prstGeom prst="rect">
            <a:avLst/>
          </a:prstGeom>
          <a:solidFill>
            <a:srgbClr val="66B58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100" b="1" dirty="0">
                <a:solidFill>
                  <a:srgbClr val="000000"/>
                </a:solidFill>
              </a:rPr>
              <a:t>Identified GL optimization and new Installation Candidate Conduits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DF728522-61D8-48B1-9BB9-C1D42B3DB6D6}"/>
              </a:ext>
            </a:extLst>
          </p:cNvPr>
          <p:cNvSpPr/>
          <p:nvPr/>
        </p:nvSpPr>
        <p:spPr>
          <a:xfrm>
            <a:off x="4492624" y="2485203"/>
            <a:ext cx="2882900" cy="906496"/>
          </a:xfrm>
          <a:prstGeom prst="rect">
            <a:avLst/>
          </a:prstGeom>
          <a:solidFill>
            <a:srgbClr val="66B58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100" b="1" dirty="0">
                <a:solidFill>
                  <a:srgbClr val="000000"/>
                </a:solidFill>
              </a:rPr>
              <a:t>Assessed the reward of revamping/installing components identified in 2 and implementing GLOP/GLVI in candidates identified in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2D05883-7772-491F-848A-CACE3B46E185}"/>
              </a:ext>
            </a:extLst>
          </p:cNvPr>
          <p:cNvSpPr/>
          <p:nvPr/>
        </p:nvSpPr>
        <p:spPr>
          <a:xfrm>
            <a:off x="4492624" y="1771726"/>
            <a:ext cx="2882900" cy="619912"/>
          </a:xfrm>
          <a:prstGeom prst="rect">
            <a:avLst/>
          </a:prstGeom>
          <a:solidFill>
            <a:srgbClr val="66B58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100" b="1" dirty="0">
                <a:solidFill>
                  <a:srgbClr val="000000"/>
                </a:solidFill>
              </a:rPr>
              <a:t>Developed a phased implementation plan, identify clear actions, responsibilities and accountabilities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36C4B82-50FA-497F-B660-69386EA55AA3}"/>
              </a:ext>
            </a:extLst>
          </p:cNvPr>
          <p:cNvSpPr/>
          <p:nvPr/>
        </p:nvSpPr>
        <p:spPr>
          <a:xfrm>
            <a:off x="4121149" y="5034557"/>
            <a:ext cx="355600" cy="619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FF0000"/>
                </a:solidFill>
                <a:latin typeface="Stencil" panose="040409050D0802020404" pitchFamily="82" charset="0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1BEBA75-FD57-481C-8631-5412E80A0A04}"/>
              </a:ext>
            </a:extLst>
          </p:cNvPr>
          <p:cNvSpPr/>
          <p:nvPr/>
        </p:nvSpPr>
        <p:spPr>
          <a:xfrm>
            <a:off x="4121149" y="4046843"/>
            <a:ext cx="355600" cy="619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FF0000"/>
                </a:solidFill>
                <a:latin typeface="Stencil" panose="040409050D0802020404" pitchFamily="82" charset="0"/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4512023-0C30-42EF-AEA0-2184C62CE634}"/>
              </a:ext>
            </a:extLst>
          </p:cNvPr>
          <p:cNvSpPr/>
          <p:nvPr/>
        </p:nvSpPr>
        <p:spPr>
          <a:xfrm>
            <a:off x="4121149" y="3326898"/>
            <a:ext cx="355600" cy="619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FF0000"/>
                </a:solidFill>
                <a:latin typeface="Stencil" panose="040409050D0802020404" pitchFamily="82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A117154-5275-44D6-AA02-FF377D8BBF89}"/>
              </a:ext>
            </a:extLst>
          </p:cNvPr>
          <p:cNvSpPr/>
          <p:nvPr/>
        </p:nvSpPr>
        <p:spPr>
          <a:xfrm>
            <a:off x="4121149" y="2306499"/>
            <a:ext cx="355600" cy="619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FF0000"/>
                </a:solidFill>
                <a:latin typeface="Stencil" panose="040409050D0802020404" pitchFamily="82" charset="0"/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058EDC3E-AFFB-4C26-A6AD-4D77E599F097}"/>
              </a:ext>
            </a:extLst>
          </p:cNvPr>
          <p:cNvSpPr/>
          <p:nvPr/>
        </p:nvSpPr>
        <p:spPr>
          <a:xfrm>
            <a:off x="4121149" y="1607868"/>
            <a:ext cx="355600" cy="619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FF0000"/>
                </a:solidFill>
                <a:latin typeface="Stencil" panose="040409050D0802020404" pitchFamily="82" charset="0"/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F3AA0F9-3B30-49A5-ACD0-1C4543D1B34E}"/>
              </a:ext>
            </a:extLst>
          </p:cNvPr>
          <p:cNvSpPr/>
          <p:nvPr/>
        </p:nvSpPr>
        <p:spPr>
          <a:xfrm>
            <a:off x="4492624" y="1283726"/>
            <a:ext cx="2882900" cy="353850"/>
          </a:xfrm>
          <a:prstGeom prst="rect">
            <a:avLst/>
          </a:prstGeom>
          <a:solidFill>
            <a:srgbClr val="66B58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1100" b="1" dirty="0">
                <a:solidFill>
                  <a:srgbClr val="FF0000"/>
                </a:solidFill>
              </a:rPr>
              <a:t>Assess Level 1 cost of project execution [TBA]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853D273-FB4D-46FA-8B21-98CB97952F5F}"/>
              </a:ext>
            </a:extLst>
          </p:cNvPr>
          <p:cNvSpPr/>
          <p:nvPr/>
        </p:nvSpPr>
        <p:spPr>
          <a:xfrm>
            <a:off x="4137024" y="1108308"/>
            <a:ext cx="355600" cy="6199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FF0000"/>
                </a:solidFill>
                <a:latin typeface="Stencil" panose="040409050D0802020404" pitchFamily="82" charset="0"/>
              </a:rPr>
              <a:t>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B6584FA-3A27-4A54-BDBB-8BEC6757C47C}"/>
              </a:ext>
            </a:extLst>
          </p:cNvPr>
          <p:cNvSpPr/>
          <p:nvPr/>
        </p:nvSpPr>
        <p:spPr>
          <a:xfrm>
            <a:off x="9692640" y="2281868"/>
            <a:ext cx="2381776" cy="2579422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1200" b="1" dirty="0">
                <a:solidFill>
                  <a:srgbClr val="000000"/>
                </a:solidFill>
              </a:rPr>
              <a:t>Execution of Workshop Outcome.</a:t>
            </a:r>
          </a:p>
          <a:p>
            <a:pPr algn="ctr">
              <a:lnSpc>
                <a:spcPct val="150000"/>
              </a:lnSpc>
            </a:pPr>
            <a:r>
              <a:rPr lang="en-GB" sz="1200" b="1" dirty="0">
                <a:solidFill>
                  <a:srgbClr val="000000"/>
                </a:solidFill>
              </a:rPr>
              <a:t>[Work the Plan]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sz="1100" b="1" dirty="0">
              <a:solidFill>
                <a:srgbClr val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0420E27-55A4-4738-A40C-7CEEF5769578}"/>
              </a:ext>
            </a:extLst>
          </p:cNvPr>
          <p:cNvSpPr txBox="1"/>
          <p:nvPr/>
        </p:nvSpPr>
        <p:spPr bwMode="auto">
          <a:xfrm>
            <a:off x="9683887" y="1902703"/>
            <a:ext cx="2381776" cy="344710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>
                <a:solidFill>
                  <a:schemeClr val="bg1"/>
                </a:solidFill>
              </a:rPr>
              <a:t>  Next </a:t>
            </a:r>
            <a:r>
              <a:rPr lang="en-GB" sz="1600" dirty="0">
                <a:solidFill>
                  <a:schemeClr val="bg1"/>
                </a:solidFill>
                <a:sym typeface="Wingdings" panose="05000000000000000000" pitchFamily="2" charset="2"/>
              </a:rPr>
              <a:t></a:t>
            </a:r>
            <a:r>
              <a:rPr lang="en-GB" sz="1600" dirty="0">
                <a:solidFill>
                  <a:schemeClr val="bg1"/>
                </a:solidFill>
              </a:rPr>
              <a:t> Execution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E6950830-5739-434F-A7A3-1259CBBB99A9}"/>
              </a:ext>
            </a:extLst>
          </p:cNvPr>
          <p:cNvSpPr txBox="1"/>
          <p:nvPr/>
        </p:nvSpPr>
        <p:spPr bwMode="auto">
          <a:xfrm>
            <a:off x="2754364" y="579739"/>
            <a:ext cx="7565917" cy="310791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>
                <a:solidFill>
                  <a:schemeClr val="bg1"/>
                </a:solidFill>
              </a:rPr>
              <a:t> What happened at the Workshop?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E31925C9-F036-4C90-9CF1-5B72A86721C6}"/>
              </a:ext>
            </a:extLst>
          </p:cNvPr>
          <p:cNvSpPr/>
          <p:nvPr/>
        </p:nvSpPr>
        <p:spPr>
          <a:xfrm>
            <a:off x="7455152" y="4223769"/>
            <a:ext cx="1434847" cy="1357901"/>
          </a:xfrm>
          <a:prstGeom prst="rect">
            <a:avLst/>
          </a:prstGeom>
          <a:solidFill>
            <a:srgbClr val="F9D1D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b="1" dirty="0">
                <a:solidFill>
                  <a:srgbClr val="000000"/>
                </a:solidFill>
              </a:rPr>
              <a:t>GoTo </a:t>
            </a:r>
          </a:p>
          <a:p>
            <a:pPr algn="ctr"/>
            <a:r>
              <a:rPr lang="en-GB" sz="1100" b="1">
                <a:solidFill>
                  <a:srgbClr val="000000"/>
                </a:solidFill>
                <a:hlinkClick r:id="rId3" action="ppaction://hlinksldjump"/>
              </a:rPr>
              <a:t>SLIDE 5</a:t>
            </a:r>
            <a:endParaRPr lang="en-GB" sz="1100" b="1" dirty="0">
              <a:solidFill>
                <a:srgbClr val="00000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326C0E06-21F1-4A57-854D-3C67EDB2B992}"/>
              </a:ext>
            </a:extLst>
          </p:cNvPr>
          <p:cNvSpPr/>
          <p:nvPr/>
        </p:nvSpPr>
        <p:spPr>
          <a:xfrm>
            <a:off x="7455151" y="1270438"/>
            <a:ext cx="1434848" cy="2855209"/>
          </a:xfrm>
          <a:prstGeom prst="rect">
            <a:avLst/>
          </a:prstGeom>
          <a:solidFill>
            <a:srgbClr val="66B58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b="1" dirty="0">
                <a:solidFill>
                  <a:srgbClr val="000000"/>
                </a:solidFill>
              </a:rPr>
              <a:t>GoTo </a:t>
            </a:r>
          </a:p>
          <a:p>
            <a:pPr marL="171450" indent="-171450" algn="ctr">
              <a:buFont typeface="Wingdings" panose="05000000000000000000" pitchFamily="2" charset="2"/>
              <a:buChar char="§"/>
            </a:pPr>
            <a:endParaRPr lang="en-GB" sz="1100" b="1" dirty="0">
              <a:solidFill>
                <a:srgbClr val="000000"/>
              </a:solidFill>
            </a:endParaRPr>
          </a:p>
          <a:p>
            <a:pPr algn="ctr"/>
            <a:r>
              <a:rPr lang="en-GB" sz="1100" b="1" dirty="0">
                <a:solidFill>
                  <a:srgbClr val="000000"/>
                </a:solidFill>
                <a:hlinkClick r:id="rId4" action="ppaction://hlinksldjump"/>
              </a:rPr>
              <a:t>SLIDE 9</a:t>
            </a:r>
            <a:endParaRPr lang="en-GB" sz="1100" b="1" dirty="0">
              <a:solidFill>
                <a:srgbClr val="000000"/>
              </a:solidFill>
            </a:endParaRPr>
          </a:p>
          <a:p>
            <a:pPr algn="ctr"/>
            <a:r>
              <a:rPr lang="en-GB" sz="900" b="1" dirty="0">
                <a:solidFill>
                  <a:srgbClr val="000000"/>
                </a:solidFill>
              </a:rPr>
              <a:t>[Plan/Roadmap/Actions]</a:t>
            </a:r>
          </a:p>
          <a:p>
            <a:pPr marL="171450" indent="-171450" algn="ctr">
              <a:buFont typeface="Wingdings" panose="05000000000000000000" pitchFamily="2" charset="2"/>
              <a:buChar char="§"/>
            </a:pPr>
            <a:endParaRPr lang="en-GB" sz="1100" b="1" dirty="0">
              <a:solidFill>
                <a:srgbClr val="000000"/>
              </a:solidFill>
            </a:endParaRPr>
          </a:p>
          <a:p>
            <a:pPr algn="ctr"/>
            <a:r>
              <a:rPr lang="en-GB" sz="1100" b="1" dirty="0">
                <a:solidFill>
                  <a:srgbClr val="000000"/>
                </a:solidFill>
                <a:hlinkClick r:id="rId5" action="ppaction://hlinksldjump"/>
              </a:rPr>
              <a:t>SLIDE 8</a:t>
            </a:r>
            <a:endParaRPr lang="en-GB" sz="1100" b="1" dirty="0">
              <a:solidFill>
                <a:srgbClr val="000000"/>
              </a:solidFill>
            </a:endParaRPr>
          </a:p>
          <a:p>
            <a:pPr algn="ctr"/>
            <a:r>
              <a:rPr lang="en-GB" sz="900" b="1" dirty="0">
                <a:solidFill>
                  <a:srgbClr val="000000"/>
                </a:solidFill>
              </a:rPr>
              <a:t>[Reward Staircase -  Optional Candidates]</a:t>
            </a:r>
          </a:p>
          <a:p>
            <a:pPr marL="171450" indent="-171450" algn="ctr">
              <a:buFont typeface="Wingdings" panose="05000000000000000000" pitchFamily="2" charset="2"/>
              <a:buChar char="§"/>
            </a:pPr>
            <a:endParaRPr lang="en-GB" sz="1100" b="1" dirty="0">
              <a:solidFill>
                <a:srgbClr val="000000"/>
              </a:solidFill>
            </a:endParaRPr>
          </a:p>
          <a:p>
            <a:pPr algn="ctr"/>
            <a:r>
              <a:rPr lang="en-GB" sz="1100" b="1" dirty="0">
                <a:solidFill>
                  <a:srgbClr val="000000"/>
                </a:solidFill>
                <a:highlight>
                  <a:srgbClr val="FFFF00"/>
                </a:highlight>
                <a:hlinkClick r:id="rId6" action="ppaction://hlinksldjump"/>
              </a:rPr>
              <a:t>SLIDE 7</a:t>
            </a:r>
            <a:endParaRPr lang="en-GB" sz="1100" b="1" dirty="0">
              <a:solidFill>
                <a:srgbClr val="000000"/>
              </a:solidFill>
              <a:highlight>
                <a:srgbClr val="FFFF00"/>
              </a:highlight>
            </a:endParaRPr>
          </a:p>
          <a:p>
            <a:pPr algn="ctr"/>
            <a:r>
              <a:rPr lang="en-GB" sz="900" b="1" dirty="0">
                <a:solidFill>
                  <a:srgbClr val="000000"/>
                </a:solidFill>
                <a:highlight>
                  <a:srgbClr val="FFFF00"/>
                </a:highlight>
              </a:rPr>
              <a:t>[Reward Staircase -  Firm Candidates]</a:t>
            </a:r>
          </a:p>
          <a:p>
            <a:pPr marL="171450" indent="-171450" algn="ctr">
              <a:buFont typeface="Wingdings" panose="05000000000000000000" pitchFamily="2" charset="2"/>
              <a:buChar char="§"/>
            </a:pPr>
            <a:endParaRPr lang="en-GB" sz="1100" b="1" dirty="0">
              <a:solidFill>
                <a:srgbClr val="000000"/>
              </a:solidFill>
              <a:hlinkClick r:id="rId7" action="ppaction://hlinksldjump"/>
            </a:endParaRPr>
          </a:p>
          <a:p>
            <a:pPr algn="ctr"/>
            <a:r>
              <a:rPr lang="en-GB" sz="1100" b="1" dirty="0">
                <a:solidFill>
                  <a:srgbClr val="000000"/>
                </a:solidFill>
                <a:hlinkClick r:id="rId7" action="ppaction://hlinksldjump"/>
              </a:rPr>
              <a:t>SLIDE 6</a:t>
            </a:r>
            <a:endParaRPr lang="en-GB" sz="1100" b="1" dirty="0">
              <a:solidFill>
                <a:srgbClr val="000000"/>
              </a:solidFill>
            </a:endParaRPr>
          </a:p>
          <a:p>
            <a:pPr algn="ctr"/>
            <a:r>
              <a:rPr lang="en-GB" sz="900" b="1" dirty="0">
                <a:solidFill>
                  <a:srgbClr val="000000"/>
                </a:solidFill>
              </a:rPr>
              <a:t>[Full Candidate List]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xmlns="" id="{88068E48-9554-4FC5-A09D-108B874FEB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89741" y="973256"/>
            <a:ext cx="1732798" cy="90249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xmlns="" id="{780762EE-96A3-4419-A71B-D79EC336D9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000" y="678440"/>
            <a:ext cx="933984" cy="121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8256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D1D137-75E9-496E-83A7-C7EE3178E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14300"/>
            <a:ext cx="11171238" cy="352425"/>
          </a:xfrm>
        </p:spPr>
        <p:txBody>
          <a:bodyPr/>
          <a:lstStyle/>
          <a:p>
            <a:r>
              <a:rPr lang="en-GB" sz="1800" dirty="0"/>
              <a:t>GL System Status Assessment and Improvement Identification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2FFFF3-177E-4B85-BE64-0694C199F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DDE4947-F71C-4C38-9253-F903A4208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6" y="2306792"/>
            <a:ext cx="3067050" cy="2744202"/>
          </a:xfrm>
          <a:prstGeom prst="rect">
            <a:avLst/>
          </a:prstGeom>
        </p:spPr>
      </p:pic>
      <p:sp>
        <p:nvSpPr>
          <p:cNvPr id="6" name="Text Box 14">
            <a:extLst>
              <a:ext uri="{FF2B5EF4-FFF2-40B4-BE49-F238E27FC236}">
                <a16:creationId xmlns:a16="http://schemas.microsoft.com/office/drawing/2014/main" xmlns="" id="{80ADC467-EC68-45BB-9150-F81EDF492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26" y="805018"/>
            <a:ext cx="3627965" cy="2072294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95785" tIns="47893" rIns="95785" bIns="47893">
            <a:noAutofit/>
          </a:bodyPr>
          <a:lstStyle>
            <a:lvl1pPr marL="96838" indent="-96838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1pPr>
            <a:lvl2pPr marL="742950" indent="-285750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2pPr>
            <a:lvl3pPr marL="1143000" indent="-228600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3pPr>
            <a:lvl4pPr marL="1600200" indent="-228600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4pPr>
            <a:lvl5pPr marL="2057400" indent="-228600" defTabSz="957263">
              <a:lnSpc>
                <a:spcPct val="105000"/>
              </a:lnSpc>
              <a:spcBef>
                <a:spcPct val="20000"/>
              </a:spcBef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5pPr>
            <a:lvl6pPr marL="25146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6pPr>
            <a:lvl7pPr marL="29718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7pPr>
            <a:lvl8pPr marL="34290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8pPr>
            <a:lvl9pPr marL="38862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009900"/>
                </a:solidFill>
                <a:latin typeface="+mn-lt"/>
                <a:cs typeface="Times New Roman" pitchFamily="18" charset="0"/>
              </a:rPr>
              <a:t>BHP surveys ( SG) done regularly 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009900"/>
                </a:solidFill>
                <a:latin typeface="+mn-lt"/>
                <a:cs typeface="Arial" charset="0"/>
              </a:rPr>
              <a:t>Gauges are regularly calibrated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009900"/>
                </a:solidFill>
                <a:latin typeface="+mn-lt"/>
                <a:cs typeface="Times New Roman" pitchFamily="18" charset="0"/>
              </a:rPr>
              <a:t>Test separator availability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009900"/>
                </a:solidFill>
                <a:latin typeface="+mn-lt"/>
                <a:cs typeface="Arial" charset="0"/>
              </a:rPr>
              <a:t>Data gathering plan in place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009900"/>
                </a:solidFill>
                <a:latin typeface="+mn-lt"/>
                <a:cs typeface="Arial" charset="0"/>
              </a:rPr>
              <a:t>USM available in flowstations</a:t>
            </a:r>
            <a:r>
              <a:rPr lang="en-US" altLang="en-US" sz="1000" dirty="0">
                <a:solidFill>
                  <a:srgbClr val="FF9900"/>
                </a:solidFill>
                <a:latin typeface="+mn-lt"/>
                <a:cs typeface="Arial" charset="0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FF9900"/>
                </a:solidFill>
                <a:latin typeface="+mn-lt"/>
                <a:cs typeface="Times New Roman" pitchFamily="18" charset="0"/>
              </a:rPr>
              <a:t>Metering &amp; Production allocation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FF9900"/>
                </a:solidFill>
                <a:latin typeface="+mn-lt"/>
                <a:cs typeface="Arial" charset="0"/>
              </a:rPr>
              <a:t>Time lag btw sample acquisition and analysis at the lab &amp; prod. Prog.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FF0000"/>
                </a:solidFill>
                <a:latin typeface="+mn-lt"/>
                <a:cs typeface="Arial" charset="0"/>
              </a:rPr>
              <a:t>Concurrent well test not always done with sampling &amp; BHP acquisition</a:t>
            </a:r>
            <a:r>
              <a:rPr lang="en-US" altLang="en-US" sz="1000" dirty="0">
                <a:solidFill>
                  <a:schemeClr val="tx1"/>
                </a:solidFill>
                <a:latin typeface="+mn-lt"/>
                <a:cs typeface="Arial" charset="0"/>
              </a:rPr>
              <a:t>. </a:t>
            </a:r>
            <a:r>
              <a:rPr lang="en-US" altLang="en-US" sz="1000" dirty="0">
                <a:solidFill>
                  <a:srgbClr val="FF0000"/>
                </a:solidFill>
                <a:latin typeface="+mn-lt"/>
                <a:cs typeface="Arial" charset="0"/>
              </a:rPr>
              <a:t>GOR measurement suspect</a:t>
            </a:r>
            <a:endParaRPr lang="en-US" altLang="en-US" sz="1000" dirty="0">
              <a:solidFill>
                <a:srgbClr val="FF0000"/>
              </a:solidFill>
              <a:latin typeface="+mn-lt"/>
              <a:cs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CAO SCADA not available </a:t>
            </a:r>
            <a:r>
              <a:rPr lang="en-US" altLang="en-US" sz="1000" dirty="0">
                <a:solidFill>
                  <a:srgbClr val="FF0000"/>
                </a:solidFill>
                <a:latin typeface="+mn-lt"/>
                <a:cs typeface="Arial" charset="0"/>
              </a:rPr>
              <a:t>Real Time BS&amp;W</a:t>
            </a:r>
            <a:endParaRPr lang="en-US" altLang="en-US" sz="1000" dirty="0">
              <a:solidFill>
                <a:srgbClr val="FF0000"/>
              </a:solidFill>
              <a:latin typeface="+mn-lt"/>
              <a:cs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FF0000"/>
                </a:solidFill>
                <a:latin typeface="+mn-lt"/>
                <a:cs typeface="Arial" charset="0"/>
              </a:rPr>
              <a:t>BSW probes not available on test separators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FF0000"/>
                </a:solidFill>
                <a:latin typeface="+mn-lt"/>
                <a:cs typeface="Arial" charset="0"/>
              </a:rPr>
              <a:t>No Capability for real time data capture and analysis</a:t>
            </a:r>
          </a:p>
        </p:txBody>
      </p:sp>
      <p:sp>
        <p:nvSpPr>
          <p:cNvPr id="7" name="Text Box 15">
            <a:extLst>
              <a:ext uri="{FF2B5EF4-FFF2-40B4-BE49-F238E27FC236}">
                <a16:creationId xmlns:a16="http://schemas.microsoft.com/office/drawing/2014/main" xmlns="" id="{AB26166A-FF2E-4948-9767-22AF1A83B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8425" y="3084957"/>
            <a:ext cx="3627462" cy="11739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95785" tIns="47893" rIns="95785" bIns="47893">
            <a:noAutofit/>
          </a:bodyPr>
          <a:lstStyle>
            <a:lvl1pPr marL="96838" indent="-96838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1pPr>
            <a:lvl2pPr marL="742950" indent="-285750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2pPr>
            <a:lvl3pPr marL="1143000" indent="-228600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3pPr>
            <a:lvl4pPr marL="1600200" indent="-228600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4pPr>
            <a:lvl5pPr marL="2057400" indent="-228600" defTabSz="957263">
              <a:lnSpc>
                <a:spcPct val="105000"/>
              </a:lnSpc>
              <a:spcBef>
                <a:spcPct val="20000"/>
              </a:spcBef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5pPr>
            <a:lvl6pPr marL="25146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6pPr>
            <a:lvl7pPr marL="29718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7pPr>
            <a:lvl8pPr marL="34290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8pPr>
            <a:lvl9pPr marL="38862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009900"/>
                </a:solidFill>
                <a:latin typeface="+mn-lt"/>
                <a:cs typeface="Arial" charset="0"/>
              </a:rPr>
              <a:t>EC available and in use (welltest data)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009900"/>
                </a:solidFill>
                <a:latin typeface="+mn-lt"/>
                <a:cs typeface="Arial" charset="0"/>
              </a:rPr>
              <a:t>Availability of up-to-date well status diagram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009900"/>
                </a:solidFill>
                <a:latin typeface="+mn-lt"/>
                <a:cs typeface="Arial" charset="0"/>
              </a:rPr>
              <a:t>Availability of temperature data.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009900"/>
                </a:solidFill>
                <a:latin typeface="+mn-lt"/>
                <a:cs typeface="Arial" charset="0"/>
              </a:rPr>
              <a:t>Accuracy of data in the corporate BHP database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FF9900"/>
                </a:solidFill>
                <a:latin typeface="+mn-lt"/>
                <a:cs typeface="Arial" charset="0"/>
              </a:rPr>
              <a:t>Quality of BSW data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FF9900"/>
                </a:solidFill>
                <a:latin typeface="+mn-lt"/>
                <a:cs typeface="Arial" charset="0"/>
              </a:rPr>
              <a:t>Wellhead Pressure data (feedback not regular)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FF0000"/>
                </a:solidFill>
                <a:latin typeface="+mn-lt"/>
                <a:cs typeface="Arial" charset="0"/>
              </a:rPr>
              <a:t>Injected Gas, measurement and optimization</a:t>
            </a:r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xmlns="" id="{B7A375CA-2553-4E3B-8B3F-950A0E881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7922" y="4482357"/>
            <a:ext cx="3627965" cy="1173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95785" tIns="47893" rIns="95785" bIns="47893">
            <a:noAutofit/>
          </a:bodyPr>
          <a:lstStyle>
            <a:lvl1pPr marL="96838" indent="-96838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1pPr>
            <a:lvl2pPr marL="515938" indent="-219075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2pPr>
            <a:lvl3pPr marL="1143000" indent="-228600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3pPr>
            <a:lvl4pPr marL="1600200" indent="-228600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4pPr>
            <a:lvl5pPr marL="2057400" indent="-228600" defTabSz="957263">
              <a:lnSpc>
                <a:spcPct val="105000"/>
              </a:lnSpc>
              <a:spcBef>
                <a:spcPct val="20000"/>
              </a:spcBef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5pPr>
            <a:lvl6pPr marL="25146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6pPr>
            <a:lvl7pPr marL="29718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7pPr>
            <a:lvl8pPr marL="34290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8pPr>
            <a:lvl9pPr marL="38862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009900"/>
                </a:solidFill>
                <a:latin typeface="+mn-lt"/>
                <a:cs typeface="Arial" charset="0"/>
              </a:rPr>
              <a:t>Competent PTs for building Prosper models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009900"/>
                </a:solidFill>
                <a:latin typeface="+mn-lt"/>
                <a:cs typeface="Arial" charset="0"/>
              </a:rPr>
              <a:t>Competence in analyzing BHP surveys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009900"/>
                </a:solidFill>
                <a:latin typeface="+mn-lt"/>
                <a:cs typeface="Arial" charset="0"/>
              </a:rPr>
              <a:t> Skills development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US" altLang="en-US" sz="1000" dirty="0">
                <a:solidFill>
                  <a:srgbClr val="FF9900"/>
                </a:solidFill>
                <a:latin typeface="+mn-lt"/>
                <a:cs typeface="Arial" charset="0"/>
              </a:rPr>
              <a:t>Programming &amp; operations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US" altLang="en-US" sz="1000" dirty="0">
                <a:solidFill>
                  <a:srgbClr val="FF9900"/>
                </a:solidFill>
                <a:latin typeface="+mn-lt"/>
                <a:cs typeface="Arial" charset="0"/>
              </a:rPr>
              <a:t>Prosper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FontTx/>
              <a:buChar char="•"/>
            </a:pPr>
            <a:r>
              <a:rPr lang="en-US" altLang="en-US" sz="1000" dirty="0">
                <a:solidFill>
                  <a:srgbClr val="FF3300"/>
                </a:solidFill>
                <a:latin typeface="+mn-lt"/>
                <a:cs typeface="Arial" charset="0"/>
              </a:rPr>
              <a:t>Field ware, PU-RTO, etc.</a:t>
            </a:r>
            <a:r>
              <a:rPr lang="en-US" altLang="en-US" sz="1000" dirty="0">
                <a:solidFill>
                  <a:srgbClr val="FF9900"/>
                </a:solidFill>
                <a:latin typeface="+mn-lt"/>
                <a:cs typeface="Arial" charset="0"/>
              </a:rPr>
              <a:t>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FF0000"/>
                </a:solidFill>
                <a:latin typeface="+mn-lt"/>
                <a:cs typeface="Arial" charset="0"/>
              </a:rPr>
              <a:t>Real-time monitoring of gas lifted wells</a:t>
            </a: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xmlns="" id="{04FC4896-4AAA-423C-9D4C-98A3E7BE4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7921" y="5873619"/>
            <a:ext cx="3628469" cy="86616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95785" tIns="47893" rIns="95785" bIns="47893">
            <a:noAutofit/>
          </a:bodyPr>
          <a:lstStyle>
            <a:lvl1pPr marL="96838" indent="-96838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1pPr>
            <a:lvl2pPr marL="742950" indent="-285750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2pPr>
            <a:lvl3pPr marL="1143000" indent="-228600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3pPr>
            <a:lvl4pPr marL="1600200" indent="-228600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4pPr>
            <a:lvl5pPr marL="2057400" indent="-228600" defTabSz="957263">
              <a:lnSpc>
                <a:spcPct val="105000"/>
              </a:lnSpc>
              <a:spcBef>
                <a:spcPct val="20000"/>
              </a:spcBef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5pPr>
            <a:lvl6pPr marL="25146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6pPr>
            <a:lvl7pPr marL="29718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7pPr>
            <a:lvl8pPr marL="34290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8pPr>
            <a:lvl9pPr marL="38862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009900"/>
                </a:solidFill>
                <a:latin typeface="+mn-lt"/>
                <a:cs typeface="Arial" charset="0"/>
              </a:rPr>
              <a:t>PROSPER models available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FF0000"/>
                </a:solidFill>
                <a:latin typeface="+mn-lt"/>
                <a:cs typeface="Arial" charset="0"/>
              </a:rPr>
              <a:t> Winglue models (Not applicable).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009900"/>
                </a:solidFill>
                <a:latin typeface="+mn-lt"/>
                <a:cs typeface="Arial" charset="0"/>
              </a:rPr>
              <a:t>UNISIM  Models available for the flowstation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fr-FR" altLang="en-US" sz="1000" dirty="0">
                <a:solidFill>
                  <a:srgbClr val="009900"/>
                </a:solidFill>
                <a:latin typeface="+mn-lt"/>
                <a:cs typeface="Arial" charset="0"/>
              </a:rPr>
              <a:t>Gap/IPSM model available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fr-FR" altLang="en-US" sz="1000" dirty="0">
                <a:solidFill>
                  <a:srgbClr val="00B050"/>
                </a:solidFill>
                <a:latin typeface="+mn-lt"/>
                <a:cs typeface="Arial" charset="0"/>
              </a:rPr>
              <a:t>MBAL available (Available)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xmlns="" id="{B02171F9-779A-4D78-B517-2D19782B9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784" y="5445984"/>
            <a:ext cx="3758142" cy="129891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95785" tIns="47893" rIns="95785" bIns="47893">
            <a:noAutofit/>
          </a:bodyPr>
          <a:lstStyle>
            <a:lvl1pPr marL="96838" indent="-96838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1pPr>
            <a:lvl2pPr marL="742950" indent="-285750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2pPr>
            <a:lvl3pPr marL="1143000" indent="-228600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3pPr>
            <a:lvl4pPr marL="1600200" indent="-228600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4pPr>
            <a:lvl5pPr marL="2057400" indent="-228600" defTabSz="957263">
              <a:lnSpc>
                <a:spcPct val="105000"/>
              </a:lnSpc>
              <a:spcBef>
                <a:spcPct val="20000"/>
              </a:spcBef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5pPr>
            <a:lvl6pPr marL="25146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6pPr>
            <a:lvl7pPr marL="29718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7pPr>
            <a:lvl8pPr marL="34290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8pPr>
            <a:lvl9pPr marL="38862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009900"/>
                </a:solidFill>
                <a:latin typeface="+mn-lt"/>
                <a:cs typeface="Times New Roman" pitchFamily="18" charset="0"/>
              </a:rPr>
              <a:t>Prosper training for PT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339B6E"/>
                </a:solidFill>
                <a:cs typeface="Times New Roman" pitchFamily="18" charset="0"/>
              </a:rPr>
              <a:t>Determine the size of the prize (impact of gas lift in the Asset)</a:t>
            </a: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339B6E"/>
                </a:solidFill>
                <a:cs typeface="Times New Roman" pitchFamily="18" charset="0"/>
              </a:rPr>
              <a:t>Ranked list of opportunities</a:t>
            </a:r>
            <a:endParaRPr lang="en-US" altLang="en-US" sz="1000" dirty="0">
              <a:solidFill>
                <a:srgbClr val="FF9900"/>
              </a:solidFill>
              <a:latin typeface="+mn-lt"/>
              <a:cs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FF9900"/>
                </a:solidFill>
                <a:latin typeface="+mn-lt"/>
                <a:cs typeface="Times New Roman" pitchFamily="18" charset="0"/>
              </a:rPr>
              <a:t>Kick off gas lift in wells with mandrels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FF9900"/>
                </a:solidFill>
                <a:latin typeface="+mn-lt"/>
                <a:cs typeface="Times New Roman" pitchFamily="18" charset="0"/>
              </a:rPr>
              <a:t>Planning and selection of data acquisition candidates</a:t>
            </a:r>
            <a:endParaRPr lang="en-US" altLang="en-US" sz="1000" dirty="0">
              <a:solidFill>
                <a:srgbClr val="FF0000"/>
              </a:solidFill>
              <a:latin typeface="+mn-lt"/>
              <a:cs typeface="Times New Roman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Real time acquisition of production data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FF3300"/>
                </a:solidFill>
                <a:latin typeface="+mn-lt"/>
                <a:cs typeface="Times New Roman" pitchFamily="18" charset="0"/>
              </a:rPr>
              <a:t>Gaslift training for operations, maintenance and PTs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FF0000"/>
                </a:solidFill>
                <a:latin typeface="+mn-lt"/>
                <a:cs typeface="Times New Roman" pitchFamily="18" charset="0"/>
              </a:rPr>
              <a:t>Contractors for GL optimization activities</a:t>
            </a:r>
            <a:endParaRPr lang="en-US" altLang="en-US" sz="1000" dirty="0">
              <a:solidFill>
                <a:srgbClr val="FF9900"/>
              </a:solidFill>
              <a:latin typeface="+mn-lt"/>
              <a:cs typeface="Times New Roman" pitchFamily="18" charset="0"/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xmlns="" id="{06EF0933-5079-41D0-A449-A5C7CB5ED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785" y="3263701"/>
            <a:ext cx="3758141" cy="209726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95785" tIns="47893" rIns="95785" bIns="47893">
            <a:noAutofit/>
          </a:bodyPr>
          <a:lstStyle>
            <a:lvl1pPr marL="96838" indent="-96838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1pPr>
            <a:lvl2pPr marL="742950" indent="-285750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2pPr>
            <a:lvl3pPr marL="1143000" indent="-228600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3pPr>
            <a:lvl4pPr marL="1600200" indent="-228600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4pPr>
            <a:lvl5pPr marL="2057400" indent="-228600" defTabSz="957263">
              <a:lnSpc>
                <a:spcPct val="105000"/>
              </a:lnSpc>
              <a:spcBef>
                <a:spcPct val="20000"/>
              </a:spcBef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5pPr>
            <a:lvl6pPr marL="25146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6pPr>
            <a:lvl7pPr marL="29718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7pPr>
            <a:lvl8pPr marL="34290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8pPr>
            <a:lvl9pPr marL="38862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009900"/>
                </a:solidFill>
                <a:latin typeface="+mn-lt"/>
                <a:cs typeface="Arial" charset="0"/>
              </a:rPr>
              <a:t>Kick-off gaslift in Imor field</a:t>
            </a:r>
            <a:endParaRPr lang="en-US" altLang="en-US" sz="1000" dirty="0">
              <a:solidFill>
                <a:srgbClr val="FF9900"/>
              </a:solidFill>
              <a:latin typeface="+mn-lt"/>
              <a:cs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009900"/>
                </a:solidFill>
                <a:latin typeface="+mn-lt"/>
                <a:cs typeface="Arial" charset="0"/>
              </a:rPr>
              <a:t>Gas lift valves and GL lines installation plans</a:t>
            </a:r>
            <a:endParaRPr lang="en-US" altLang="en-US" sz="1000" dirty="0">
              <a:solidFill>
                <a:srgbClr val="FF9900"/>
              </a:solidFill>
              <a:latin typeface="+mn-lt"/>
              <a:cs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009900"/>
                </a:solidFill>
                <a:latin typeface="+mn-lt"/>
                <a:cs typeface="Arial" charset="0"/>
              </a:rPr>
              <a:t>Integrated Asset Activity Plan available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009900"/>
                </a:solidFill>
                <a:latin typeface="+mn-lt"/>
                <a:cs typeface="Arial" charset="0"/>
              </a:rPr>
              <a:t>Real time systems implementation plan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009900"/>
                </a:solidFill>
                <a:latin typeface="+mn-lt"/>
                <a:cs typeface="Arial" charset="0"/>
              </a:rPr>
              <a:t>Prosper modelling course readily available for PT’s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FF9900"/>
                </a:solidFill>
                <a:latin typeface="+mn-lt"/>
                <a:cs typeface="Arial" charset="0"/>
              </a:rPr>
              <a:t>Automated gaslift system plan in place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FF9900"/>
                </a:solidFill>
                <a:latin typeface="+mn-lt"/>
                <a:cs typeface="Arial" charset="0"/>
              </a:rPr>
              <a:t>Plan &amp; process in place to build WinGlue models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FF9900"/>
                </a:solidFill>
                <a:latin typeface="+mn-lt"/>
                <a:cs typeface="Arial" charset="0"/>
              </a:rPr>
              <a:t>CAO SCADA plan in place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FF9900"/>
                </a:solidFill>
                <a:latin typeface="+mn-lt"/>
                <a:cs typeface="Arial" charset="0"/>
              </a:rPr>
              <a:t>Procurement  &amp; Storage of parts and materials</a:t>
            </a:r>
            <a:r>
              <a:rPr lang="en-US" altLang="en-US" sz="1000" dirty="0">
                <a:solidFill>
                  <a:srgbClr val="009900"/>
                </a:solidFill>
                <a:latin typeface="+mn-lt"/>
                <a:cs typeface="Arial" charset="0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FF9900"/>
                </a:solidFill>
                <a:latin typeface="+mn-lt"/>
                <a:cs typeface="Arial" charset="0"/>
              </a:rPr>
              <a:t>Updated Asset Reference Plan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FF9900"/>
                </a:solidFill>
                <a:latin typeface="+mn-lt"/>
                <a:cs typeface="Arial" charset="0"/>
              </a:rPr>
              <a:t>Maintained focus on the corporate WRM initiative</a:t>
            </a:r>
            <a:endParaRPr lang="en-US" altLang="en-US" sz="1000" dirty="0">
              <a:solidFill>
                <a:srgbClr val="009900"/>
              </a:solidFill>
              <a:latin typeface="+mn-lt"/>
              <a:cs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FF9900"/>
                </a:solidFill>
                <a:latin typeface="+mn-lt"/>
                <a:cs typeface="Arial" charset="0"/>
              </a:rPr>
              <a:t>Optimization/rationalization strategy for GL</a:t>
            </a:r>
            <a:r>
              <a:rPr lang="en-US" altLang="en-US" sz="1000" dirty="0">
                <a:solidFill>
                  <a:schemeClr val="tx1"/>
                </a:solidFill>
                <a:latin typeface="+mn-lt"/>
                <a:cs typeface="Arial" charset="0"/>
              </a:rPr>
              <a:t> </a:t>
            </a:r>
            <a:endParaRPr lang="en-US" altLang="en-US" sz="1000" dirty="0">
              <a:solidFill>
                <a:srgbClr val="FF0000"/>
              </a:solidFill>
              <a:latin typeface="+mn-lt"/>
              <a:cs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1000" dirty="0">
                <a:solidFill>
                  <a:srgbClr val="FF3300"/>
                </a:solidFill>
                <a:latin typeface="+mn-lt"/>
                <a:cs typeface="Arial" charset="0"/>
              </a:rPr>
              <a:t>Lift gas metering for individual wells.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xmlns="" id="{8A5C5651-39F5-4702-93F7-B13E42CDC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786" y="583899"/>
            <a:ext cx="3758140" cy="2594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95785" tIns="47893" rIns="95785" bIns="47893">
            <a:noAutofit/>
          </a:bodyPr>
          <a:lstStyle>
            <a:lvl1pPr marL="96838" indent="-96838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1pPr>
            <a:lvl2pPr marL="742950" indent="-285750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2pPr>
            <a:lvl3pPr marL="1143000" indent="-228600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3pPr>
            <a:lvl4pPr marL="1600200" indent="-228600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4pPr>
            <a:lvl5pPr marL="2057400" indent="-228600" defTabSz="957263">
              <a:lnSpc>
                <a:spcPct val="105000"/>
              </a:lnSpc>
              <a:spcBef>
                <a:spcPct val="20000"/>
              </a:spcBef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5pPr>
            <a:lvl6pPr marL="25146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6pPr>
            <a:lvl7pPr marL="29718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7pPr>
            <a:lvl8pPr marL="34290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8pPr>
            <a:lvl9pPr marL="38862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009900"/>
                </a:solidFill>
              </a:rPr>
              <a:t>Competent hand within CWI, O&amp;M Contractor + Operations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009900"/>
                </a:solidFill>
              </a:rPr>
              <a:t>Good Dev – CW Interface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009900"/>
                </a:solidFill>
              </a:rPr>
              <a:t>Good Operations-Development interface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009900"/>
                </a:solidFill>
              </a:rPr>
              <a:t>Installation of GLV, unloading and kick-off of wells with/without mandrels.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009900"/>
                </a:solidFill>
              </a:rPr>
              <a:t>Compressor station availability/uptime at 95% ok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009900"/>
                </a:solidFill>
              </a:rPr>
              <a:t>Manning level and lack of staff continuity in gaslift system operations.</a:t>
            </a:r>
            <a:endParaRPr lang="en-US" altLang="en-US" sz="10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FF9900"/>
                </a:solidFill>
              </a:rPr>
              <a:t>GL competence and staff motivation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FF9900"/>
                </a:solidFill>
              </a:rPr>
              <a:t>Competencies in gaslift optimization.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FF0000"/>
                </a:solidFill>
              </a:rPr>
              <a:t>Availability of Wireline units  for GLVCO activities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FF0000"/>
                </a:solidFill>
              </a:rPr>
              <a:t>Security situation impacting on operations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FF3300"/>
                </a:solidFill>
              </a:rPr>
              <a:t>GLL, FL, WHE availability (Some items require replacement/repairs)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FF3300"/>
                </a:solidFill>
              </a:rPr>
              <a:t>CAO SCADA unavailability hampering real time monitoring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FF0000"/>
                </a:solidFill>
              </a:rPr>
              <a:t>No updated gaslift system operating envelope for optimization</a:t>
            </a:r>
          </a:p>
        </p:txBody>
      </p:sp>
      <p:sp>
        <p:nvSpPr>
          <p:cNvPr id="13" name="Text Box 18">
            <a:extLst>
              <a:ext uri="{FF2B5EF4-FFF2-40B4-BE49-F238E27FC236}">
                <a16:creationId xmlns:a16="http://schemas.microsoft.com/office/drawing/2014/main" xmlns="" id="{7C57DCD2-92C8-4EB8-AB3C-BDA11287D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5275" y="583898"/>
            <a:ext cx="3676651" cy="160572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95785" tIns="47893" rIns="95785" bIns="47893">
            <a:noAutofit/>
          </a:bodyPr>
          <a:lstStyle>
            <a:lvl1pPr marL="96838" indent="-96838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1pPr>
            <a:lvl2pPr marL="742950" indent="-285750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2pPr>
            <a:lvl3pPr marL="1143000" indent="-228600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3pPr>
            <a:lvl4pPr marL="1600200" indent="-228600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4pPr>
            <a:lvl5pPr marL="2057400" indent="-228600" defTabSz="957263">
              <a:lnSpc>
                <a:spcPct val="105000"/>
              </a:lnSpc>
              <a:spcBef>
                <a:spcPct val="20000"/>
              </a:spcBef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5pPr>
            <a:lvl6pPr marL="25146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6pPr>
            <a:lvl7pPr marL="29718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7pPr>
            <a:lvl8pPr marL="34290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8pPr>
            <a:lvl9pPr marL="38862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009900"/>
                </a:solidFill>
                <a:latin typeface="+mn-lt"/>
              </a:rPr>
              <a:t>Gaslift manifold in place </a:t>
            </a:r>
            <a:r>
              <a:rPr lang="en-US" altLang="en-US" sz="1000" dirty="0">
                <a:solidFill>
                  <a:srgbClr val="FF9900"/>
                </a:solidFill>
                <a:latin typeface="+mn-lt"/>
              </a:rPr>
              <a:t>(planned to maintain FCVsr)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009900"/>
                </a:solidFill>
                <a:latin typeface="+mn-lt"/>
              </a:rPr>
              <a:t>Lift gas metering on individual wells available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009900"/>
                </a:solidFill>
                <a:latin typeface="+mn-lt"/>
              </a:rPr>
              <a:t>Adequate no of pumps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009900"/>
                </a:solidFill>
                <a:latin typeface="+mn-lt"/>
              </a:rPr>
              <a:t>Gaslift lines to wells  in place; </a:t>
            </a:r>
            <a:r>
              <a:rPr lang="en-US" altLang="en-US" sz="1000" dirty="0">
                <a:solidFill>
                  <a:srgbClr val="FF9900"/>
                </a:solidFill>
                <a:latin typeface="+mn-lt"/>
              </a:rPr>
              <a:t>some vandalized lines to be repaired</a:t>
            </a:r>
            <a:r>
              <a:rPr lang="en-US" altLang="en-US" sz="1000" dirty="0">
                <a:solidFill>
                  <a:srgbClr val="009900"/>
                </a:solidFill>
                <a:latin typeface="+mn-lt"/>
              </a:rPr>
              <a:t>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FF0000"/>
                </a:solidFill>
                <a:latin typeface="+mn-lt"/>
              </a:rPr>
              <a:t>Vmonitor/CAO/SCADA not functional.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FF3300"/>
                </a:solidFill>
                <a:latin typeface="+mn-lt"/>
              </a:rPr>
              <a:t>Gas metering Facility(No integrators)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FF0000"/>
                </a:solidFill>
                <a:latin typeface="+mn-lt"/>
              </a:rPr>
              <a:t>Optimization of dual string completion.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000" dirty="0">
                <a:solidFill>
                  <a:srgbClr val="FF3300"/>
                </a:solidFill>
                <a:latin typeface="+mn-lt"/>
              </a:rPr>
              <a:t>Gaslift manifold flushing to remove restrictions</a:t>
            </a:r>
            <a:endParaRPr lang="en-US" altLang="en-US" sz="1000" dirty="0">
              <a:solidFill>
                <a:schemeClr val="accent1"/>
              </a:solidFill>
              <a:latin typeface="+mn-lt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xmlns="" id="{602A9963-9C01-4EB7-AC10-F2AD291E5007}"/>
              </a:ext>
            </a:extLst>
          </p:cNvPr>
          <p:cNvCxnSpPr>
            <a:endCxn id="6" idx="0"/>
          </p:cNvCxnSpPr>
          <p:nvPr/>
        </p:nvCxnSpPr>
        <p:spPr>
          <a:xfrm flipV="1">
            <a:off x="7029450" y="805018"/>
            <a:ext cx="2702959" cy="2072294"/>
          </a:xfrm>
          <a:prstGeom prst="bentConnector4">
            <a:avLst>
              <a:gd name="adj1" fmla="val 30187"/>
              <a:gd name="adj2" fmla="val 111031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xmlns="" id="{50F8367E-A37A-4D10-B98E-C320C9A32A39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7419976" y="3084957"/>
            <a:ext cx="2312180" cy="804248"/>
          </a:xfrm>
          <a:prstGeom prst="bentConnector4">
            <a:avLst>
              <a:gd name="adj1" fmla="val 10779"/>
              <a:gd name="adj2" fmla="val 11731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xmlns="" id="{D9B79B89-28ED-4C68-BA15-E72141BBD67D}"/>
              </a:ext>
            </a:extLst>
          </p:cNvPr>
          <p:cNvCxnSpPr>
            <a:cxnSpLocks/>
            <a:endCxn id="8" idx="0"/>
          </p:cNvCxnSpPr>
          <p:nvPr/>
        </p:nvCxnSpPr>
        <p:spPr>
          <a:xfrm flipV="1">
            <a:off x="6943726" y="4482357"/>
            <a:ext cx="2788179" cy="416990"/>
          </a:xfrm>
          <a:prstGeom prst="bentConnector4">
            <a:avLst>
              <a:gd name="adj1" fmla="val 25669"/>
              <a:gd name="adj2" fmla="val 125126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C3DCEF60-CAD1-4F35-B341-059A267092EA}"/>
              </a:ext>
            </a:extLst>
          </p:cNvPr>
          <p:cNvCxnSpPr>
            <a:stCxn id="5" idx="2"/>
          </p:cNvCxnSpPr>
          <p:nvPr/>
        </p:nvCxnSpPr>
        <p:spPr>
          <a:xfrm>
            <a:off x="5886451" y="5050994"/>
            <a:ext cx="0" cy="10880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E47EE494-1EFC-48FF-88B5-42CF1E40B27C}"/>
              </a:ext>
            </a:extLst>
          </p:cNvPr>
          <p:cNvCxnSpPr/>
          <p:nvPr/>
        </p:nvCxnSpPr>
        <p:spPr>
          <a:xfrm>
            <a:off x="5886451" y="5159802"/>
            <a:ext cx="1895475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23D5762B-2F86-42AA-AB2C-996234D368AC}"/>
              </a:ext>
            </a:extLst>
          </p:cNvPr>
          <p:cNvCxnSpPr>
            <a:cxnSpLocks/>
          </p:cNvCxnSpPr>
          <p:nvPr/>
        </p:nvCxnSpPr>
        <p:spPr>
          <a:xfrm>
            <a:off x="7781926" y="5159802"/>
            <a:ext cx="0" cy="565485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61EB5EB-FA35-4F71-971C-C0B29A094228}"/>
              </a:ext>
            </a:extLst>
          </p:cNvPr>
          <p:cNvCxnSpPr/>
          <p:nvPr/>
        </p:nvCxnSpPr>
        <p:spPr>
          <a:xfrm>
            <a:off x="7781926" y="5725287"/>
            <a:ext cx="1950483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xmlns="" id="{57545EED-664B-4F5B-8A6E-0A3FA8B4006A}"/>
              </a:ext>
            </a:extLst>
          </p:cNvPr>
          <p:cNvCxnSpPr>
            <a:endCxn id="9" idx="0"/>
          </p:cNvCxnSpPr>
          <p:nvPr/>
        </p:nvCxnSpPr>
        <p:spPr>
          <a:xfrm flipH="1">
            <a:off x="9732156" y="5725287"/>
            <a:ext cx="253" cy="14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CEBB67C6-9A9D-4412-93EF-3FDE94C89324}"/>
              </a:ext>
            </a:extLst>
          </p:cNvPr>
          <p:cNvSpPr/>
          <p:nvPr/>
        </p:nvSpPr>
        <p:spPr>
          <a:xfrm>
            <a:off x="4124325" y="5263183"/>
            <a:ext cx="3590925" cy="14817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chemeClr val="tx1"/>
                </a:solidFill>
              </a:rPr>
              <a:t>GL System is at 50 - 60% of the standard the team desires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chemeClr val="tx1"/>
                </a:solidFill>
              </a:rPr>
              <a:t>Key items in place were identified (in green font)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chemeClr val="tx1"/>
                </a:solidFill>
              </a:rPr>
              <a:t>Key items being improved (in amber font)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chemeClr val="tx1"/>
                </a:solidFill>
              </a:rPr>
              <a:t>Key items not in place (in red font)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chemeClr val="tx1"/>
                </a:solidFill>
              </a:rPr>
              <a:t>Actions and responsible party to address issues listed in 5 (of “The purpose”)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xmlns="" id="{A7B2E898-7E0E-4085-8BC0-881C37E43C63}"/>
              </a:ext>
            </a:extLst>
          </p:cNvPr>
          <p:cNvCxnSpPr>
            <a:cxnSpLocks/>
            <a:endCxn id="10" idx="3"/>
          </p:cNvCxnSpPr>
          <p:nvPr/>
        </p:nvCxnSpPr>
        <p:spPr>
          <a:xfrm rot="5400000">
            <a:off x="3318997" y="5341965"/>
            <a:ext cx="1406406" cy="1005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138B1149-58E1-48B3-95EE-7D1E496D5663}"/>
              </a:ext>
            </a:extLst>
          </p:cNvPr>
          <p:cNvCxnSpPr>
            <a:cxnSpLocks/>
          </p:cNvCxnSpPr>
          <p:nvPr/>
        </p:nvCxnSpPr>
        <p:spPr>
          <a:xfrm>
            <a:off x="4072470" y="4689035"/>
            <a:ext cx="861480" cy="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5AB6A9E5-DEB7-44F5-90EB-26A6FCB41DFC}"/>
              </a:ext>
            </a:extLst>
          </p:cNvPr>
          <p:cNvCxnSpPr>
            <a:cxnSpLocks/>
          </p:cNvCxnSpPr>
          <p:nvPr/>
        </p:nvCxnSpPr>
        <p:spPr>
          <a:xfrm flipH="1">
            <a:off x="3971926" y="3678893"/>
            <a:ext cx="554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xmlns="" id="{67D3E0AC-A448-493A-AB9F-ECD5F79C0D27}"/>
              </a:ext>
            </a:extLst>
          </p:cNvPr>
          <p:cNvCxnSpPr>
            <a:cxnSpLocks/>
          </p:cNvCxnSpPr>
          <p:nvPr/>
        </p:nvCxnSpPr>
        <p:spPr>
          <a:xfrm flipH="1">
            <a:off x="3971926" y="2694389"/>
            <a:ext cx="935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xmlns="" id="{06AC9BEA-B7F4-4546-AB33-7CE867763DBF}"/>
              </a:ext>
            </a:extLst>
          </p:cNvPr>
          <p:cNvCxnSpPr>
            <a:cxnSpLocks/>
          </p:cNvCxnSpPr>
          <p:nvPr/>
        </p:nvCxnSpPr>
        <p:spPr>
          <a:xfrm flipV="1">
            <a:off x="5908739" y="2107323"/>
            <a:ext cx="0" cy="23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0" name="Text Box 14">
            <a:extLst>
              <a:ext uri="{FF2B5EF4-FFF2-40B4-BE49-F238E27FC236}">
                <a16:creationId xmlns:a16="http://schemas.microsoft.com/office/drawing/2014/main" xmlns="" id="{43C5F4AF-8D33-49D6-B5FF-9921A3B29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5560" y="245753"/>
            <a:ext cx="1929384" cy="49027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95785" tIns="47893" rIns="95785" bIns="47893">
            <a:noAutofit/>
          </a:bodyPr>
          <a:lstStyle>
            <a:lvl1pPr marL="96838" indent="-96838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1pPr>
            <a:lvl2pPr marL="742950" indent="-285750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2pPr>
            <a:lvl3pPr marL="1143000" indent="-228600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3pPr>
            <a:lvl4pPr marL="1600200" indent="-228600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4pPr>
            <a:lvl5pPr marL="2057400" indent="-228600" defTabSz="957263">
              <a:lnSpc>
                <a:spcPct val="105000"/>
              </a:lnSpc>
              <a:spcBef>
                <a:spcPct val="20000"/>
              </a:spcBef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5pPr>
            <a:lvl6pPr marL="25146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6pPr>
            <a:lvl7pPr marL="29718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7pPr>
            <a:lvl8pPr marL="34290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8pPr>
            <a:lvl9pPr marL="38862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900" dirty="0">
                <a:solidFill>
                  <a:srgbClr val="009900"/>
                </a:solidFill>
                <a:latin typeface="Futura Light" pitchFamily="2" charset="0"/>
                <a:cs typeface="Times New Roman" pitchFamily="18" charset="0"/>
              </a:rPr>
              <a:t>Item OK</a:t>
            </a:r>
            <a:endParaRPr lang="en-US" altLang="en-US" sz="900" dirty="0">
              <a:solidFill>
                <a:srgbClr val="009900"/>
              </a:solidFill>
              <a:latin typeface="Futura Light" pitchFamily="2" charset="0"/>
              <a:cs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900" dirty="0">
                <a:solidFill>
                  <a:srgbClr val="FF9900"/>
                </a:solidFill>
                <a:latin typeface="Futura Light" pitchFamily="2" charset="0"/>
                <a:cs typeface="Times New Roman" pitchFamily="18" charset="0"/>
              </a:rPr>
              <a:t>Item being improved upon</a:t>
            </a:r>
            <a:endParaRPr lang="en-US" altLang="en-US" sz="900" dirty="0">
              <a:solidFill>
                <a:srgbClr val="FF9900"/>
              </a:solidFill>
              <a:latin typeface="Futura Light" pitchFamily="2" charset="0"/>
              <a:cs typeface="Arial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</a:pPr>
            <a:r>
              <a:rPr lang="en-US" altLang="en-US" sz="900" dirty="0">
                <a:solidFill>
                  <a:srgbClr val="FF0000"/>
                </a:solidFill>
                <a:latin typeface="Futura Light" pitchFamily="2" charset="0"/>
                <a:cs typeface="Arial" charset="0"/>
              </a:rPr>
              <a:t>Item not in place</a:t>
            </a:r>
          </a:p>
        </p:txBody>
      </p:sp>
      <p:sp>
        <p:nvSpPr>
          <p:cNvPr id="71" name="Text Box 14">
            <a:extLst>
              <a:ext uri="{FF2B5EF4-FFF2-40B4-BE49-F238E27FC236}">
                <a16:creationId xmlns:a16="http://schemas.microsoft.com/office/drawing/2014/main" xmlns="" id="{476EA6EB-369A-40E3-9A8F-BF56CC498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5560" y="47475"/>
            <a:ext cx="1929384" cy="20002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 lIns="95785" tIns="47893" rIns="95785" bIns="47893">
            <a:noAutofit/>
          </a:bodyPr>
          <a:lstStyle>
            <a:lvl1pPr marL="96838" indent="-96838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1pPr>
            <a:lvl2pPr marL="742950" indent="-285750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2pPr>
            <a:lvl3pPr marL="1143000" indent="-228600" defTabSz="957263">
              <a:lnSpc>
                <a:spcPct val="105000"/>
              </a:lnSpc>
              <a:spcBef>
                <a:spcPct val="20000"/>
              </a:spcBef>
              <a:buChar char="•"/>
              <a:defRPr>
                <a:solidFill>
                  <a:srgbClr val="060F3D"/>
                </a:solidFill>
                <a:latin typeface="Futura Medium" pitchFamily="2" charset="0"/>
              </a:defRPr>
            </a:lvl3pPr>
            <a:lvl4pPr marL="1600200" indent="-228600" defTabSz="957263">
              <a:lnSpc>
                <a:spcPct val="105000"/>
              </a:lnSpc>
              <a:spcBef>
                <a:spcPct val="20000"/>
              </a:spcBef>
              <a:buChar char="–"/>
              <a:defRPr>
                <a:solidFill>
                  <a:srgbClr val="060F3D"/>
                </a:solidFill>
                <a:latin typeface="Futura Medium" pitchFamily="2" charset="0"/>
              </a:defRPr>
            </a:lvl4pPr>
            <a:lvl5pPr marL="2057400" indent="-228600" defTabSz="957263">
              <a:lnSpc>
                <a:spcPct val="105000"/>
              </a:lnSpc>
              <a:spcBef>
                <a:spcPct val="20000"/>
              </a:spcBef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5pPr>
            <a:lvl6pPr marL="25146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6pPr>
            <a:lvl7pPr marL="29718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7pPr>
            <a:lvl8pPr marL="34290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8pPr>
            <a:lvl9pPr marL="3886200" indent="-228600" defTabSz="957263" eaLnBrk="0" fontAlgn="base" hangingPunct="0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060F3D"/>
                </a:solidFill>
                <a:latin typeface="Futura Medium" pitchFamily="2" charset="0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ct val="0"/>
              </a:spcBef>
              <a:buClr>
                <a:schemeClr val="tx1"/>
              </a:buClr>
              <a:buNone/>
            </a:pPr>
            <a:r>
              <a:rPr lang="en-US" altLang="en-US" sz="800" b="1" dirty="0">
                <a:solidFill>
                  <a:schemeClr val="bg1"/>
                </a:solidFill>
                <a:latin typeface="Futura Light" pitchFamily="2" charset="0"/>
                <a:cs typeface="Times New Roman" pitchFamily="18" charset="0"/>
              </a:rPr>
              <a:t>LEGEND</a:t>
            </a:r>
            <a:endParaRPr lang="en-US" altLang="en-US" sz="800" b="1" dirty="0">
              <a:solidFill>
                <a:schemeClr val="bg1"/>
              </a:solidFill>
              <a:latin typeface="Futura Light" pitchFamily="2" charset="0"/>
              <a:cs typeface="Arial" charset="0"/>
            </a:endParaRPr>
          </a:p>
        </p:txBody>
      </p:sp>
      <p:sp>
        <p:nvSpPr>
          <p:cNvPr id="73" name="TextBox 72">
            <a:hlinkClick r:id="rId3" action="ppaction://hlinksldjump"/>
            <a:extLst>
              <a:ext uri="{FF2B5EF4-FFF2-40B4-BE49-F238E27FC236}">
                <a16:creationId xmlns:a16="http://schemas.microsoft.com/office/drawing/2014/main" xmlns="" id="{A7D535D8-7A69-4EC2-9F52-BB4B775E05F0}"/>
              </a:ext>
            </a:extLst>
          </p:cNvPr>
          <p:cNvSpPr txBox="1"/>
          <p:nvPr/>
        </p:nvSpPr>
        <p:spPr bwMode="auto">
          <a:xfrm>
            <a:off x="10519136" y="6637176"/>
            <a:ext cx="1672864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000" dirty="0">
                <a:solidFill>
                  <a:schemeClr val="bg1"/>
                </a:solidFill>
              </a:rPr>
              <a:t>Back To Why?  What? Next</a:t>
            </a:r>
          </a:p>
        </p:txBody>
      </p:sp>
    </p:spTree>
    <p:extLst>
      <p:ext uri="{BB962C8B-B14F-4D97-AF65-F5344CB8AC3E}">
        <p14:creationId xmlns:p14="http://schemas.microsoft.com/office/powerpoint/2010/main" val="109579326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2F860FFA-5ED1-452B-8183-A168B8C5D42C}"/>
              </a:ext>
            </a:extLst>
          </p:cNvPr>
          <p:cNvSpPr/>
          <p:nvPr/>
        </p:nvSpPr>
        <p:spPr>
          <a:xfrm>
            <a:off x="9625986" y="1096960"/>
            <a:ext cx="2466683" cy="27067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2C708213-2206-4650-AF3C-1DF031727C37}"/>
              </a:ext>
            </a:extLst>
          </p:cNvPr>
          <p:cNvSpPr/>
          <p:nvPr/>
        </p:nvSpPr>
        <p:spPr>
          <a:xfrm>
            <a:off x="361950" y="6143625"/>
            <a:ext cx="2457450" cy="714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CF3B7E-71AD-4C79-B117-DC61F420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60121"/>
            <a:ext cx="11171238" cy="402172"/>
          </a:xfrm>
        </p:spPr>
        <p:txBody>
          <a:bodyPr/>
          <a:lstStyle/>
          <a:p>
            <a:r>
              <a:rPr lang="en-GB" sz="2000" dirty="0"/>
              <a:t>Identified GL Optimization and New Installation Candidate Conduits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A6E62E-4A31-4F19-9E4F-2492167BE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C742111-F45C-4DE1-9CA6-FD299F4BF86E}"/>
              </a:ext>
            </a:extLst>
          </p:cNvPr>
          <p:cNvSpPr txBox="1"/>
          <p:nvPr/>
        </p:nvSpPr>
        <p:spPr bwMode="auto">
          <a:xfrm>
            <a:off x="2976559" y="2778194"/>
            <a:ext cx="1816101" cy="310791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400" dirty="0">
                <a:solidFill>
                  <a:schemeClr val="bg1"/>
                </a:solidFill>
              </a:rPr>
              <a:t>Firm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748AD8A-E94F-4A6D-9BB4-C58C0C80C610}"/>
              </a:ext>
            </a:extLst>
          </p:cNvPr>
          <p:cNvSpPr txBox="1"/>
          <p:nvPr/>
        </p:nvSpPr>
        <p:spPr bwMode="auto">
          <a:xfrm>
            <a:off x="5129209" y="2778194"/>
            <a:ext cx="1816101" cy="310791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400" dirty="0">
                <a:solidFill>
                  <a:schemeClr val="bg1"/>
                </a:solidFill>
              </a:rPr>
              <a:t>Option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7724A0E-EB20-404F-AEA2-3D2BCDBF1B80}"/>
              </a:ext>
            </a:extLst>
          </p:cNvPr>
          <p:cNvSpPr/>
          <p:nvPr/>
        </p:nvSpPr>
        <p:spPr>
          <a:xfrm>
            <a:off x="4052884" y="1623686"/>
            <a:ext cx="1816101" cy="3236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1600" dirty="0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7C41C649-74D9-4744-AC61-E9BBEDF5A4E3}"/>
              </a:ext>
            </a:extLst>
          </p:cNvPr>
          <p:cNvSpPr txBox="1"/>
          <p:nvPr/>
        </p:nvSpPr>
        <p:spPr bwMode="auto">
          <a:xfrm>
            <a:off x="4052884" y="1312895"/>
            <a:ext cx="1816101" cy="310791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400" dirty="0">
                <a:solidFill>
                  <a:schemeClr val="bg1"/>
                </a:solidFill>
              </a:rPr>
              <a:t>Total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A6F4E08-BBD7-4E4F-BA00-2C55C6C122F6}"/>
              </a:ext>
            </a:extLst>
          </p:cNvPr>
          <p:cNvSpPr/>
          <p:nvPr/>
        </p:nvSpPr>
        <p:spPr>
          <a:xfrm>
            <a:off x="4052884" y="1956936"/>
            <a:ext cx="1816101" cy="4387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0000"/>
                </a:solidFill>
              </a:rPr>
              <a:t>2775 - 3418 </a:t>
            </a:r>
          </a:p>
          <a:p>
            <a:pPr algn="ctr"/>
            <a:r>
              <a:rPr lang="en-GB" sz="1050" dirty="0">
                <a:solidFill>
                  <a:srgbClr val="000000"/>
                </a:solidFill>
              </a:rPr>
              <a:t>[+ X from Options]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FC574DD-5CB8-4A43-94B2-43720C9BD0D9}"/>
              </a:ext>
            </a:extLst>
          </p:cNvPr>
          <p:cNvSpPr/>
          <p:nvPr/>
        </p:nvSpPr>
        <p:spPr>
          <a:xfrm>
            <a:off x="2976559" y="3091069"/>
            <a:ext cx="1816101" cy="3236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1600" dirty="0">
                <a:solidFill>
                  <a:srgbClr val="000000"/>
                </a:solidFill>
              </a:rPr>
              <a:t>25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23169F6-C29D-4037-A548-994E5640006E}"/>
              </a:ext>
            </a:extLst>
          </p:cNvPr>
          <p:cNvSpPr/>
          <p:nvPr/>
        </p:nvSpPr>
        <p:spPr>
          <a:xfrm>
            <a:off x="2976559" y="3424319"/>
            <a:ext cx="1816101" cy="3236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1400" dirty="0">
                <a:solidFill>
                  <a:srgbClr val="000000"/>
                </a:solidFill>
              </a:rPr>
              <a:t>2775 -  3418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917CC05-EE0B-488E-A926-A7AA8B1F01B9}"/>
              </a:ext>
            </a:extLst>
          </p:cNvPr>
          <p:cNvSpPr/>
          <p:nvPr/>
        </p:nvSpPr>
        <p:spPr>
          <a:xfrm>
            <a:off x="5129209" y="3081668"/>
            <a:ext cx="1816101" cy="3236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1600" dirty="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752614C-B045-460F-A024-C20002605644}"/>
              </a:ext>
            </a:extLst>
          </p:cNvPr>
          <p:cNvSpPr/>
          <p:nvPr/>
        </p:nvSpPr>
        <p:spPr>
          <a:xfrm>
            <a:off x="5129209" y="3414918"/>
            <a:ext cx="1816101" cy="3236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1400" dirty="0">
                <a:solidFill>
                  <a:srgbClr val="000000"/>
                </a:solidFill>
              </a:rPr>
              <a:t>TBD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17617382-CB20-4ED0-BD88-4118CDC1D1EF}"/>
              </a:ext>
            </a:extLst>
          </p:cNvPr>
          <p:cNvSpPr txBox="1"/>
          <p:nvPr/>
        </p:nvSpPr>
        <p:spPr bwMode="auto">
          <a:xfrm>
            <a:off x="547684" y="4254569"/>
            <a:ext cx="1816101" cy="310791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400" dirty="0">
                <a:solidFill>
                  <a:schemeClr val="bg1"/>
                </a:solidFill>
              </a:rPr>
              <a:t>Optimization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CB9E992-5DFE-41FE-A057-083B23A0FC40}"/>
              </a:ext>
            </a:extLst>
          </p:cNvPr>
          <p:cNvSpPr/>
          <p:nvPr/>
        </p:nvSpPr>
        <p:spPr>
          <a:xfrm>
            <a:off x="547684" y="4567444"/>
            <a:ext cx="1816101" cy="3236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1600" dirty="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FD066A04-61B2-4EA3-913C-D9A37F682FCA}"/>
              </a:ext>
            </a:extLst>
          </p:cNvPr>
          <p:cNvSpPr/>
          <p:nvPr/>
        </p:nvSpPr>
        <p:spPr>
          <a:xfrm>
            <a:off x="547684" y="4900694"/>
            <a:ext cx="1816101" cy="3236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1400" dirty="0">
                <a:solidFill>
                  <a:srgbClr val="000000"/>
                </a:solidFill>
              </a:rPr>
              <a:t>2775 -  3418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D51CB849-242B-4FCD-AD00-A726B811C45C}"/>
              </a:ext>
            </a:extLst>
          </p:cNvPr>
          <p:cNvSpPr txBox="1"/>
          <p:nvPr/>
        </p:nvSpPr>
        <p:spPr bwMode="auto">
          <a:xfrm>
            <a:off x="2862259" y="4254569"/>
            <a:ext cx="1816101" cy="271934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400" dirty="0">
                <a:solidFill>
                  <a:schemeClr val="bg1"/>
                </a:solidFill>
              </a:rPr>
              <a:t>New Installation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F43A0FA-0A67-488E-BF10-F2516DA7CCDF}"/>
              </a:ext>
            </a:extLst>
          </p:cNvPr>
          <p:cNvSpPr/>
          <p:nvPr/>
        </p:nvSpPr>
        <p:spPr>
          <a:xfrm>
            <a:off x="2862259" y="4567444"/>
            <a:ext cx="1816101" cy="3236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16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A34D01B-BAA0-4E33-802E-984E19EEA8D9}"/>
              </a:ext>
            </a:extLst>
          </p:cNvPr>
          <p:cNvSpPr/>
          <p:nvPr/>
        </p:nvSpPr>
        <p:spPr>
          <a:xfrm>
            <a:off x="2862259" y="4900694"/>
            <a:ext cx="1816101" cy="3236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1400" dirty="0">
                <a:solidFill>
                  <a:srgbClr val="000000"/>
                </a:solidFill>
              </a:rPr>
              <a:t>Nil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24D7A6EC-C838-4873-A611-6D6A18D60574}"/>
              </a:ext>
            </a:extLst>
          </p:cNvPr>
          <p:cNvSpPr txBox="1"/>
          <p:nvPr/>
        </p:nvSpPr>
        <p:spPr bwMode="auto">
          <a:xfrm>
            <a:off x="5053009" y="4254569"/>
            <a:ext cx="1816101" cy="310791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400" dirty="0">
                <a:solidFill>
                  <a:schemeClr val="bg1"/>
                </a:solidFill>
              </a:rPr>
              <a:t>Optimization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6A1531A5-2D00-4F64-809D-CFF5E32BFF6F}"/>
              </a:ext>
            </a:extLst>
          </p:cNvPr>
          <p:cNvSpPr/>
          <p:nvPr/>
        </p:nvSpPr>
        <p:spPr>
          <a:xfrm>
            <a:off x="5053009" y="4567444"/>
            <a:ext cx="1816101" cy="3236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16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F2ACE00-322F-49FF-900A-2289EE25BB86}"/>
              </a:ext>
            </a:extLst>
          </p:cNvPr>
          <p:cNvSpPr/>
          <p:nvPr/>
        </p:nvSpPr>
        <p:spPr>
          <a:xfrm>
            <a:off x="5053009" y="4900694"/>
            <a:ext cx="1816101" cy="3236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1400" dirty="0">
                <a:solidFill>
                  <a:srgbClr val="000000"/>
                </a:solidFill>
              </a:rPr>
              <a:t>TBD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A2F002CB-ED89-4FCD-8CAF-A51827056DDD}"/>
              </a:ext>
            </a:extLst>
          </p:cNvPr>
          <p:cNvSpPr txBox="1"/>
          <p:nvPr/>
        </p:nvSpPr>
        <p:spPr bwMode="auto">
          <a:xfrm>
            <a:off x="7367584" y="4254569"/>
            <a:ext cx="1816101" cy="310791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400" dirty="0">
                <a:solidFill>
                  <a:schemeClr val="bg1"/>
                </a:solidFill>
              </a:rPr>
              <a:t>New Installation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31F8D47E-45C4-4CA5-B89D-D0EE9ACE99C4}"/>
              </a:ext>
            </a:extLst>
          </p:cNvPr>
          <p:cNvSpPr/>
          <p:nvPr/>
        </p:nvSpPr>
        <p:spPr>
          <a:xfrm>
            <a:off x="7367584" y="4567444"/>
            <a:ext cx="1816101" cy="3236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1600" dirty="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CB99C648-BD6B-4AAC-A715-4EDB95498C61}"/>
              </a:ext>
            </a:extLst>
          </p:cNvPr>
          <p:cNvSpPr/>
          <p:nvPr/>
        </p:nvSpPr>
        <p:spPr>
          <a:xfrm>
            <a:off x="7367584" y="4900694"/>
            <a:ext cx="1816101" cy="3236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1400" dirty="0">
                <a:solidFill>
                  <a:srgbClr val="000000"/>
                </a:solidFill>
              </a:rPr>
              <a:t>TBD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46CA754-4023-4266-B1D4-04027F82B056}"/>
              </a:ext>
            </a:extLst>
          </p:cNvPr>
          <p:cNvSpPr txBox="1"/>
          <p:nvPr/>
        </p:nvSpPr>
        <p:spPr bwMode="auto">
          <a:xfrm>
            <a:off x="9729387" y="1365029"/>
            <a:ext cx="1257302" cy="226216"/>
          </a:xfrm>
          <a:prstGeom prst="rect">
            <a:avLst/>
          </a:prstGeom>
          <a:solidFill>
            <a:schemeClr val="accent2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050" dirty="0">
                <a:solidFill>
                  <a:schemeClr val="bg1"/>
                </a:solidFill>
              </a:rPr>
              <a:t>Group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931AE1A9-FA3A-4741-BBAF-A34B9F5A3B1D}"/>
              </a:ext>
            </a:extLst>
          </p:cNvPr>
          <p:cNvSpPr/>
          <p:nvPr/>
        </p:nvSpPr>
        <p:spPr>
          <a:xfrm>
            <a:off x="9729387" y="1582655"/>
            <a:ext cx="1257302" cy="1671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1100" dirty="0">
                <a:solidFill>
                  <a:srgbClr val="000000"/>
                </a:solidFill>
              </a:rPr>
              <a:t>Conduit Count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A8C2101D-16D7-4965-89F3-704095E6FCEE}"/>
              </a:ext>
            </a:extLst>
          </p:cNvPr>
          <p:cNvSpPr/>
          <p:nvPr/>
        </p:nvSpPr>
        <p:spPr>
          <a:xfrm>
            <a:off x="9729387" y="1753980"/>
            <a:ext cx="1257302" cy="1463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1050" dirty="0">
                <a:solidFill>
                  <a:srgbClr val="000000"/>
                </a:solidFill>
              </a:rPr>
              <a:t>GL Gain (bopd)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A9233DC-53D2-405A-A75D-D0D535128E21}"/>
              </a:ext>
            </a:extLst>
          </p:cNvPr>
          <p:cNvSpPr txBox="1"/>
          <p:nvPr/>
        </p:nvSpPr>
        <p:spPr bwMode="auto">
          <a:xfrm>
            <a:off x="9625986" y="1068942"/>
            <a:ext cx="2466683" cy="23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>
                <a:solidFill>
                  <a:srgbClr val="595959"/>
                </a:solidFill>
              </a:rPr>
              <a:t>Legend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FF3F166C-B29F-4DC7-8484-5A792DC1FE74}"/>
              </a:ext>
            </a:extLst>
          </p:cNvPr>
          <p:cNvCxnSpPr>
            <a:stCxn id="16" idx="0"/>
          </p:cNvCxnSpPr>
          <p:nvPr/>
        </p:nvCxnSpPr>
        <p:spPr>
          <a:xfrm flipV="1">
            <a:off x="1455735" y="4052585"/>
            <a:ext cx="3175" cy="20198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62D85843-1417-4295-8DCF-C23CB8A2E068}"/>
              </a:ext>
            </a:extLst>
          </p:cNvPr>
          <p:cNvCxnSpPr>
            <a:cxnSpLocks/>
          </p:cNvCxnSpPr>
          <p:nvPr/>
        </p:nvCxnSpPr>
        <p:spPr>
          <a:xfrm flipV="1">
            <a:off x="3332159" y="3747920"/>
            <a:ext cx="0" cy="30466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B7B9EE41-48F7-4613-90A2-407AC7992A07}"/>
              </a:ext>
            </a:extLst>
          </p:cNvPr>
          <p:cNvCxnSpPr>
            <a:cxnSpLocks/>
          </p:cNvCxnSpPr>
          <p:nvPr/>
        </p:nvCxnSpPr>
        <p:spPr>
          <a:xfrm>
            <a:off x="1458910" y="4052585"/>
            <a:ext cx="230822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5DD7163D-5EF2-43F4-8812-2967B963E392}"/>
              </a:ext>
            </a:extLst>
          </p:cNvPr>
          <p:cNvCxnSpPr>
            <a:cxnSpLocks/>
          </p:cNvCxnSpPr>
          <p:nvPr/>
        </p:nvCxnSpPr>
        <p:spPr>
          <a:xfrm flipV="1">
            <a:off x="3767133" y="4052585"/>
            <a:ext cx="0" cy="20198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2494578B-C033-4FFF-AB11-94B95460F4E7}"/>
              </a:ext>
            </a:extLst>
          </p:cNvPr>
          <p:cNvCxnSpPr/>
          <p:nvPr/>
        </p:nvCxnSpPr>
        <p:spPr>
          <a:xfrm flipV="1">
            <a:off x="5637207" y="4042503"/>
            <a:ext cx="3175" cy="20198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05AD5F23-863A-4BB5-A981-34408DEAA39E}"/>
              </a:ext>
            </a:extLst>
          </p:cNvPr>
          <p:cNvCxnSpPr>
            <a:cxnSpLocks/>
          </p:cNvCxnSpPr>
          <p:nvPr/>
        </p:nvCxnSpPr>
        <p:spPr>
          <a:xfrm flipV="1">
            <a:off x="6723056" y="3747920"/>
            <a:ext cx="0" cy="30466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6D8788DC-86EC-44C5-9ADD-8141821FA5BA}"/>
              </a:ext>
            </a:extLst>
          </p:cNvPr>
          <p:cNvCxnSpPr>
            <a:cxnSpLocks/>
          </p:cNvCxnSpPr>
          <p:nvPr/>
        </p:nvCxnSpPr>
        <p:spPr>
          <a:xfrm>
            <a:off x="5640382" y="4042503"/>
            <a:ext cx="230822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xmlns="" id="{67C2E505-2D73-4AAA-9F92-A90CFB12892B}"/>
              </a:ext>
            </a:extLst>
          </p:cNvPr>
          <p:cNvCxnSpPr>
            <a:cxnSpLocks/>
          </p:cNvCxnSpPr>
          <p:nvPr/>
        </p:nvCxnSpPr>
        <p:spPr>
          <a:xfrm flipV="1">
            <a:off x="7948605" y="4042503"/>
            <a:ext cx="0" cy="20198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D74F2E68-36DD-4F3C-BEF1-A03F40F39190}"/>
              </a:ext>
            </a:extLst>
          </p:cNvPr>
          <p:cNvCxnSpPr/>
          <p:nvPr/>
        </p:nvCxnSpPr>
        <p:spPr>
          <a:xfrm flipV="1">
            <a:off x="3895722" y="2604795"/>
            <a:ext cx="3175" cy="20198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xmlns="" id="{C6B92812-6730-4372-99B1-3F1BF73C276D}"/>
              </a:ext>
            </a:extLst>
          </p:cNvPr>
          <p:cNvCxnSpPr>
            <a:cxnSpLocks/>
          </p:cNvCxnSpPr>
          <p:nvPr/>
        </p:nvCxnSpPr>
        <p:spPr>
          <a:xfrm flipV="1">
            <a:off x="4981571" y="2408553"/>
            <a:ext cx="0" cy="20632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xmlns="" id="{11F548B3-B2F9-4EE6-AAA1-96F86A527FA7}"/>
              </a:ext>
            </a:extLst>
          </p:cNvPr>
          <p:cNvCxnSpPr>
            <a:cxnSpLocks/>
          </p:cNvCxnSpPr>
          <p:nvPr/>
        </p:nvCxnSpPr>
        <p:spPr>
          <a:xfrm>
            <a:off x="3898897" y="2604795"/>
            <a:ext cx="2308223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DEDDF63C-CEE8-4EE3-A54A-C4B8246E238D}"/>
              </a:ext>
            </a:extLst>
          </p:cNvPr>
          <p:cNvCxnSpPr>
            <a:cxnSpLocks/>
          </p:cNvCxnSpPr>
          <p:nvPr/>
        </p:nvCxnSpPr>
        <p:spPr>
          <a:xfrm flipV="1">
            <a:off x="6207120" y="2604795"/>
            <a:ext cx="0" cy="201984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719E7E3B-AB05-41D7-BF7C-E4CA4747F0ED}"/>
              </a:ext>
            </a:extLst>
          </p:cNvPr>
          <p:cNvSpPr txBox="1"/>
          <p:nvPr/>
        </p:nvSpPr>
        <p:spPr bwMode="auto">
          <a:xfrm>
            <a:off x="3956290" y="5607864"/>
            <a:ext cx="2050561" cy="3107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400" dirty="0">
                <a:solidFill>
                  <a:srgbClr val="000000"/>
                </a:solidFill>
              </a:rPr>
              <a:t>Full Candidate Listing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C9F9FA83-D251-46A4-92AD-4B20CFF90A71}"/>
              </a:ext>
            </a:extLst>
          </p:cNvPr>
          <p:cNvSpPr/>
          <p:nvPr/>
        </p:nvSpPr>
        <p:spPr>
          <a:xfrm>
            <a:off x="9729387" y="1937227"/>
            <a:ext cx="2190539" cy="1848767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GB" sz="1050" b="1" dirty="0"/>
              <a:t>Firm:</a:t>
            </a:r>
            <a:r>
              <a:rPr lang="en-GB" sz="1050" dirty="0"/>
              <a:t> Mainly conduits that have been on GL in the past where well modelling suggests GL optimization gains are possible.</a:t>
            </a:r>
          </a:p>
          <a:p>
            <a:endParaRPr lang="en-GB" sz="1050" dirty="0"/>
          </a:p>
          <a:p>
            <a:r>
              <a:rPr lang="en-GB" sz="1050" b="1" dirty="0"/>
              <a:t>Option:</a:t>
            </a:r>
            <a:r>
              <a:rPr lang="en-GB" sz="1050" dirty="0"/>
              <a:t> Conduits identified producing/produced at HWCT, that require additional work (such as CIWR, well modelling study, GLVI, etc) to mature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16E7D62E-ECED-4228-BC5E-AFCA38F6F187}"/>
              </a:ext>
            </a:extLst>
          </p:cNvPr>
          <p:cNvSpPr/>
          <p:nvPr/>
        </p:nvSpPr>
        <p:spPr>
          <a:xfrm>
            <a:off x="3956290" y="5935406"/>
            <a:ext cx="2050561" cy="6817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7837F9B4-5248-4423-9F64-3F473D77033A}"/>
              </a:ext>
            </a:extLst>
          </p:cNvPr>
          <p:cNvSpPr/>
          <p:nvPr/>
        </p:nvSpPr>
        <p:spPr>
          <a:xfrm>
            <a:off x="4981571" y="2706624"/>
            <a:ext cx="4327021" cy="2743200"/>
          </a:xfrm>
          <a:prstGeom prst="rect">
            <a:avLst/>
          </a:prstGeom>
          <a:solidFill>
            <a:srgbClr val="DEDEDE">
              <a:alpha val="4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64" name="Arrow: Left 63">
            <a:extLst>
              <a:ext uri="{FF2B5EF4-FFF2-40B4-BE49-F238E27FC236}">
                <a16:creationId xmlns:a16="http://schemas.microsoft.com/office/drawing/2014/main" xmlns="" id="{3DE62A16-D6DF-439F-AAF9-99202FA0E392}"/>
              </a:ext>
            </a:extLst>
          </p:cNvPr>
          <p:cNvSpPr/>
          <p:nvPr/>
        </p:nvSpPr>
        <p:spPr>
          <a:xfrm>
            <a:off x="9287105" y="5124017"/>
            <a:ext cx="420795" cy="356616"/>
          </a:xfrm>
          <a:prstGeom prst="leftArrow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A6FE082E-422E-442E-89E4-C0975A5C8F74}"/>
              </a:ext>
            </a:extLst>
          </p:cNvPr>
          <p:cNvSpPr/>
          <p:nvPr/>
        </p:nvSpPr>
        <p:spPr>
          <a:xfrm>
            <a:off x="9707900" y="5010912"/>
            <a:ext cx="1257302" cy="438912"/>
          </a:xfrm>
          <a:prstGeom prst="rect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1050" dirty="0">
                <a:solidFill>
                  <a:srgbClr val="000000"/>
                </a:solidFill>
              </a:rPr>
              <a:t>Not in Plan for 2018</a:t>
            </a:r>
          </a:p>
        </p:txBody>
      </p:sp>
      <p:graphicFrame>
        <p:nvGraphicFramePr>
          <p:cNvPr id="66" name="Object 65">
            <a:extLst>
              <a:ext uri="{FF2B5EF4-FFF2-40B4-BE49-F238E27FC236}">
                <a16:creationId xmlns:a16="http://schemas.microsoft.com/office/drawing/2014/main" xmlns="" id="{AA9D22C0-589B-4D16-B930-49000286E3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909026"/>
              </p:ext>
            </p:extLst>
          </p:nvPr>
        </p:nvGraphicFramePr>
        <p:xfrm>
          <a:off x="4524371" y="597240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8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24371" y="597240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TextBox 66">
            <a:hlinkClick r:id="rId5" action="ppaction://hlinksldjump"/>
            <a:extLst>
              <a:ext uri="{FF2B5EF4-FFF2-40B4-BE49-F238E27FC236}">
                <a16:creationId xmlns:a16="http://schemas.microsoft.com/office/drawing/2014/main" xmlns="" id="{B25C3D2F-6BED-49C9-92EB-773BCE950B21}"/>
              </a:ext>
            </a:extLst>
          </p:cNvPr>
          <p:cNvSpPr txBox="1"/>
          <p:nvPr/>
        </p:nvSpPr>
        <p:spPr bwMode="auto">
          <a:xfrm>
            <a:off x="10519136" y="6637176"/>
            <a:ext cx="1672864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000" dirty="0">
                <a:solidFill>
                  <a:schemeClr val="bg1"/>
                </a:solidFill>
              </a:rPr>
              <a:t>Back To Why?  What? Next</a:t>
            </a:r>
          </a:p>
        </p:txBody>
      </p:sp>
    </p:spTree>
    <p:extLst>
      <p:ext uri="{BB962C8B-B14F-4D97-AF65-F5344CB8AC3E}">
        <p14:creationId xmlns:p14="http://schemas.microsoft.com/office/powerpoint/2010/main" val="4340714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>
            <a:extLst>
              <a:ext uri="{FF2B5EF4-FFF2-40B4-BE49-F238E27FC236}">
                <a16:creationId xmlns:a16="http://schemas.microsoft.com/office/drawing/2014/main" xmlns="" id="{A98C298F-1D48-4E6A-AF85-BC305F298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10" y="1095473"/>
            <a:ext cx="8698870" cy="3536065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82075404-A49E-493B-9080-2C689D126A4B}"/>
              </a:ext>
            </a:extLst>
          </p:cNvPr>
          <p:cNvSpPr/>
          <p:nvPr/>
        </p:nvSpPr>
        <p:spPr>
          <a:xfrm>
            <a:off x="11150855" y="142043"/>
            <a:ext cx="1000508" cy="615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CF3B7E-71AD-4C79-B117-DC61F420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99" y="142043"/>
            <a:ext cx="11521243" cy="372862"/>
          </a:xfrm>
        </p:spPr>
        <p:txBody>
          <a:bodyPr/>
          <a:lstStyle/>
          <a:p>
            <a:r>
              <a:rPr lang="en-GB" sz="2000" dirty="0"/>
              <a:t>Reward Staircase and Implementation Timeline [FIRM CANDIDATES]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A6E62E-4A31-4F19-9E4F-2492167BE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F8C0CD86-2FF5-41BF-B7C1-8BB059628D8D}"/>
              </a:ext>
            </a:extLst>
          </p:cNvPr>
          <p:cNvSpPr/>
          <p:nvPr/>
        </p:nvSpPr>
        <p:spPr>
          <a:xfrm>
            <a:off x="1633880" y="4579312"/>
            <a:ext cx="1705992" cy="738050"/>
          </a:xfrm>
          <a:prstGeom prst="rightArrow">
            <a:avLst>
              <a:gd name="adj1" fmla="val 45189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9A23F925-1031-4D4E-B405-84EAF6BE98B2}"/>
              </a:ext>
            </a:extLst>
          </p:cNvPr>
          <p:cNvSpPr/>
          <p:nvPr/>
        </p:nvSpPr>
        <p:spPr>
          <a:xfrm>
            <a:off x="91439" y="4800294"/>
            <a:ext cx="1542441" cy="26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1050" b="1" dirty="0">
                <a:solidFill>
                  <a:srgbClr val="000000"/>
                </a:solidFill>
              </a:rPr>
              <a:t>Delivery Timeline (Mnths) </a:t>
            </a:r>
            <a:r>
              <a:rPr lang="en-GB" sz="105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endParaRPr lang="en-GB" sz="1050" b="1" dirty="0">
              <a:solidFill>
                <a:srgbClr val="000000"/>
              </a:solidFill>
            </a:endParaRP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xmlns="" id="{58EC433D-CD49-4033-96D2-37A6A8213A2E}"/>
              </a:ext>
            </a:extLst>
          </p:cNvPr>
          <p:cNvSpPr/>
          <p:nvPr/>
        </p:nvSpPr>
        <p:spPr>
          <a:xfrm>
            <a:off x="2869353" y="4579312"/>
            <a:ext cx="1804575" cy="738050"/>
          </a:xfrm>
          <a:prstGeom prst="rightArrow">
            <a:avLst>
              <a:gd name="adj1" fmla="val 45189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xmlns="" id="{C9B0054C-AAD4-44F4-AF88-6B0A68826F51}"/>
              </a:ext>
            </a:extLst>
          </p:cNvPr>
          <p:cNvSpPr/>
          <p:nvPr/>
        </p:nvSpPr>
        <p:spPr>
          <a:xfrm>
            <a:off x="4300322" y="4573500"/>
            <a:ext cx="1719126" cy="738050"/>
          </a:xfrm>
          <a:prstGeom prst="rightArrow">
            <a:avLst>
              <a:gd name="adj1" fmla="val 45189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xmlns="" id="{DA4A2813-0872-44F2-B9A5-1575F38EB7D2}"/>
              </a:ext>
            </a:extLst>
          </p:cNvPr>
          <p:cNvSpPr/>
          <p:nvPr/>
        </p:nvSpPr>
        <p:spPr>
          <a:xfrm>
            <a:off x="5429448" y="4579312"/>
            <a:ext cx="1852291" cy="738050"/>
          </a:xfrm>
          <a:prstGeom prst="rightArrow">
            <a:avLst>
              <a:gd name="adj1" fmla="val 45189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xmlns="" id="{761248B0-09FC-4652-8972-EF4A6F88BF71}"/>
              </a:ext>
            </a:extLst>
          </p:cNvPr>
          <p:cNvSpPr/>
          <p:nvPr/>
        </p:nvSpPr>
        <p:spPr>
          <a:xfrm>
            <a:off x="7036799" y="4585124"/>
            <a:ext cx="1619318" cy="738050"/>
          </a:xfrm>
          <a:prstGeom prst="rightArrow">
            <a:avLst>
              <a:gd name="adj1" fmla="val 45189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9962EC68-0970-4442-8E8F-2ADAD82FF2C0}"/>
              </a:ext>
            </a:extLst>
          </p:cNvPr>
          <p:cNvSpPr/>
          <p:nvPr/>
        </p:nvSpPr>
        <p:spPr>
          <a:xfrm>
            <a:off x="4300322" y="4817826"/>
            <a:ext cx="2637874" cy="2273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000000"/>
                </a:solidFill>
              </a:rPr>
              <a:t>15 May 2018 – 15 Aug 2018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9DD54E62-A860-4A97-A4DB-DD2CE1E7AFEB}"/>
              </a:ext>
            </a:extLst>
          </p:cNvPr>
          <p:cNvSpPr/>
          <p:nvPr/>
        </p:nvSpPr>
        <p:spPr>
          <a:xfrm>
            <a:off x="1679931" y="4815954"/>
            <a:ext cx="2561656" cy="2273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rgbClr val="000000"/>
                </a:solidFill>
              </a:rPr>
              <a:t>14 Feb 2018  – 14 May 2018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xmlns="" id="{413BADBE-D25B-4354-9216-DB6A676A0D51}"/>
              </a:ext>
            </a:extLst>
          </p:cNvPr>
          <p:cNvSpPr/>
          <p:nvPr/>
        </p:nvSpPr>
        <p:spPr>
          <a:xfrm>
            <a:off x="8326522" y="4579312"/>
            <a:ext cx="1656039" cy="738050"/>
          </a:xfrm>
          <a:prstGeom prst="rightArrow">
            <a:avLst>
              <a:gd name="adj1" fmla="val 45189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AAE37FE-AA82-4236-96EF-CB0BF8D5D63F}"/>
              </a:ext>
            </a:extLst>
          </p:cNvPr>
          <p:cNvSpPr txBox="1"/>
          <p:nvPr/>
        </p:nvSpPr>
        <p:spPr bwMode="auto">
          <a:xfrm>
            <a:off x="4300322" y="984326"/>
            <a:ext cx="1402666" cy="7755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900" dirty="0">
                <a:solidFill>
                  <a:srgbClr val="595959"/>
                </a:solidFill>
              </a:rPr>
              <a:t>Already identified in Strategy Workshop. WHM proposal preparation ongoing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56DE2D92-905A-41AA-90BA-14755D2E0B02}"/>
              </a:ext>
            </a:extLst>
          </p:cNvPr>
          <p:cNvCxnSpPr/>
          <p:nvPr/>
        </p:nvCxnSpPr>
        <p:spPr>
          <a:xfrm>
            <a:off x="5022275" y="1759923"/>
            <a:ext cx="0" cy="473166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4CBB6360-E443-43AE-9199-DB0F410397E9}"/>
              </a:ext>
            </a:extLst>
          </p:cNvPr>
          <p:cNvSpPr txBox="1"/>
          <p:nvPr/>
        </p:nvSpPr>
        <p:spPr bwMode="auto">
          <a:xfrm>
            <a:off x="1679931" y="1506750"/>
            <a:ext cx="1402666" cy="387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900" dirty="0">
                <a:solidFill>
                  <a:srgbClr val="595959"/>
                </a:solidFill>
              </a:rPr>
              <a:t>Currently on GL, MRT required to optimize lift rate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D9036D94-AECF-40FD-8DA3-8E678A96F4FA}"/>
              </a:ext>
            </a:extLst>
          </p:cNvPr>
          <p:cNvCxnSpPr>
            <a:cxnSpLocks/>
          </p:cNvCxnSpPr>
          <p:nvPr/>
        </p:nvCxnSpPr>
        <p:spPr>
          <a:xfrm>
            <a:off x="2351583" y="1850202"/>
            <a:ext cx="0" cy="151496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65217BAD-CC0D-49F6-92F7-D87D58EBA78F}"/>
              </a:ext>
            </a:extLst>
          </p:cNvPr>
          <p:cNvSpPr txBox="1"/>
          <p:nvPr/>
        </p:nvSpPr>
        <p:spPr bwMode="auto">
          <a:xfrm>
            <a:off x="507998" y="620327"/>
            <a:ext cx="7584442" cy="226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050" dirty="0">
                <a:solidFill>
                  <a:schemeClr val="tx1">
                    <a:lumMod val="50000"/>
                  </a:schemeClr>
                </a:solidFill>
              </a:rPr>
              <a:t>All candidates in Firm Category has GL Mandrel and has been on GL in the past, </a:t>
            </a:r>
            <a:r>
              <a:rPr lang="en-GB" sz="1050" b="1" dirty="0">
                <a:solidFill>
                  <a:schemeClr val="tx1">
                    <a:lumMod val="50000"/>
                  </a:schemeClr>
                </a:solidFill>
              </a:rPr>
              <a:t>and are selected GL Optimization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B3E3895B-B77D-485A-8B10-47E027E2A41B}"/>
              </a:ext>
            </a:extLst>
          </p:cNvPr>
          <p:cNvSpPr txBox="1"/>
          <p:nvPr/>
        </p:nvSpPr>
        <p:spPr bwMode="auto">
          <a:xfrm>
            <a:off x="8299090" y="806542"/>
            <a:ext cx="1402666" cy="387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900" dirty="0">
                <a:solidFill>
                  <a:srgbClr val="595959"/>
                </a:solidFill>
              </a:rPr>
              <a:t>Well down on WHE/FL vandalization, AF Funded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3F61AA44-E3D4-4222-948E-6F940E6CFCE2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9000423" y="1194340"/>
            <a:ext cx="0" cy="31241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8A035F97-E51A-416C-A173-2C8F2E39A972}"/>
              </a:ext>
            </a:extLst>
          </p:cNvPr>
          <p:cNvSpPr txBox="1"/>
          <p:nvPr/>
        </p:nvSpPr>
        <p:spPr bwMode="auto">
          <a:xfrm>
            <a:off x="4320941" y="5325511"/>
            <a:ext cx="5282211" cy="1747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900" dirty="0">
                <a:solidFill>
                  <a:srgbClr val="595959"/>
                </a:solidFill>
              </a:rPr>
              <a:t>Requires FL &amp; GLL Availability Check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552F655-5F18-4F9E-A409-749B602CE911}"/>
              </a:ext>
            </a:extLst>
          </p:cNvPr>
          <p:cNvSpPr txBox="1"/>
          <p:nvPr/>
        </p:nvSpPr>
        <p:spPr bwMode="auto">
          <a:xfrm>
            <a:off x="507998" y="5485362"/>
            <a:ext cx="5725341" cy="232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200" b="1" dirty="0">
                <a:solidFill>
                  <a:srgbClr val="00B050"/>
                </a:solidFill>
              </a:rPr>
              <a:t>Range of reward (L/B/H): 2775/3050/3418 bopd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E2CBFC91-FD74-4BA0-9B73-D71F8DB6F5A8}"/>
              </a:ext>
            </a:extLst>
          </p:cNvPr>
          <p:cNvSpPr txBox="1"/>
          <p:nvPr/>
        </p:nvSpPr>
        <p:spPr bwMode="auto">
          <a:xfrm>
            <a:off x="507999" y="5747336"/>
            <a:ext cx="9559545" cy="88984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200" u="sng" dirty="0">
                <a:solidFill>
                  <a:srgbClr val="595959"/>
                </a:solidFill>
              </a:rPr>
              <a:t>Note: </a:t>
            </a:r>
          </a:p>
          <a:p>
            <a:pPr marL="285750" indent="-285750" defTabSz="357708"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1200" dirty="0">
                <a:solidFill>
                  <a:srgbClr val="595959"/>
                </a:solidFill>
              </a:rPr>
              <a:t>For the producing wells (i.e. Tranche 1&amp;2): The gain is incremental due to GLOP and GLVCO (if necessary)</a:t>
            </a:r>
          </a:p>
          <a:p>
            <a:pPr marL="285750" indent="-285750" defTabSz="357708"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sz="1200" dirty="0" smtClean="0">
                <a:solidFill>
                  <a:srgbClr val="595959"/>
                </a:solidFill>
              </a:rPr>
              <a:t>For non-producing conduits (i.e. Tranche 3 - 6): The reward is the expected potential of executing all activities (including GLOP) necessary to restore the conduits. </a:t>
            </a:r>
            <a:r>
              <a:rPr lang="en-GB" sz="1200" dirty="0"/>
              <a:t>These conduits flow </a:t>
            </a:r>
            <a:r>
              <a:rPr lang="en-GB" sz="1200" dirty="0" smtClean="0"/>
              <a:t>sub-optimally </a:t>
            </a:r>
            <a:r>
              <a:rPr lang="en-GB" sz="1200" dirty="0"/>
              <a:t>without </a:t>
            </a:r>
            <a:r>
              <a:rPr lang="en-GB" sz="1200" dirty="0" smtClean="0"/>
              <a:t>gas lift, </a:t>
            </a:r>
            <a:r>
              <a:rPr lang="en-GB" sz="1200" dirty="0"/>
              <a:t>and in some </a:t>
            </a:r>
            <a:r>
              <a:rPr lang="en-GB" sz="1200" dirty="0" smtClean="0"/>
              <a:t>cases </a:t>
            </a:r>
            <a:r>
              <a:rPr lang="en-GB" sz="1200" dirty="0"/>
              <a:t>cannot sustain flow on </a:t>
            </a:r>
            <a:r>
              <a:rPr lang="en-GB" sz="1200" dirty="0" smtClean="0"/>
              <a:t>NF.</a:t>
            </a:r>
            <a:endParaRPr lang="en-GB" sz="1200" dirty="0"/>
          </a:p>
          <a:p>
            <a:pPr marL="285750" indent="-285750" defTabSz="357708">
              <a:buClr>
                <a:schemeClr val="accent2"/>
              </a:buClr>
              <a:buSzPct val="85000"/>
              <a:buFont typeface="Wingdings" panose="05000000000000000000" pitchFamily="2" charset="2"/>
              <a:buChar char="§"/>
            </a:pPr>
            <a:endParaRPr lang="en-GB" sz="1200" dirty="0">
              <a:solidFill>
                <a:srgbClr val="595959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1B1BFDDA-B16B-424F-B345-5770113FCCF1}"/>
              </a:ext>
            </a:extLst>
          </p:cNvPr>
          <p:cNvSpPr txBox="1"/>
          <p:nvPr/>
        </p:nvSpPr>
        <p:spPr bwMode="auto">
          <a:xfrm>
            <a:off x="11192256" y="452820"/>
            <a:ext cx="876080" cy="1508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IMOR001T:D2000X</a:t>
            </a:r>
          </a:p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IMOR013L:D6000A</a:t>
            </a:r>
          </a:p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IMOR019S:D2000X</a:t>
            </a:r>
          </a:p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IMOR021L:D2000X</a:t>
            </a:r>
          </a:p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IMOR025S:D1000X</a:t>
            </a:r>
          </a:p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IMOR026S:D2000X</a:t>
            </a:r>
          </a:p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IMOR032L:D2000X</a:t>
            </a:r>
          </a:p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IMOR032S:D1000X</a:t>
            </a:r>
          </a:p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IMOR037L:D2000X</a:t>
            </a:r>
          </a:p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IMOR063T:D2000X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9187EAD7-204C-45CF-B6C3-002DC5A66F8D}"/>
              </a:ext>
            </a:extLst>
          </p:cNvPr>
          <p:cNvSpPr txBox="1"/>
          <p:nvPr/>
        </p:nvSpPr>
        <p:spPr bwMode="auto">
          <a:xfrm>
            <a:off x="11192256" y="232899"/>
            <a:ext cx="88142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000" b="1" dirty="0">
                <a:solidFill>
                  <a:srgbClr val="595959"/>
                </a:solidFill>
              </a:rPr>
              <a:t>Tranche 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16581F6E-5009-4769-82C1-389A1BA8DF59}"/>
              </a:ext>
            </a:extLst>
          </p:cNvPr>
          <p:cNvSpPr txBox="1"/>
          <p:nvPr/>
        </p:nvSpPr>
        <p:spPr bwMode="auto">
          <a:xfrm>
            <a:off x="11192256" y="2248497"/>
            <a:ext cx="876080" cy="588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IMOR010L:D2000X</a:t>
            </a:r>
          </a:p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IMOR021S:D1000X</a:t>
            </a:r>
          </a:p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IMOR025L:D2000X</a:t>
            </a:r>
          </a:p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IMOR058T:D2000X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05BB18C5-957D-4F1B-8E43-9D6320544E15}"/>
              </a:ext>
            </a:extLst>
          </p:cNvPr>
          <p:cNvSpPr txBox="1"/>
          <p:nvPr/>
        </p:nvSpPr>
        <p:spPr bwMode="auto">
          <a:xfrm>
            <a:off x="11212883" y="3113732"/>
            <a:ext cx="876080" cy="889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IMOR005S:D1000X</a:t>
            </a:r>
          </a:p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IMOR030L:D8000N</a:t>
            </a:r>
          </a:p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IMOR036S:D4000X</a:t>
            </a:r>
          </a:p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IMOR044S:D9000N</a:t>
            </a:r>
          </a:p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IMOR055S:D1000X</a:t>
            </a:r>
          </a:p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IMOR057L:D6000P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2469A4D5-73E5-443A-9925-8B483EFDD4E3}"/>
              </a:ext>
            </a:extLst>
          </p:cNvPr>
          <p:cNvSpPr txBox="1"/>
          <p:nvPr/>
        </p:nvSpPr>
        <p:spPr bwMode="auto">
          <a:xfrm>
            <a:off x="11212883" y="4294109"/>
            <a:ext cx="876080" cy="2867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IMOR044L:E4000N</a:t>
            </a:r>
          </a:p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IMOR048S:D2000X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313E72D3-4AB6-46FF-A997-D0CD7E2E212E}"/>
              </a:ext>
            </a:extLst>
          </p:cNvPr>
          <p:cNvSpPr txBox="1"/>
          <p:nvPr/>
        </p:nvSpPr>
        <p:spPr bwMode="auto">
          <a:xfrm>
            <a:off x="11215485" y="4852250"/>
            <a:ext cx="876080" cy="2867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IMOR012S:D2000X</a:t>
            </a:r>
          </a:p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IMOR060T:D2000X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9CCDA124-D7B2-4CAF-8B29-C0B3CC24CA67}"/>
              </a:ext>
            </a:extLst>
          </p:cNvPr>
          <p:cNvSpPr txBox="1"/>
          <p:nvPr/>
        </p:nvSpPr>
        <p:spPr bwMode="auto">
          <a:xfrm>
            <a:off x="11214339" y="5403066"/>
            <a:ext cx="876080" cy="135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IMOR033L:D2000X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5AB3F29B-12F7-4BB6-8E0E-B12EF3DEACA2}"/>
              </a:ext>
            </a:extLst>
          </p:cNvPr>
          <p:cNvSpPr txBox="1"/>
          <p:nvPr/>
        </p:nvSpPr>
        <p:spPr bwMode="auto">
          <a:xfrm>
            <a:off x="11196051" y="2040732"/>
            <a:ext cx="872285" cy="193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000" b="1" dirty="0">
                <a:solidFill>
                  <a:srgbClr val="595959"/>
                </a:solidFill>
              </a:rPr>
              <a:t>Tranche 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C0C695E2-F148-4629-AAE9-62D90ECE51E3}"/>
              </a:ext>
            </a:extLst>
          </p:cNvPr>
          <p:cNvSpPr txBox="1"/>
          <p:nvPr/>
        </p:nvSpPr>
        <p:spPr bwMode="auto">
          <a:xfrm>
            <a:off x="11212883" y="2914616"/>
            <a:ext cx="872285" cy="193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000" b="1" dirty="0">
                <a:solidFill>
                  <a:srgbClr val="595959"/>
                </a:solidFill>
              </a:rPr>
              <a:t>Tranche 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3168E765-BADF-4782-987F-75A836406A96}"/>
              </a:ext>
            </a:extLst>
          </p:cNvPr>
          <p:cNvSpPr txBox="1"/>
          <p:nvPr/>
        </p:nvSpPr>
        <p:spPr bwMode="auto">
          <a:xfrm>
            <a:off x="11215018" y="4082915"/>
            <a:ext cx="872285" cy="193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000" b="1" dirty="0">
                <a:solidFill>
                  <a:srgbClr val="595959"/>
                </a:solidFill>
              </a:rPr>
              <a:t>Tranche 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2E22B2AC-B0FB-4696-81C6-583D34DA4051}"/>
              </a:ext>
            </a:extLst>
          </p:cNvPr>
          <p:cNvSpPr txBox="1"/>
          <p:nvPr/>
        </p:nvSpPr>
        <p:spPr bwMode="auto">
          <a:xfrm>
            <a:off x="11216941" y="4655953"/>
            <a:ext cx="872285" cy="193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000" b="1" dirty="0">
                <a:solidFill>
                  <a:srgbClr val="595959"/>
                </a:solidFill>
              </a:rPr>
              <a:t>Tranche 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6F5A71C8-3F53-401A-94A1-06F505DA2C30}"/>
              </a:ext>
            </a:extLst>
          </p:cNvPr>
          <p:cNvSpPr txBox="1"/>
          <p:nvPr/>
        </p:nvSpPr>
        <p:spPr bwMode="auto">
          <a:xfrm>
            <a:off x="11214339" y="5198173"/>
            <a:ext cx="872285" cy="193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000" b="1" dirty="0">
                <a:solidFill>
                  <a:srgbClr val="595959"/>
                </a:solidFill>
              </a:rPr>
              <a:t>Tranche 6</a:t>
            </a:r>
          </a:p>
        </p:txBody>
      </p:sp>
      <p:graphicFrame>
        <p:nvGraphicFramePr>
          <p:cNvPr id="110" name="Object 109">
            <a:extLst>
              <a:ext uri="{FF2B5EF4-FFF2-40B4-BE49-F238E27FC236}">
                <a16:creationId xmlns:a16="http://schemas.microsoft.com/office/drawing/2014/main" xmlns="" id="{946468EB-17F4-4245-90CC-F4AF44BD73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674931"/>
              </p:ext>
            </p:extLst>
          </p:nvPr>
        </p:nvGraphicFramePr>
        <p:xfrm>
          <a:off x="11191825" y="572353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3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91825" y="572353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" name="Rectangle 110">
            <a:extLst>
              <a:ext uri="{FF2B5EF4-FFF2-40B4-BE49-F238E27FC236}">
                <a16:creationId xmlns:a16="http://schemas.microsoft.com/office/drawing/2014/main" xmlns="" id="{55AE1BD4-CC3F-4C51-B933-97B4CF53F8D2}"/>
              </a:ext>
            </a:extLst>
          </p:cNvPr>
          <p:cNvSpPr/>
          <p:nvPr/>
        </p:nvSpPr>
        <p:spPr>
          <a:xfrm>
            <a:off x="6974661" y="4815670"/>
            <a:ext cx="2628491" cy="2273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rgbClr val="000000"/>
                </a:solidFill>
              </a:rPr>
              <a:t>          16 Aug 2018  -  Nov 2018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35C18719-1472-4DDA-B45B-3C7146A61084}"/>
              </a:ext>
            </a:extLst>
          </p:cNvPr>
          <p:cNvSpPr/>
          <p:nvPr/>
        </p:nvSpPr>
        <p:spPr>
          <a:xfrm>
            <a:off x="7547764" y="2621450"/>
            <a:ext cx="1453281" cy="227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000000"/>
                </a:solidFill>
              </a:rPr>
              <a:t>Pending Ejection from AF</a:t>
            </a:r>
          </a:p>
        </p:txBody>
      </p:sp>
      <p:sp>
        <p:nvSpPr>
          <p:cNvPr id="112" name="TextBox 111">
            <a:hlinkClick r:id="rId6" action="ppaction://hlinksldjump"/>
            <a:extLst>
              <a:ext uri="{FF2B5EF4-FFF2-40B4-BE49-F238E27FC236}">
                <a16:creationId xmlns:a16="http://schemas.microsoft.com/office/drawing/2014/main" xmlns="" id="{86028744-CF43-4870-9511-CBEF24D9F96C}"/>
              </a:ext>
            </a:extLst>
          </p:cNvPr>
          <p:cNvSpPr txBox="1"/>
          <p:nvPr/>
        </p:nvSpPr>
        <p:spPr bwMode="auto">
          <a:xfrm>
            <a:off x="10519136" y="6637176"/>
            <a:ext cx="1672864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000" dirty="0">
                <a:solidFill>
                  <a:schemeClr val="bg1"/>
                </a:solidFill>
              </a:rPr>
              <a:t>Back To Why?  What? Next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F0AB6E41-4422-4493-8735-5FAB2D499EB2}"/>
              </a:ext>
            </a:extLst>
          </p:cNvPr>
          <p:cNvGrpSpPr/>
          <p:nvPr/>
        </p:nvGrpSpPr>
        <p:grpSpPr>
          <a:xfrm>
            <a:off x="9166161" y="1924317"/>
            <a:ext cx="1886915" cy="1621646"/>
            <a:chOff x="9186469" y="1960926"/>
            <a:chExt cx="1886915" cy="162164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88B102B1-7614-4E0D-A98B-BB7A01FD86A6}"/>
                </a:ext>
              </a:extLst>
            </p:cNvPr>
            <p:cNvSpPr/>
            <p:nvPr/>
          </p:nvSpPr>
          <p:spPr>
            <a:xfrm>
              <a:off x="9186469" y="1960926"/>
              <a:ext cx="1886915" cy="16216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2A20FD94-210D-4003-A766-A6411A39628F}"/>
                </a:ext>
              </a:extLst>
            </p:cNvPr>
            <p:cNvGrpSpPr/>
            <p:nvPr/>
          </p:nvGrpSpPr>
          <p:grpSpPr>
            <a:xfrm>
              <a:off x="9287875" y="2192144"/>
              <a:ext cx="1691257" cy="1390427"/>
              <a:chOff x="-1473" y="3099543"/>
              <a:chExt cx="1691257" cy="139042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xmlns="" id="{AC3192AA-008A-4FC8-AA95-589AE8938B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3625" y="3437820"/>
                <a:ext cx="962025" cy="7239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xmlns="" id="{3609F1BA-990F-4A4D-B124-B9A860AE226E}"/>
                  </a:ext>
                </a:extLst>
              </p:cNvPr>
              <p:cNvSpPr txBox="1"/>
              <p:nvPr/>
            </p:nvSpPr>
            <p:spPr bwMode="auto">
              <a:xfrm>
                <a:off x="-1473" y="3108260"/>
                <a:ext cx="911196" cy="2569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357708">
                  <a:buClr>
                    <a:schemeClr val="accent2"/>
                  </a:buClr>
                  <a:buSzPct val="85000"/>
                </a:pPr>
                <a:r>
                  <a:rPr lang="en-GB" sz="900" dirty="0">
                    <a:solidFill>
                      <a:srgbClr val="595959"/>
                    </a:solidFill>
                  </a:rPr>
                  <a:t>Base Case Potential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xmlns="" id="{7B75608E-7CED-4869-AD12-FC82C630199B}"/>
                  </a:ext>
                </a:extLst>
              </p:cNvPr>
              <p:cNvCxnSpPr>
                <a:cxnSpLocks/>
                <a:stCxn id="43" idx="2"/>
              </p:cNvCxnSpPr>
              <p:nvPr/>
            </p:nvCxnSpPr>
            <p:spPr>
              <a:xfrm>
                <a:off x="454125" y="3365170"/>
                <a:ext cx="240819" cy="3655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D34926B6-4219-404F-A3BF-C33A989919DA}"/>
                  </a:ext>
                </a:extLst>
              </p:cNvPr>
              <p:cNvSpPr txBox="1"/>
              <p:nvPr/>
            </p:nvSpPr>
            <p:spPr bwMode="auto">
              <a:xfrm>
                <a:off x="5985" y="4193116"/>
                <a:ext cx="911196" cy="1853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357708">
                  <a:buClr>
                    <a:schemeClr val="accent2"/>
                  </a:buClr>
                  <a:buSzPct val="85000"/>
                </a:pPr>
                <a:r>
                  <a:rPr lang="en-GB" sz="900" dirty="0">
                    <a:solidFill>
                      <a:srgbClr val="595959"/>
                    </a:solidFill>
                  </a:rPr>
                  <a:t>Conduit Count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xmlns="" id="{5E4BAF15-2E3A-40AE-A6BA-49B5B9D36619}"/>
                  </a:ext>
                </a:extLst>
              </p:cNvPr>
              <p:cNvCxnSpPr>
                <a:cxnSpLocks/>
                <a:stCxn id="52" idx="0"/>
              </p:cNvCxnSpPr>
              <p:nvPr/>
            </p:nvCxnSpPr>
            <p:spPr>
              <a:xfrm flipV="1">
                <a:off x="461583" y="3890604"/>
                <a:ext cx="448140" cy="3025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0ED5D164-6094-4A56-9EF0-94B60C862AD6}"/>
                  </a:ext>
                </a:extLst>
              </p:cNvPr>
              <p:cNvSpPr txBox="1"/>
              <p:nvPr/>
            </p:nvSpPr>
            <p:spPr bwMode="auto">
              <a:xfrm>
                <a:off x="971751" y="4193116"/>
                <a:ext cx="674113" cy="296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357708">
                  <a:buClr>
                    <a:schemeClr val="accent2"/>
                  </a:buClr>
                  <a:buSzPct val="85000"/>
                </a:pPr>
                <a:r>
                  <a:rPr lang="en-GB" sz="900" dirty="0">
                    <a:solidFill>
                      <a:srgbClr val="595959"/>
                    </a:solidFill>
                  </a:rPr>
                  <a:t>Low Case Potential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xmlns="" id="{44212E7E-DC07-4413-8D1C-07DF41E3344D}"/>
                  </a:ext>
                </a:extLst>
              </p:cNvPr>
              <p:cNvCxnSpPr>
                <a:cxnSpLocks/>
                <a:stCxn id="58" idx="0"/>
              </p:cNvCxnSpPr>
              <p:nvPr/>
            </p:nvCxnSpPr>
            <p:spPr>
              <a:xfrm flipH="1" flipV="1">
                <a:off x="1191766" y="4003719"/>
                <a:ext cx="117042" cy="1893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xmlns="" id="{8CF39CA2-42C6-4BA0-A31C-CD96DD6D1D72}"/>
                  </a:ext>
                </a:extLst>
              </p:cNvPr>
              <p:cNvSpPr txBox="1"/>
              <p:nvPr/>
            </p:nvSpPr>
            <p:spPr bwMode="auto">
              <a:xfrm>
                <a:off x="1015671" y="3099543"/>
                <a:ext cx="674113" cy="296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357708">
                  <a:buClr>
                    <a:schemeClr val="accent2"/>
                  </a:buClr>
                  <a:buSzPct val="85000"/>
                </a:pPr>
                <a:r>
                  <a:rPr lang="en-GB" sz="900" dirty="0">
                    <a:solidFill>
                      <a:srgbClr val="595959"/>
                    </a:solidFill>
                  </a:rPr>
                  <a:t>High Case Potential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xmlns="" id="{20876538-E2F9-4DB7-A2A4-F750458795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91766" y="3396397"/>
                <a:ext cx="141120" cy="1213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Text Box 14">
              <a:extLst>
                <a:ext uri="{FF2B5EF4-FFF2-40B4-BE49-F238E27FC236}">
                  <a16:creationId xmlns:a16="http://schemas.microsoft.com/office/drawing/2014/main" xmlns="" id="{ED95122A-E398-4BBF-9F67-6AA621242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7875" y="1967985"/>
              <a:ext cx="1869953" cy="2062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wrap="square" lIns="95785" tIns="47893" rIns="95785" bIns="47893">
              <a:noAutofit/>
            </a:bodyPr>
            <a:lstStyle>
              <a:lvl1pPr marL="96838" indent="-96838" defTabSz="957263">
                <a:lnSpc>
                  <a:spcPct val="105000"/>
                </a:lnSpc>
                <a:spcBef>
                  <a:spcPct val="20000"/>
                </a:spcBef>
                <a:buChar char="•"/>
                <a:defRPr>
                  <a:solidFill>
                    <a:srgbClr val="060F3D"/>
                  </a:solidFill>
                  <a:latin typeface="Futura Medium" pitchFamily="2" charset="0"/>
                </a:defRPr>
              </a:lvl1pPr>
              <a:lvl2pPr marL="742950" indent="-285750" defTabSz="957263">
                <a:lnSpc>
                  <a:spcPct val="105000"/>
                </a:lnSpc>
                <a:spcBef>
                  <a:spcPct val="20000"/>
                </a:spcBef>
                <a:buChar char="–"/>
                <a:defRPr>
                  <a:solidFill>
                    <a:srgbClr val="060F3D"/>
                  </a:solidFill>
                  <a:latin typeface="Futura Medium" pitchFamily="2" charset="0"/>
                </a:defRPr>
              </a:lvl2pPr>
              <a:lvl3pPr marL="1143000" indent="-228600" defTabSz="957263">
                <a:lnSpc>
                  <a:spcPct val="105000"/>
                </a:lnSpc>
                <a:spcBef>
                  <a:spcPct val="20000"/>
                </a:spcBef>
                <a:buChar char="•"/>
                <a:defRPr>
                  <a:solidFill>
                    <a:srgbClr val="060F3D"/>
                  </a:solidFill>
                  <a:latin typeface="Futura Medium" pitchFamily="2" charset="0"/>
                </a:defRPr>
              </a:lvl3pPr>
              <a:lvl4pPr marL="1600200" indent="-228600" defTabSz="957263">
                <a:lnSpc>
                  <a:spcPct val="105000"/>
                </a:lnSpc>
                <a:spcBef>
                  <a:spcPct val="20000"/>
                </a:spcBef>
                <a:buChar char="–"/>
                <a:defRPr>
                  <a:solidFill>
                    <a:srgbClr val="060F3D"/>
                  </a:solidFill>
                  <a:latin typeface="Futura Medium" pitchFamily="2" charset="0"/>
                </a:defRPr>
              </a:lvl4pPr>
              <a:lvl5pPr marL="2057400" indent="-228600" defTabSz="957263">
                <a:lnSpc>
                  <a:spcPct val="105000"/>
                </a:lnSpc>
                <a:spcBef>
                  <a:spcPct val="20000"/>
                </a:spcBef>
                <a:buChar char="»"/>
                <a:defRPr>
                  <a:solidFill>
                    <a:srgbClr val="060F3D"/>
                  </a:solidFill>
                  <a:latin typeface="Futura Medium" pitchFamily="2" charset="0"/>
                </a:defRPr>
              </a:lvl5pPr>
              <a:lvl6pPr marL="2514600" indent="-228600" defTabSz="957263" eaLnBrk="0" fontAlgn="base" hangingPunct="0">
                <a:lnSpc>
                  <a:spcPct val="10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60F3D"/>
                  </a:solidFill>
                  <a:latin typeface="Futura Medium" pitchFamily="2" charset="0"/>
                </a:defRPr>
              </a:lvl6pPr>
              <a:lvl7pPr marL="2971800" indent="-228600" defTabSz="957263" eaLnBrk="0" fontAlgn="base" hangingPunct="0">
                <a:lnSpc>
                  <a:spcPct val="10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60F3D"/>
                  </a:solidFill>
                  <a:latin typeface="Futura Medium" pitchFamily="2" charset="0"/>
                </a:defRPr>
              </a:lvl7pPr>
              <a:lvl8pPr marL="3429000" indent="-228600" defTabSz="957263" eaLnBrk="0" fontAlgn="base" hangingPunct="0">
                <a:lnSpc>
                  <a:spcPct val="10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60F3D"/>
                  </a:solidFill>
                  <a:latin typeface="Futura Medium" pitchFamily="2" charset="0"/>
                </a:defRPr>
              </a:lvl8pPr>
              <a:lvl9pPr marL="3886200" indent="-228600" defTabSz="957263" eaLnBrk="0" fontAlgn="base" hangingPunct="0">
                <a:lnSpc>
                  <a:spcPct val="10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60F3D"/>
                  </a:solidFill>
                  <a:latin typeface="Futura Medium" pitchFamily="2" charset="0"/>
                </a:defRPr>
              </a:lvl9pPr>
            </a:lstStyle>
            <a:p>
              <a:pPr marL="0" indent="0" eaLnBrk="1" hangingPunct="1">
                <a:lnSpc>
                  <a:spcPct val="100000"/>
                </a:lnSpc>
                <a:spcBef>
                  <a:spcPct val="0"/>
                </a:spcBef>
                <a:buClr>
                  <a:schemeClr val="tx1"/>
                </a:buClr>
                <a:buNone/>
              </a:pPr>
              <a:r>
                <a:rPr lang="en-US" altLang="en-US" sz="800" b="1" dirty="0">
                  <a:solidFill>
                    <a:schemeClr val="bg1"/>
                  </a:solidFill>
                  <a:latin typeface="Futura Light" pitchFamily="2" charset="0"/>
                  <a:cs typeface="Times New Roman" pitchFamily="18" charset="0"/>
                </a:rPr>
                <a:t>STAIRCASE LEGEND</a:t>
              </a:r>
              <a:endParaRPr lang="en-US" altLang="en-US" sz="800" b="1" dirty="0">
                <a:solidFill>
                  <a:schemeClr val="bg1"/>
                </a:solidFill>
                <a:latin typeface="Futura Light" pitchFamily="2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980221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E538E4-7CEC-4664-9D36-0B88BA2EB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382" y="1491241"/>
            <a:ext cx="7218198" cy="3138097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82075404-A49E-493B-9080-2C689D126A4B}"/>
              </a:ext>
            </a:extLst>
          </p:cNvPr>
          <p:cNvSpPr/>
          <p:nvPr/>
        </p:nvSpPr>
        <p:spPr>
          <a:xfrm>
            <a:off x="11150855" y="142043"/>
            <a:ext cx="1000508" cy="46673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CF3B7E-71AD-4C79-B117-DC61F420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99" y="142043"/>
            <a:ext cx="11521243" cy="372862"/>
          </a:xfrm>
        </p:spPr>
        <p:txBody>
          <a:bodyPr/>
          <a:lstStyle/>
          <a:p>
            <a:r>
              <a:rPr lang="en-GB" sz="2000" dirty="0"/>
              <a:t>Reward Staircase and Implementation Timeline [OPTIONAL CANDIDATES]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AA6E62E-4A31-4F19-9E4F-2492167BE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9A23F925-1031-4D4E-B405-84EAF6BE98B2}"/>
              </a:ext>
            </a:extLst>
          </p:cNvPr>
          <p:cNvSpPr/>
          <p:nvPr/>
        </p:nvSpPr>
        <p:spPr>
          <a:xfrm>
            <a:off x="590295" y="4809438"/>
            <a:ext cx="1820826" cy="26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GB" sz="1050" b="1" dirty="0">
                <a:solidFill>
                  <a:srgbClr val="000000"/>
                </a:solidFill>
              </a:rPr>
              <a:t>Notional Delivery Timeline </a:t>
            </a: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xmlns="" id="{761248B0-09FC-4652-8972-EF4A6F88BF71}"/>
              </a:ext>
            </a:extLst>
          </p:cNvPr>
          <p:cNvSpPr/>
          <p:nvPr/>
        </p:nvSpPr>
        <p:spPr>
          <a:xfrm>
            <a:off x="2414016" y="4585124"/>
            <a:ext cx="7335719" cy="738050"/>
          </a:xfrm>
          <a:prstGeom prst="rightArrow">
            <a:avLst>
              <a:gd name="adj1" fmla="val 45189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9962EC68-0970-4442-8E8F-2ADAD82FF2C0}"/>
              </a:ext>
            </a:extLst>
          </p:cNvPr>
          <p:cNvSpPr/>
          <p:nvPr/>
        </p:nvSpPr>
        <p:spPr>
          <a:xfrm>
            <a:off x="2551177" y="4836114"/>
            <a:ext cx="6350030" cy="2273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solidFill>
                  <a:srgbClr val="000000"/>
                </a:solidFill>
              </a:rPr>
              <a:t>2019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8A035F97-E51A-416C-A173-2C8F2E39A972}"/>
              </a:ext>
            </a:extLst>
          </p:cNvPr>
          <p:cNvSpPr txBox="1"/>
          <p:nvPr/>
        </p:nvSpPr>
        <p:spPr bwMode="auto">
          <a:xfrm>
            <a:off x="2685883" y="4567651"/>
            <a:ext cx="3440597" cy="1747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357708">
              <a:lnSpc>
                <a:spcPct val="140000"/>
              </a:lnSpc>
              <a:buClr>
                <a:schemeClr val="accent2"/>
              </a:buClr>
              <a:buSzPct val="85000"/>
              <a:defRPr sz="900">
                <a:solidFill>
                  <a:srgbClr val="595959"/>
                </a:solidFill>
              </a:defRPr>
            </a:lvl1pPr>
          </a:lstStyle>
          <a:p>
            <a:r>
              <a:rPr lang="en-GB" dirty="0"/>
              <a:t>No GL Mandrel – New Installation Candidates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6552F655-5F18-4F9E-A409-749B602CE911}"/>
              </a:ext>
            </a:extLst>
          </p:cNvPr>
          <p:cNvSpPr txBox="1"/>
          <p:nvPr/>
        </p:nvSpPr>
        <p:spPr bwMode="auto">
          <a:xfrm>
            <a:off x="507998" y="5485362"/>
            <a:ext cx="5725341" cy="2585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200" b="1" dirty="0">
                <a:solidFill>
                  <a:srgbClr val="595959"/>
                </a:solidFill>
              </a:rPr>
              <a:t>Range of reward (L/B/H): To Be Assessed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1B1BFDDA-B16B-424F-B345-5770113FCCF1}"/>
              </a:ext>
            </a:extLst>
          </p:cNvPr>
          <p:cNvSpPr txBox="1"/>
          <p:nvPr/>
        </p:nvSpPr>
        <p:spPr bwMode="auto">
          <a:xfrm>
            <a:off x="11192256" y="452820"/>
            <a:ext cx="876080" cy="1040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IMOR013S:D3200X</a:t>
            </a:r>
          </a:p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IMOR018L:D8000A</a:t>
            </a:r>
          </a:p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IMOR018S:D2000X</a:t>
            </a:r>
          </a:p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IMOR022L:D3000X</a:t>
            </a:r>
          </a:p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IMOR023L:D2000X</a:t>
            </a:r>
          </a:p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IMOR026L:D3000X</a:t>
            </a:r>
          </a:p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IMOR064L:D2000X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9187EAD7-204C-45CF-B6C3-002DC5A66F8D}"/>
              </a:ext>
            </a:extLst>
          </p:cNvPr>
          <p:cNvSpPr txBox="1"/>
          <p:nvPr/>
        </p:nvSpPr>
        <p:spPr bwMode="auto">
          <a:xfrm>
            <a:off x="11192256" y="232899"/>
            <a:ext cx="88142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000" b="1" dirty="0">
                <a:solidFill>
                  <a:srgbClr val="595959"/>
                </a:solidFill>
              </a:rPr>
              <a:t>Tranche 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16581F6E-5009-4769-82C1-389A1BA8DF59}"/>
              </a:ext>
            </a:extLst>
          </p:cNvPr>
          <p:cNvSpPr txBox="1"/>
          <p:nvPr/>
        </p:nvSpPr>
        <p:spPr bwMode="auto">
          <a:xfrm>
            <a:off x="11192256" y="1773009"/>
            <a:ext cx="876080" cy="135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IMOR002T:D3000X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05BB18C5-957D-4F1B-8E43-9D6320544E15}"/>
              </a:ext>
            </a:extLst>
          </p:cNvPr>
          <p:cNvSpPr txBox="1"/>
          <p:nvPr/>
        </p:nvSpPr>
        <p:spPr bwMode="auto">
          <a:xfrm>
            <a:off x="11193653" y="2188335"/>
            <a:ext cx="876080" cy="135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IMOR006L:D6000A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2469A4D5-73E5-443A-9925-8B483EFDD4E3}"/>
              </a:ext>
            </a:extLst>
          </p:cNvPr>
          <p:cNvSpPr txBox="1"/>
          <p:nvPr/>
        </p:nvSpPr>
        <p:spPr bwMode="auto">
          <a:xfrm>
            <a:off x="11193916" y="2629861"/>
            <a:ext cx="876080" cy="13424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IMOR003L:D2000X</a:t>
            </a:r>
          </a:p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IMOR003S:D1000X</a:t>
            </a:r>
          </a:p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IMOR005L:D2000X</a:t>
            </a:r>
          </a:p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IMOR006S:D2000X</a:t>
            </a:r>
          </a:p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IMOR012L:D3000X</a:t>
            </a:r>
          </a:p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IMOR024S:D2000X</a:t>
            </a:r>
          </a:p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IMOR033S:D1000X</a:t>
            </a:r>
          </a:p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IMOR037S:D1000X</a:t>
            </a:r>
          </a:p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t-BR" sz="700" dirty="0">
                <a:solidFill>
                  <a:srgbClr val="595959"/>
                </a:solidFill>
              </a:rPr>
              <a:t>IMOR064S:D2000X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5AB3F29B-12F7-4BB6-8E0E-B12EF3DEACA2}"/>
              </a:ext>
            </a:extLst>
          </p:cNvPr>
          <p:cNvSpPr txBox="1"/>
          <p:nvPr/>
        </p:nvSpPr>
        <p:spPr bwMode="auto">
          <a:xfrm>
            <a:off x="11196051" y="1565244"/>
            <a:ext cx="872285" cy="193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000" b="1" dirty="0">
                <a:solidFill>
                  <a:srgbClr val="595959"/>
                </a:solidFill>
              </a:rPr>
              <a:t>Tranche 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C0C695E2-F148-4629-AAE9-62D90ECE51E3}"/>
              </a:ext>
            </a:extLst>
          </p:cNvPr>
          <p:cNvSpPr txBox="1"/>
          <p:nvPr/>
        </p:nvSpPr>
        <p:spPr bwMode="auto">
          <a:xfrm>
            <a:off x="11193653" y="1989219"/>
            <a:ext cx="872285" cy="193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000" b="1" dirty="0">
                <a:solidFill>
                  <a:srgbClr val="595959"/>
                </a:solidFill>
              </a:rPr>
              <a:t>Tranche 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3168E765-BADF-4782-987F-75A836406A96}"/>
              </a:ext>
            </a:extLst>
          </p:cNvPr>
          <p:cNvSpPr txBox="1"/>
          <p:nvPr/>
        </p:nvSpPr>
        <p:spPr bwMode="auto">
          <a:xfrm>
            <a:off x="11196051" y="2418667"/>
            <a:ext cx="872285" cy="193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000" b="1" dirty="0">
                <a:solidFill>
                  <a:srgbClr val="595959"/>
                </a:solidFill>
              </a:rPr>
              <a:t>Tranche 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126F0A4E-BC0F-4532-B3FD-795C1140C05F}"/>
              </a:ext>
            </a:extLst>
          </p:cNvPr>
          <p:cNvSpPr txBox="1"/>
          <p:nvPr/>
        </p:nvSpPr>
        <p:spPr bwMode="auto">
          <a:xfrm>
            <a:off x="6148273" y="4576489"/>
            <a:ext cx="3206040" cy="1747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900" dirty="0">
                <a:solidFill>
                  <a:srgbClr val="595959"/>
                </a:solidFill>
              </a:rPr>
              <a:t>Mandrel Exists – Optimization Candidates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370A072E-FF5A-4724-BDD3-3ADFCEBAAA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929325"/>
              </p:ext>
            </p:extLst>
          </p:nvPr>
        </p:nvGraphicFramePr>
        <p:xfrm>
          <a:off x="11196051" y="401260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3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96051" y="401260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Box 43">
            <a:hlinkClick r:id="rId6" action="ppaction://hlinksldjump"/>
            <a:extLst>
              <a:ext uri="{FF2B5EF4-FFF2-40B4-BE49-F238E27FC236}">
                <a16:creationId xmlns:a16="http://schemas.microsoft.com/office/drawing/2014/main" xmlns="" id="{FD8D4D76-11C0-4FD6-96EA-810776EA28D3}"/>
              </a:ext>
            </a:extLst>
          </p:cNvPr>
          <p:cNvSpPr txBox="1"/>
          <p:nvPr/>
        </p:nvSpPr>
        <p:spPr bwMode="auto">
          <a:xfrm>
            <a:off x="10519136" y="6637176"/>
            <a:ext cx="1672864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000" dirty="0">
                <a:solidFill>
                  <a:schemeClr val="bg1"/>
                </a:solidFill>
              </a:rPr>
              <a:t>Back To Why?  What? Next</a:t>
            </a:r>
          </a:p>
        </p:txBody>
      </p:sp>
    </p:spTree>
    <p:extLst>
      <p:ext uri="{BB962C8B-B14F-4D97-AF65-F5344CB8AC3E}">
        <p14:creationId xmlns:p14="http://schemas.microsoft.com/office/powerpoint/2010/main" val="412406234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406438-54EB-4EE8-ADD6-8B2142427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164593"/>
            <a:ext cx="11525504" cy="320040"/>
          </a:xfrm>
        </p:spPr>
        <p:txBody>
          <a:bodyPr/>
          <a:lstStyle/>
          <a:p>
            <a:r>
              <a:rPr lang="en-GB" sz="2000" dirty="0"/>
              <a:t>Level 1 Implementation Plan Summary, Action and Accountabilities [Firm Candidates]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016AADF-DFB0-4335-9219-B335EE2F6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9</a:t>
            </a:fld>
            <a:endParaRPr lang="en-GB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xmlns="" id="{A69FBEE6-A208-48F9-B26D-0A87BC4ABD2E}"/>
              </a:ext>
            </a:extLst>
          </p:cNvPr>
          <p:cNvGrpSpPr/>
          <p:nvPr/>
        </p:nvGrpSpPr>
        <p:grpSpPr>
          <a:xfrm>
            <a:off x="2764891" y="3721587"/>
            <a:ext cx="2400312" cy="2417407"/>
            <a:chOff x="-356836" y="1133414"/>
            <a:chExt cx="3482109" cy="372511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EAE7D1F7-B0F3-414A-8791-0948A66E4DE7}"/>
                </a:ext>
              </a:extLst>
            </p:cNvPr>
            <p:cNvSpPr/>
            <p:nvPr/>
          </p:nvSpPr>
          <p:spPr>
            <a:xfrm rot="10800000" flipH="1">
              <a:off x="2251804" y="3086577"/>
              <a:ext cx="171766" cy="112554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55000"/>
                  </a:schemeClr>
                </a:gs>
                <a:gs pos="48000">
                  <a:schemeClr val="bg1">
                    <a:alpha val="1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spc="300" dirty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xmlns="" id="{A6F5B09A-100D-4605-9042-0BA83950B931}"/>
                </a:ext>
              </a:extLst>
            </p:cNvPr>
            <p:cNvSpPr/>
            <p:nvPr/>
          </p:nvSpPr>
          <p:spPr>
            <a:xfrm>
              <a:off x="2303537" y="2841146"/>
              <a:ext cx="156139" cy="1430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4" name="Freeform 99">
              <a:extLst>
                <a:ext uri="{FF2B5EF4-FFF2-40B4-BE49-F238E27FC236}">
                  <a16:creationId xmlns:a16="http://schemas.microsoft.com/office/drawing/2014/main" xmlns="" id="{4489521A-DD3E-412B-BD20-CE37F89DD2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3432" y="1133414"/>
              <a:ext cx="221841" cy="221726"/>
            </a:xfrm>
            <a:custGeom>
              <a:avLst/>
              <a:gdLst>
                <a:gd name="T0" fmla="*/ 603 w 1000"/>
                <a:gd name="T1" fmla="*/ 172 h 1000"/>
                <a:gd name="T2" fmla="*/ 688 w 1000"/>
                <a:gd name="T3" fmla="*/ 332 h 1000"/>
                <a:gd name="T4" fmla="*/ 750 w 1000"/>
                <a:gd name="T5" fmla="*/ 349 h 1000"/>
                <a:gd name="T6" fmla="*/ 896 w 1000"/>
                <a:gd name="T7" fmla="*/ 175 h 1000"/>
                <a:gd name="T8" fmla="*/ 750 w 1000"/>
                <a:gd name="T9" fmla="*/ 0 h 1000"/>
                <a:gd name="T10" fmla="*/ 603 w 1000"/>
                <a:gd name="T11" fmla="*/ 172 h 1000"/>
                <a:gd name="T12" fmla="*/ 507 w 1000"/>
                <a:gd name="T13" fmla="*/ 529 h 1000"/>
                <a:gd name="T14" fmla="*/ 654 w 1000"/>
                <a:gd name="T15" fmla="*/ 355 h 1000"/>
                <a:gd name="T16" fmla="*/ 507 w 1000"/>
                <a:gd name="T17" fmla="*/ 180 h 1000"/>
                <a:gd name="T18" fmla="*/ 361 w 1000"/>
                <a:gd name="T19" fmla="*/ 355 h 1000"/>
                <a:gd name="T20" fmla="*/ 507 w 1000"/>
                <a:gd name="T21" fmla="*/ 529 h 1000"/>
                <a:gd name="T22" fmla="*/ 569 w 1000"/>
                <a:gd name="T23" fmla="*/ 541 h 1000"/>
                <a:gd name="T24" fmla="*/ 445 w 1000"/>
                <a:gd name="T25" fmla="*/ 541 h 1000"/>
                <a:gd name="T26" fmla="*/ 257 w 1000"/>
                <a:gd name="T27" fmla="*/ 764 h 1000"/>
                <a:gd name="T28" fmla="*/ 257 w 1000"/>
                <a:gd name="T29" fmla="*/ 945 h 1000"/>
                <a:gd name="T30" fmla="*/ 258 w 1000"/>
                <a:gd name="T31" fmla="*/ 947 h 1000"/>
                <a:gd name="T32" fmla="*/ 268 w 1000"/>
                <a:gd name="T33" fmla="*/ 951 h 1000"/>
                <a:gd name="T34" fmla="*/ 523 w 1000"/>
                <a:gd name="T35" fmla="*/ 1000 h 1000"/>
                <a:gd name="T36" fmla="*/ 746 w 1000"/>
                <a:gd name="T37" fmla="*/ 951 h 1000"/>
                <a:gd name="T38" fmla="*/ 756 w 1000"/>
                <a:gd name="T39" fmla="*/ 945 h 1000"/>
                <a:gd name="T40" fmla="*/ 757 w 1000"/>
                <a:gd name="T41" fmla="*/ 945 h 1000"/>
                <a:gd name="T42" fmla="*/ 757 w 1000"/>
                <a:gd name="T43" fmla="*/ 764 h 1000"/>
                <a:gd name="T44" fmla="*/ 569 w 1000"/>
                <a:gd name="T45" fmla="*/ 541 h 1000"/>
                <a:gd name="T46" fmla="*/ 812 w 1000"/>
                <a:gd name="T47" fmla="*/ 361 h 1000"/>
                <a:gd name="T48" fmla="*/ 689 w 1000"/>
                <a:gd name="T49" fmla="*/ 361 h 1000"/>
                <a:gd name="T50" fmla="*/ 633 w 1000"/>
                <a:gd name="T51" fmla="*/ 510 h 1000"/>
                <a:gd name="T52" fmla="*/ 792 w 1000"/>
                <a:gd name="T53" fmla="*/ 764 h 1000"/>
                <a:gd name="T54" fmla="*/ 792 w 1000"/>
                <a:gd name="T55" fmla="*/ 820 h 1000"/>
                <a:gd name="T56" fmla="*/ 989 w 1000"/>
                <a:gd name="T57" fmla="*/ 771 h 1000"/>
                <a:gd name="T58" fmla="*/ 999 w 1000"/>
                <a:gd name="T59" fmla="*/ 765 h 1000"/>
                <a:gd name="T60" fmla="*/ 1000 w 1000"/>
                <a:gd name="T61" fmla="*/ 765 h 1000"/>
                <a:gd name="T62" fmla="*/ 1000 w 1000"/>
                <a:gd name="T63" fmla="*/ 584 h 1000"/>
                <a:gd name="T64" fmla="*/ 812 w 1000"/>
                <a:gd name="T65" fmla="*/ 361 h 1000"/>
                <a:gd name="T66" fmla="*/ 250 w 1000"/>
                <a:gd name="T67" fmla="*/ 349 h 1000"/>
                <a:gd name="T68" fmla="*/ 328 w 1000"/>
                <a:gd name="T69" fmla="*/ 322 h 1000"/>
                <a:gd name="T70" fmla="*/ 396 w 1000"/>
                <a:gd name="T71" fmla="*/ 184 h 1000"/>
                <a:gd name="T72" fmla="*/ 397 w 1000"/>
                <a:gd name="T73" fmla="*/ 175 h 1000"/>
                <a:gd name="T74" fmla="*/ 250 w 1000"/>
                <a:gd name="T75" fmla="*/ 0 h 1000"/>
                <a:gd name="T76" fmla="*/ 103 w 1000"/>
                <a:gd name="T77" fmla="*/ 175 h 1000"/>
                <a:gd name="T78" fmla="*/ 250 w 1000"/>
                <a:gd name="T79" fmla="*/ 349 h 1000"/>
                <a:gd name="T80" fmla="*/ 382 w 1000"/>
                <a:gd name="T81" fmla="*/ 510 h 1000"/>
                <a:gd name="T82" fmla="*/ 326 w 1000"/>
                <a:gd name="T83" fmla="*/ 362 h 1000"/>
                <a:gd name="T84" fmla="*/ 312 w 1000"/>
                <a:gd name="T85" fmla="*/ 361 h 1000"/>
                <a:gd name="T86" fmla="*/ 188 w 1000"/>
                <a:gd name="T87" fmla="*/ 361 h 1000"/>
                <a:gd name="T88" fmla="*/ 0 w 1000"/>
                <a:gd name="T89" fmla="*/ 584 h 1000"/>
                <a:gd name="T90" fmla="*/ 0 w 1000"/>
                <a:gd name="T91" fmla="*/ 765 h 1000"/>
                <a:gd name="T92" fmla="*/ 0 w 1000"/>
                <a:gd name="T93" fmla="*/ 768 h 1000"/>
                <a:gd name="T94" fmla="*/ 11 w 1000"/>
                <a:gd name="T95" fmla="*/ 771 h 1000"/>
                <a:gd name="T96" fmla="*/ 222 w 1000"/>
                <a:gd name="T97" fmla="*/ 819 h 1000"/>
                <a:gd name="T98" fmla="*/ 222 w 1000"/>
                <a:gd name="T99" fmla="*/ 764 h 1000"/>
                <a:gd name="T100" fmla="*/ 382 w 1000"/>
                <a:gd name="T101" fmla="*/ 51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00" h="1000">
                  <a:moveTo>
                    <a:pt x="603" y="172"/>
                  </a:moveTo>
                  <a:cubicBezTo>
                    <a:pt x="650" y="206"/>
                    <a:pt x="682" y="265"/>
                    <a:pt x="688" y="332"/>
                  </a:cubicBezTo>
                  <a:cubicBezTo>
                    <a:pt x="707" y="343"/>
                    <a:pt x="728" y="349"/>
                    <a:pt x="750" y="349"/>
                  </a:cubicBezTo>
                  <a:cubicBezTo>
                    <a:pt x="831" y="349"/>
                    <a:pt x="896" y="271"/>
                    <a:pt x="896" y="175"/>
                  </a:cubicBezTo>
                  <a:cubicBezTo>
                    <a:pt x="896" y="78"/>
                    <a:pt x="831" y="0"/>
                    <a:pt x="750" y="0"/>
                  </a:cubicBezTo>
                  <a:cubicBezTo>
                    <a:pt x="670" y="0"/>
                    <a:pt x="605" y="77"/>
                    <a:pt x="603" y="172"/>
                  </a:cubicBezTo>
                  <a:close/>
                  <a:moveTo>
                    <a:pt x="507" y="529"/>
                  </a:moveTo>
                  <a:cubicBezTo>
                    <a:pt x="588" y="529"/>
                    <a:pt x="654" y="451"/>
                    <a:pt x="654" y="355"/>
                  </a:cubicBezTo>
                  <a:cubicBezTo>
                    <a:pt x="654" y="258"/>
                    <a:pt x="588" y="180"/>
                    <a:pt x="507" y="180"/>
                  </a:cubicBezTo>
                  <a:cubicBezTo>
                    <a:pt x="426" y="180"/>
                    <a:pt x="361" y="258"/>
                    <a:pt x="361" y="355"/>
                  </a:cubicBezTo>
                  <a:cubicBezTo>
                    <a:pt x="361" y="451"/>
                    <a:pt x="426" y="529"/>
                    <a:pt x="507" y="529"/>
                  </a:cubicBezTo>
                  <a:close/>
                  <a:moveTo>
                    <a:pt x="569" y="541"/>
                  </a:moveTo>
                  <a:lnTo>
                    <a:pt x="445" y="541"/>
                  </a:lnTo>
                  <a:cubicBezTo>
                    <a:pt x="342" y="541"/>
                    <a:pt x="257" y="641"/>
                    <a:pt x="257" y="764"/>
                  </a:cubicBezTo>
                  <a:lnTo>
                    <a:pt x="257" y="945"/>
                  </a:lnTo>
                  <a:lnTo>
                    <a:pt x="258" y="947"/>
                  </a:lnTo>
                  <a:lnTo>
                    <a:pt x="268" y="951"/>
                  </a:lnTo>
                  <a:cubicBezTo>
                    <a:pt x="367" y="988"/>
                    <a:pt x="453" y="1000"/>
                    <a:pt x="523" y="1000"/>
                  </a:cubicBezTo>
                  <a:cubicBezTo>
                    <a:pt x="661" y="1000"/>
                    <a:pt x="741" y="954"/>
                    <a:pt x="746" y="951"/>
                  </a:cubicBezTo>
                  <a:lnTo>
                    <a:pt x="756" y="945"/>
                  </a:lnTo>
                  <a:lnTo>
                    <a:pt x="757" y="945"/>
                  </a:lnTo>
                  <a:lnTo>
                    <a:pt x="757" y="764"/>
                  </a:lnTo>
                  <a:cubicBezTo>
                    <a:pt x="757" y="641"/>
                    <a:pt x="673" y="541"/>
                    <a:pt x="569" y="541"/>
                  </a:cubicBezTo>
                  <a:close/>
                  <a:moveTo>
                    <a:pt x="812" y="361"/>
                  </a:moveTo>
                  <a:lnTo>
                    <a:pt x="689" y="361"/>
                  </a:lnTo>
                  <a:cubicBezTo>
                    <a:pt x="687" y="419"/>
                    <a:pt x="666" y="472"/>
                    <a:pt x="633" y="510"/>
                  </a:cubicBezTo>
                  <a:cubicBezTo>
                    <a:pt x="725" y="543"/>
                    <a:pt x="792" y="644"/>
                    <a:pt x="792" y="764"/>
                  </a:cubicBezTo>
                  <a:lnTo>
                    <a:pt x="792" y="820"/>
                  </a:lnTo>
                  <a:cubicBezTo>
                    <a:pt x="914" y="815"/>
                    <a:pt x="984" y="773"/>
                    <a:pt x="989" y="771"/>
                  </a:cubicBezTo>
                  <a:lnTo>
                    <a:pt x="999" y="765"/>
                  </a:lnTo>
                  <a:lnTo>
                    <a:pt x="1000" y="765"/>
                  </a:lnTo>
                  <a:lnTo>
                    <a:pt x="1000" y="584"/>
                  </a:lnTo>
                  <a:cubicBezTo>
                    <a:pt x="1000" y="461"/>
                    <a:pt x="916" y="361"/>
                    <a:pt x="812" y="361"/>
                  </a:cubicBezTo>
                  <a:close/>
                  <a:moveTo>
                    <a:pt x="250" y="349"/>
                  </a:moveTo>
                  <a:cubicBezTo>
                    <a:pt x="279" y="349"/>
                    <a:pt x="305" y="339"/>
                    <a:pt x="328" y="322"/>
                  </a:cubicBezTo>
                  <a:cubicBezTo>
                    <a:pt x="335" y="266"/>
                    <a:pt x="360" y="218"/>
                    <a:pt x="396" y="184"/>
                  </a:cubicBezTo>
                  <a:cubicBezTo>
                    <a:pt x="396" y="181"/>
                    <a:pt x="397" y="178"/>
                    <a:pt x="397" y="175"/>
                  </a:cubicBezTo>
                  <a:cubicBezTo>
                    <a:pt x="397" y="78"/>
                    <a:pt x="331" y="0"/>
                    <a:pt x="250" y="0"/>
                  </a:cubicBezTo>
                  <a:cubicBezTo>
                    <a:pt x="169" y="0"/>
                    <a:pt x="103" y="78"/>
                    <a:pt x="103" y="175"/>
                  </a:cubicBezTo>
                  <a:cubicBezTo>
                    <a:pt x="103" y="271"/>
                    <a:pt x="169" y="349"/>
                    <a:pt x="250" y="349"/>
                  </a:cubicBezTo>
                  <a:close/>
                  <a:moveTo>
                    <a:pt x="382" y="510"/>
                  </a:moveTo>
                  <a:cubicBezTo>
                    <a:pt x="349" y="473"/>
                    <a:pt x="327" y="420"/>
                    <a:pt x="326" y="362"/>
                  </a:cubicBezTo>
                  <a:cubicBezTo>
                    <a:pt x="321" y="361"/>
                    <a:pt x="317" y="361"/>
                    <a:pt x="312" y="361"/>
                  </a:cubicBezTo>
                  <a:lnTo>
                    <a:pt x="188" y="361"/>
                  </a:lnTo>
                  <a:cubicBezTo>
                    <a:pt x="84" y="361"/>
                    <a:pt x="0" y="461"/>
                    <a:pt x="0" y="584"/>
                  </a:cubicBezTo>
                  <a:lnTo>
                    <a:pt x="0" y="765"/>
                  </a:lnTo>
                  <a:lnTo>
                    <a:pt x="0" y="768"/>
                  </a:lnTo>
                  <a:lnTo>
                    <a:pt x="11" y="771"/>
                  </a:lnTo>
                  <a:cubicBezTo>
                    <a:pt x="90" y="801"/>
                    <a:pt x="161" y="814"/>
                    <a:pt x="222" y="819"/>
                  </a:cubicBezTo>
                  <a:lnTo>
                    <a:pt x="222" y="764"/>
                  </a:lnTo>
                  <a:cubicBezTo>
                    <a:pt x="222" y="644"/>
                    <a:pt x="290" y="543"/>
                    <a:pt x="382" y="51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xmlns="" id="{C1FF29BB-59FC-46A9-907D-562568C45E88}"/>
                </a:ext>
              </a:extLst>
            </p:cNvPr>
            <p:cNvSpPr/>
            <p:nvPr/>
          </p:nvSpPr>
          <p:spPr>
            <a:xfrm>
              <a:off x="-356836" y="1194795"/>
              <a:ext cx="3482109" cy="3663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buFont typeface="Wingdings" panose="05000000000000000000" pitchFamily="2" charset="2"/>
                <a:buChar char="§"/>
              </a:pPr>
              <a:r>
                <a:rPr lang="en-US" altLang="en-US" sz="900" dirty="0">
                  <a:solidFill>
                    <a:schemeClr val="bg2">
                      <a:lumMod val="25000"/>
                    </a:schemeClr>
                  </a:solidFill>
                  <a:latin typeface="Arial" charset="0"/>
                </a:rPr>
                <a:t> Tranche 1 – Complete Study, share Results/Recommendation and kick start field implementation</a:t>
              </a:r>
            </a:p>
            <a:p>
              <a:pPr>
                <a:lnSpc>
                  <a:spcPct val="110000"/>
                </a:lnSpc>
                <a:buFont typeface="Wingdings" panose="05000000000000000000" pitchFamily="2" charset="2"/>
                <a:buChar char="§"/>
              </a:pPr>
              <a:r>
                <a:rPr lang="en-US" altLang="en-US" sz="900" dirty="0">
                  <a:solidFill>
                    <a:schemeClr val="bg2">
                      <a:lumMod val="25000"/>
                    </a:schemeClr>
                  </a:solidFill>
                  <a:latin typeface="Arial" charset="0"/>
                </a:rPr>
                <a:t> MRT, Choke Removal, GLVCO sand and WCT monitoring</a:t>
              </a:r>
            </a:p>
            <a:p>
              <a:pPr>
                <a:lnSpc>
                  <a:spcPct val="110000"/>
                </a:lnSpc>
                <a:buFont typeface="Wingdings" panose="05000000000000000000" pitchFamily="2" charset="2"/>
                <a:buChar char="§"/>
              </a:pPr>
              <a:r>
                <a:rPr lang="en-US" altLang="en-US" sz="900" dirty="0">
                  <a:solidFill>
                    <a:schemeClr val="bg2">
                      <a:lumMod val="25000"/>
                    </a:schemeClr>
                  </a:solidFill>
                  <a:latin typeface="Arial" charset="0"/>
                </a:rPr>
                <a:t> Troubleshoot implementation issues</a:t>
              </a:r>
            </a:p>
            <a:p>
              <a:pPr>
                <a:lnSpc>
                  <a:spcPct val="110000"/>
                </a:lnSpc>
                <a:buFont typeface="Wingdings" panose="05000000000000000000" pitchFamily="2" charset="2"/>
                <a:buChar char="§"/>
              </a:pPr>
              <a:r>
                <a:rPr lang="en-US" altLang="en-US" sz="900" dirty="0">
                  <a:solidFill>
                    <a:schemeClr val="bg2">
                      <a:lumMod val="25000"/>
                    </a:schemeClr>
                  </a:solidFill>
                  <a:latin typeface="Arial" charset="0"/>
                </a:rPr>
                <a:t> Record gains</a:t>
              </a:r>
            </a:p>
            <a:p>
              <a:pPr>
                <a:lnSpc>
                  <a:spcPct val="110000"/>
                </a:lnSpc>
                <a:buFont typeface="Wingdings" panose="05000000000000000000" pitchFamily="2" charset="2"/>
                <a:buChar char="§"/>
              </a:pPr>
              <a:r>
                <a:rPr lang="en-US" altLang="en-US" sz="900" dirty="0">
                  <a:solidFill>
                    <a:schemeClr val="bg2">
                      <a:lumMod val="25000"/>
                    </a:schemeClr>
                  </a:solidFill>
                  <a:latin typeface="Arial" charset="0"/>
                </a:rPr>
                <a:t> Integrate Delta V and SMART System for Well Test volume measurement</a:t>
              </a:r>
            </a:p>
            <a:p>
              <a:pPr>
                <a:lnSpc>
                  <a:spcPct val="110000"/>
                </a:lnSpc>
                <a:buFont typeface="Wingdings" panose="05000000000000000000" pitchFamily="2" charset="2"/>
                <a:buChar char="§"/>
              </a:pPr>
              <a:r>
                <a:rPr lang="en-US" altLang="en-US" sz="900" b="1" dirty="0">
                  <a:solidFill>
                    <a:schemeClr val="bg2">
                      <a:lumMod val="25000"/>
                    </a:schemeClr>
                  </a:solidFill>
                  <a:latin typeface="Arial" charset="0"/>
                </a:rPr>
                <a:t> 3 Mnths Milestone Check (plan vs Actual)</a:t>
              </a:r>
            </a:p>
            <a:p>
              <a:pPr>
                <a:lnSpc>
                  <a:spcPct val="110000"/>
                </a:lnSpc>
                <a:buFont typeface="Wingdings" panose="05000000000000000000" pitchFamily="2" charset="2"/>
                <a:buChar char="§"/>
              </a:pPr>
              <a:r>
                <a:rPr lang="en-US" altLang="en-US" sz="900" dirty="0">
                  <a:solidFill>
                    <a:schemeClr val="bg2">
                      <a:lumMod val="25000"/>
                    </a:schemeClr>
                  </a:solidFill>
                  <a:latin typeface="Arial" charset="0"/>
                </a:rPr>
                <a:t> Develop recovery plan if necessary (source fillers from Options Category if necessary to replace unsuccessful candidates)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880455A4-602C-4E8A-9100-7A39CFD0144F}"/>
              </a:ext>
            </a:extLst>
          </p:cNvPr>
          <p:cNvSpPr/>
          <p:nvPr/>
        </p:nvSpPr>
        <p:spPr>
          <a:xfrm>
            <a:off x="5165203" y="2546920"/>
            <a:ext cx="2635772" cy="269457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sz="900" dirty="0">
                <a:solidFill>
                  <a:schemeClr val="bg2">
                    <a:lumMod val="25000"/>
                  </a:schemeClr>
                </a:solidFill>
                <a:latin typeface="Arial" charset="0"/>
              </a:rPr>
              <a:t> </a:t>
            </a:r>
            <a:r>
              <a:rPr lang="en-US" altLang="en-US" sz="900" b="1" dirty="0">
                <a:solidFill>
                  <a:schemeClr val="bg2">
                    <a:lumMod val="25000"/>
                  </a:schemeClr>
                </a:solidFill>
                <a:latin typeface="Arial" charset="0"/>
              </a:rPr>
              <a:t>[Re-routing prj complete] Commence optz study of Tranche 2 conduits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sz="900" dirty="0">
                <a:solidFill>
                  <a:schemeClr val="bg2">
                    <a:lumMod val="25000"/>
                  </a:schemeClr>
                </a:solidFill>
                <a:latin typeface="Arial" charset="0"/>
              </a:rPr>
              <a:t> Share Optz Results/Recommendation and kick start field implementation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sz="900" dirty="0">
                <a:solidFill>
                  <a:schemeClr val="bg2">
                    <a:lumMod val="25000"/>
                  </a:schemeClr>
                </a:solidFill>
                <a:latin typeface="Arial" charset="0"/>
              </a:rPr>
              <a:t> MRT, Choke Removal, GLVCO sand and WCT monitoring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sz="900" b="1" dirty="0">
                <a:solidFill>
                  <a:schemeClr val="bg2">
                    <a:lumMod val="25000"/>
                  </a:schemeClr>
                </a:solidFill>
                <a:latin typeface="Arial" charset="0"/>
              </a:rPr>
              <a:t> [Tranche 3 - Restoration complete] – Optz Study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sz="900" b="1" dirty="0">
                <a:solidFill>
                  <a:schemeClr val="bg2">
                    <a:lumMod val="25000"/>
                  </a:schemeClr>
                </a:solidFill>
                <a:latin typeface="Arial" charset="0"/>
              </a:rPr>
              <a:t> Tranche 4 - WHM, GLL&amp; FL Proposal &amp; Job exec complete. – Optz study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sz="900" dirty="0">
                <a:solidFill>
                  <a:schemeClr val="bg2">
                    <a:lumMod val="25000"/>
                  </a:schemeClr>
                </a:solidFill>
                <a:latin typeface="Arial" charset="0"/>
              </a:rPr>
              <a:t> Field implementation of Tranche 3 and 4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sz="900" dirty="0">
                <a:solidFill>
                  <a:schemeClr val="bg2">
                    <a:lumMod val="25000"/>
                  </a:schemeClr>
                </a:solidFill>
                <a:latin typeface="Arial" charset="0"/>
              </a:rPr>
              <a:t> Troubleshoot implementation issues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sz="900" dirty="0">
                <a:solidFill>
                  <a:schemeClr val="bg2">
                    <a:lumMod val="25000"/>
                  </a:schemeClr>
                </a:solidFill>
                <a:latin typeface="Arial" charset="0"/>
              </a:rPr>
              <a:t> Record gains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sz="900" b="1" dirty="0">
                <a:solidFill>
                  <a:schemeClr val="bg2">
                    <a:lumMod val="25000"/>
                  </a:schemeClr>
                </a:solidFill>
                <a:latin typeface="Arial" charset="0"/>
              </a:rPr>
              <a:t> 6 Mnths Milestone Check (plan vs Actual)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en-US" sz="900" dirty="0">
                <a:solidFill>
                  <a:schemeClr val="bg2">
                    <a:lumMod val="25000"/>
                  </a:schemeClr>
                </a:solidFill>
                <a:latin typeface="Arial" charset="0"/>
              </a:rPr>
              <a:t> Develop recovery plan if necessary (source fillers from Options Category if necessary to replace unsuccessful candidates)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altLang="en-US" sz="900" dirty="0">
              <a:solidFill>
                <a:schemeClr val="bg2">
                  <a:lumMod val="25000"/>
                </a:schemeClr>
              </a:solidFill>
              <a:latin typeface="Arial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72572485-0EB4-4929-AC14-7F9B78C0FECF}"/>
              </a:ext>
            </a:extLst>
          </p:cNvPr>
          <p:cNvGrpSpPr/>
          <p:nvPr/>
        </p:nvGrpSpPr>
        <p:grpSpPr>
          <a:xfrm>
            <a:off x="7800975" y="3865476"/>
            <a:ext cx="2080479" cy="730304"/>
            <a:chOff x="5735250" y="2424834"/>
            <a:chExt cx="7537160" cy="1968883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xmlns="" id="{FB308691-B493-4356-B1BC-95BB9D9C8918}"/>
                </a:ext>
              </a:extLst>
            </p:cNvPr>
            <p:cNvSpPr/>
            <p:nvPr/>
          </p:nvSpPr>
          <p:spPr>
            <a:xfrm>
              <a:off x="5735250" y="4250648"/>
              <a:ext cx="156139" cy="1430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xmlns="" id="{E8FDB65B-E164-48A2-AFF9-988053796F97}"/>
                </a:ext>
              </a:extLst>
            </p:cNvPr>
            <p:cNvGrpSpPr/>
            <p:nvPr/>
          </p:nvGrpSpPr>
          <p:grpSpPr>
            <a:xfrm>
              <a:off x="5813318" y="2424834"/>
              <a:ext cx="7459092" cy="1968883"/>
              <a:chOff x="6141249" y="992452"/>
              <a:chExt cx="7459092" cy="1968883"/>
            </a:xfrm>
          </p:grpSpPr>
          <p:sp>
            <p:nvSpPr>
              <p:cNvPr id="89" name="Freeform 123">
                <a:extLst>
                  <a:ext uri="{FF2B5EF4-FFF2-40B4-BE49-F238E27FC236}">
                    <a16:creationId xmlns:a16="http://schemas.microsoft.com/office/drawing/2014/main" xmlns="" id="{07456286-981A-44C1-B6F0-74FE8E9CEB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6143" y="1182717"/>
                <a:ext cx="76649" cy="74635"/>
              </a:xfrm>
              <a:custGeom>
                <a:avLst/>
                <a:gdLst>
                  <a:gd name="T0" fmla="*/ 191 w 316"/>
                  <a:gd name="T1" fmla="*/ 15 h 311"/>
                  <a:gd name="T2" fmla="*/ 166 w 316"/>
                  <a:gd name="T3" fmla="*/ 11 h 311"/>
                  <a:gd name="T4" fmla="*/ 41 w 316"/>
                  <a:gd name="T5" fmla="*/ 290 h 311"/>
                  <a:gd name="T6" fmla="*/ 305 w 316"/>
                  <a:gd name="T7" fmla="*/ 149 h 311"/>
                  <a:gd name="T8" fmla="*/ 300 w 316"/>
                  <a:gd name="T9" fmla="*/ 125 h 311"/>
                  <a:gd name="T10" fmla="*/ 191 w 316"/>
                  <a:gd name="T11" fmla="*/ 15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6" h="311">
                    <a:moveTo>
                      <a:pt x="191" y="15"/>
                    </a:moveTo>
                    <a:cubicBezTo>
                      <a:pt x="175" y="0"/>
                      <a:pt x="169" y="7"/>
                      <a:pt x="166" y="11"/>
                    </a:cubicBezTo>
                    <a:cubicBezTo>
                      <a:pt x="78" y="99"/>
                      <a:pt x="0" y="311"/>
                      <a:pt x="41" y="290"/>
                    </a:cubicBezTo>
                    <a:cubicBezTo>
                      <a:pt x="192" y="215"/>
                      <a:pt x="217" y="237"/>
                      <a:pt x="305" y="149"/>
                    </a:cubicBezTo>
                    <a:cubicBezTo>
                      <a:pt x="308" y="146"/>
                      <a:pt x="316" y="140"/>
                      <a:pt x="300" y="125"/>
                    </a:cubicBezTo>
                    <a:lnTo>
                      <a:pt x="191" y="15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xmlns="" id="{DD14657E-4C4B-44C5-89BC-A71DD393D6AE}"/>
                  </a:ext>
                </a:extLst>
              </p:cNvPr>
              <p:cNvSpPr/>
              <p:nvPr/>
            </p:nvSpPr>
            <p:spPr>
              <a:xfrm>
                <a:off x="6141249" y="992452"/>
                <a:ext cx="7459092" cy="1968883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en-US" sz="900" dirty="0">
                    <a:solidFill>
                      <a:schemeClr val="bg2">
                        <a:lumMod val="25000"/>
                      </a:schemeClr>
                    </a:solidFill>
                    <a:latin typeface="Arial" charset="0"/>
                  </a:rPr>
                  <a:t> </a:t>
                </a:r>
                <a:r>
                  <a:rPr lang="en-US" altLang="en-US" sz="900" b="1" dirty="0">
                    <a:solidFill>
                      <a:schemeClr val="bg2">
                        <a:lumMod val="25000"/>
                      </a:schemeClr>
                    </a:solidFill>
                    <a:latin typeface="Arial" charset="0"/>
                  </a:rPr>
                  <a:t>Tranche 5 – CIWR, Proposal Complete. WHM, FL, GLL repairs/replacement done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en-US" sz="900" b="1" dirty="0">
                    <a:solidFill>
                      <a:schemeClr val="bg2">
                        <a:lumMod val="25000"/>
                      </a:schemeClr>
                    </a:solidFill>
                    <a:latin typeface="Arial" charset="0"/>
                  </a:rPr>
                  <a:t> Tranche 6 – Ejected from AF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en-US" sz="900" dirty="0">
                    <a:solidFill>
                      <a:schemeClr val="bg2">
                        <a:lumMod val="25000"/>
                      </a:schemeClr>
                    </a:solidFill>
                    <a:latin typeface="Arial" charset="0"/>
                  </a:rPr>
                  <a:t> Opt Study of Tranche 5 &amp; 6 Complete</a:t>
                </a:r>
                <a:endParaRPr lang="en-GB" sz="900" kern="800" dirty="0">
                  <a:solidFill>
                    <a:schemeClr val="bg2">
                      <a:lumMod val="25000"/>
                    </a:schemeClr>
                  </a:solidFill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xmlns="" id="{073D1723-2912-4271-AA89-BBF98EA70F32}"/>
              </a:ext>
            </a:extLst>
          </p:cNvPr>
          <p:cNvGrpSpPr/>
          <p:nvPr/>
        </p:nvGrpSpPr>
        <p:grpSpPr>
          <a:xfrm>
            <a:off x="98196" y="4027953"/>
            <a:ext cx="2661099" cy="2598859"/>
            <a:chOff x="1487571" y="2800026"/>
            <a:chExt cx="2661099" cy="4939670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xmlns="" id="{50A96BD2-8280-45B4-A1D2-82E126A798F8}"/>
                </a:ext>
              </a:extLst>
            </p:cNvPr>
            <p:cNvSpPr/>
            <p:nvPr/>
          </p:nvSpPr>
          <p:spPr>
            <a:xfrm>
              <a:off x="2754410" y="3453373"/>
              <a:ext cx="156139" cy="1430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xmlns="" id="{3498DEDC-033E-4352-B2C7-780F90A348B1}"/>
                </a:ext>
              </a:extLst>
            </p:cNvPr>
            <p:cNvGrpSpPr/>
            <p:nvPr/>
          </p:nvGrpSpPr>
          <p:grpSpPr>
            <a:xfrm>
              <a:off x="1487571" y="2800026"/>
              <a:ext cx="2661099" cy="4939670"/>
              <a:chOff x="1596341" y="3010821"/>
              <a:chExt cx="2661099" cy="4939670"/>
            </a:xfrm>
          </p:grpSpPr>
          <p:sp>
            <p:nvSpPr>
              <p:cNvPr id="110" name="Freeform 97">
                <a:extLst>
                  <a:ext uri="{FF2B5EF4-FFF2-40B4-BE49-F238E27FC236}">
                    <a16:creationId xmlns:a16="http://schemas.microsoft.com/office/drawing/2014/main" xmlns="" id="{3AC99D56-AEE1-4741-8E87-37832D9204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0912" y="4602564"/>
                <a:ext cx="158470" cy="246674"/>
              </a:xfrm>
              <a:custGeom>
                <a:avLst/>
                <a:gdLst>
                  <a:gd name="T0" fmla="*/ 261 w 752"/>
                  <a:gd name="T1" fmla="*/ 999 h 999"/>
                  <a:gd name="T2" fmla="*/ 486 w 752"/>
                  <a:gd name="T3" fmla="*/ 999 h 999"/>
                  <a:gd name="T4" fmla="*/ 486 w 752"/>
                  <a:gd name="T5" fmla="*/ 874 h 999"/>
                  <a:gd name="T6" fmla="*/ 752 w 752"/>
                  <a:gd name="T7" fmla="*/ 639 h 999"/>
                  <a:gd name="T8" fmla="*/ 752 w 752"/>
                  <a:gd name="T9" fmla="*/ 639 h 999"/>
                  <a:gd name="T10" fmla="*/ 476 w 752"/>
                  <a:gd name="T11" fmla="*/ 394 h 999"/>
                  <a:gd name="T12" fmla="*/ 476 w 752"/>
                  <a:gd name="T13" fmla="*/ 394 h 999"/>
                  <a:gd name="T14" fmla="*/ 323 w 752"/>
                  <a:gd name="T15" fmla="*/ 324 h 999"/>
                  <a:gd name="T16" fmla="*/ 323 w 752"/>
                  <a:gd name="T17" fmla="*/ 324 h 999"/>
                  <a:gd name="T18" fmla="*/ 413 w 752"/>
                  <a:gd name="T19" fmla="*/ 289 h 999"/>
                  <a:gd name="T20" fmla="*/ 413 w 752"/>
                  <a:gd name="T21" fmla="*/ 289 h 999"/>
                  <a:gd name="T22" fmla="*/ 609 w 752"/>
                  <a:gd name="T23" fmla="*/ 326 h 999"/>
                  <a:gd name="T24" fmla="*/ 609 w 752"/>
                  <a:gd name="T25" fmla="*/ 326 h 999"/>
                  <a:gd name="T26" fmla="*/ 652 w 752"/>
                  <a:gd name="T27" fmla="*/ 342 h 999"/>
                  <a:gd name="T28" fmla="*/ 666 w 752"/>
                  <a:gd name="T29" fmla="*/ 307 h 999"/>
                  <a:gd name="T30" fmla="*/ 719 w 752"/>
                  <a:gd name="T31" fmla="*/ 153 h 999"/>
                  <a:gd name="T32" fmla="*/ 690 w 752"/>
                  <a:gd name="T33" fmla="*/ 142 h 999"/>
                  <a:gd name="T34" fmla="*/ 494 w 752"/>
                  <a:gd name="T35" fmla="*/ 103 h 999"/>
                  <a:gd name="T36" fmla="*/ 494 w 752"/>
                  <a:gd name="T37" fmla="*/ 103 h 999"/>
                  <a:gd name="T38" fmla="*/ 494 w 752"/>
                  <a:gd name="T39" fmla="*/ 0 h 999"/>
                  <a:gd name="T40" fmla="*/ 269 w 752"/>
                  <a:gd name="T41" fmla="*/ 0 h 999"/>
                  <a:gd name="T42" fmla="*/ 269 w 752"/>
                  <a:gd name="T43" fmla="*/ 116 h 999"/>
                  <a:gd name="T44" fmla="*/ 16 w 752"/>
                  <a:gd name="T45" fmla="*/ 344 h 999"/>
                  <a:gd name="T46" fmla="*/ 16 w 752"/>
                  <a:gd name="T47" fmla="*/ 344 h 999"/>
                  <a:gd name="T48" fmla="*/ 312 w 752"/>
                  <a:gd name="T49" fmla="*/ 583 h 999"/>
                  <a:gd name="T50" fmla="*/ 312 w 752"/>
                  <a:gd name="T51" fmla="*/ 583 h 999"/>
                  <a:gd name="T52" fmla="*/ 445 w 752"/>
                  <a:gd name="T53" fmla="*/ 655 h 999"/>
                  <a:gd name="T54" fmla="*/ 445 w 752"/>
                  <a:gd name="T55" fmla="*/ 655 h 999"/>
                  <a:gd name="T56" fmla="*/ 339 w 752"/>
                  <a:gd name="T57" fmla="*/ 696 h 999"/>
                  <a:gd name="T58" fmla="*/ 339 w 752"/>
                  <a:gd name="T59" fmla="*/ 696 h 999"/>
                  <a:gd name="T60" fmla="*/ 110 w 752"/>
                  <a:gd name="T61" fmla="*/ 649 h 999"/>
                  <a:gd name="T62" fmla="*/ 110 w 752"/>
                  <a:gd name="T63" fmla="*/ 649 h 999"/>
                  <a:gd name="T64" fmla="*/ 65 w 752"/>
                  <a:gd name="T65" fmla="*/ 630 h 999"/>
                  <a:gd name="T66" fmla="*/ 0 w 752"/>
                  <a:gd name="T67" fmla="*/ 825 h 999"/>
                  <a:gd name="T68" fmla="*/ 0 w 752"/>
                  <a:gd name="T69" fmla="*/ 825 h 999"/>
                  <a:gd name="T70" fmla="*/ 27 w 752"/>
                  <a:gd name="T71" fmla="*/ 837 h 999"/>
                  <a:gd name="T72" fmla="*/ 261 w 752"/>
                  <a:gd name="T73" fmla="*/ 886 h 999"/>
                  <a:gd name="T74" fmla="*/ 261 w 752"/>
                  <a:gd name="T75" fmla="*/ 886 h 999"/>
                  <a:gd name="T76" fmla="*/ 261 w 752"/>
                  <a:gd name="T77" fmla="*/ 999 h 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2" h="999">
                    <a:moveTo>
                      <a:pt x="261" y="999"/>
                    </a:moveTo>
                    <a:lnTo>
                      <a:pt x="486" y="999"/>
                    </a:lnTo>
                    <a:lnTo>
                      <a:pt x="486" y="874"/>
                    </a:lnTo>
                    <a:cubicBezTo>
                      <a:pt x="651" y="843"/>
                      <a:pt x="752" y="755"/>
                      <a:pt x="752" y="639"/>
                    </a:cubicBezTo>
                    <a:lnTo>
                      <a:pt x="752" y="639"/>
                    </a:lnTo>
                    <a:cubicBezTo>
                      <a:pt x="752" y="519"/>
                      <a:pt x="670" y="446"/>
                      <a:pt x="476" y="394"/>
                    </a:cubicBezTo>
                    <a:lnTo>
                      <a:pt x="476" y="394"/>
                    </a:lnTo>
                    <a:cubicBezTo>
                      <a:pt x="405" y="374"/>
                      <a:pt x="323" y="348"/>
                      <a:pt x="323" y="324"/>
                    </a:cubicBezTo>
                    <a:lnTo>
                      <a:pt x="323" y="324"/>
                    </a:lnTo>
                    <a:cubicBezTo>
                      <a:pt x="323" y="294"/>
                      <a:pt x="379" y="289"/>
                      <a:pt x="413" y="289"/>
                    </a:cubicBezTo>
                    <a:lnTo>
                      <a:pt x="413" y="289"/>
                    </a:lnTo>
                    <a:cubicBezTo>
                      <a:pt x="510" y="289"/>
                      <a:pt x="572" y="312"/>
                      <a:pt x="609" y="326"/>
                    </a:cubicBezTo>
                    <a:lnTo>
                      <a:pt x="609" y="326"/>
                    </a:lnTo>
                    <a:lnTo>
                      <a:pt x="652" y="342"/>
                    </a:lnTo>
                    <a:lnTo>
                      <a:pt x="666" y="307"/>
                    </a:lnTo>
                    <a:lnTo>
                      <a:pt x="719" y="153"/>
                    </a:lnTo>
                    <a:lnTo>
                      <a:pt x="690" y="142"/>
                    </a:lnTo>
                    <a:cubicBezTo>
                      <a:pt x="650" y="127"/>
                      <a:pt x="587" y="110"/>
                      <a:pt x="494" y="103"/>
                    </a:cubicBezTo>
                    <a:lnTo>
                      <a:pt x="494" y="103"/>
                    </a:lnTo>
                    <a:lnTo>
                      <a:pt x="494" y="0"/>
                    </a:lnTo>
                    <a:lnTo>
                      <a:pt x="269" y="0"/>
                    </a:lnTo>
                    <a:lnTo>
                      <a:pt x="269" y="116"/>
                    </a:lnTo>
                    <a:cubicBezTo>
                      <a:pt x="112" y="147"/>
                      <a:pt x="16" y="232"/>
                      <a:pt x="16" y="344"/>
                    </a:cubicBezTo>
                    <a:lnTo>
                      <a:pt x="16" y="344"/>
                    </a:lnTo>
                    <a:cubicBezTo>
                      <a:pt x="16" y="488"/>
                      <a:pt x="174" y="548"/>
                      <a:pt x="312" y="583"/>
                    </a:cubicBezTo>
                    <a:lnTo>
                      <a:pt x="312" y="583"/>
                    </a:lnTo>
                    <a:cubicBezTo>
                      <a:pt x="429" y="614"/>
                      <a:pt x="445" y="636"/>
                      <a:pt x="445" y="655"/>
                    </a:cubicBezTo>
                    <a:lnTo>
                      <a:pt x="445" y="655"/>
                    </a:lnTo>
                    <a:cubicBezTo>
                      <a:pt x="445" y="683"/>
                      <a:pt x="392" y="696"/>
                      <a:pt x="339" y="696"/>
                    </a:cubicBezTo>
                    <a:lnTo>
                      <a:pt x="339" y="696"/>
                    </a:lnTo>
                    <a:cubicBezTo>
                      <a:pt x="237" y="696"/>
                      <a:pt x="151" y="666"/>
                      <a:pt x="110" y="649"/>
                    </a:cubicBezTo>
                    <a:lnTo>
                      <a:pt x="110" y="649"/>
                    </a:lnTo>
                    <a:lnTo>
                      <a:pt x="65" y="630"/>
                    </a:lnTo>
                    <a:lnTo>
                      <a:pt x="0" y="825"/>
                    </a:lnTo>
                    <a:lnTo>
                      <a:pt x="0" y="825"/>
                    </a:lnTo>
                    <a:lnTo>
                      <a:pt x="27" y="837"/>
                    </a:lnTo>
                    <a:cubicBezTo>
                      <a:pt x="87" y="862"/>
                      <a:pt x="176" y="880"/>
                      <a:pt x="261" y="886"/>
                    </a:cubicBezTo>
                    <a:lnTo>
                      <a:pt x="261" y="886"/>
                    </a:lnTo>
                    <a:lnTo>
                      <a:pt x="261" y="999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xmlns="" id="{51FC5A8E-3C0A-4FD7-ABA1-6505589C990F}"/>
                  </a:ext>
                </a:extLst>
              </p:cNvPr>
              <p:cNvSpPr/>
              <p:nvPr/>
            </p:nvSpPr>
            <p:spPr>
              <a:xfrm>
                <a:off x="1596341" y="3010821"/>
                <a:ext cx="2661099" cy="4939670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en-US" sz="900" b="1" dirty="0">
                    <a:solidFill>
                      <a:schemeClr val="bg2">
                        <a:lumMod val="25000"/>
                      </a:schemeClr>
                    </a:solidFill>
                    <a:latin typeface="Arial" charset="0"/>
                  </a:rPr>
                  <a:t> Record (Baseline) Prodn from wells producing on GL at 14.Feb.2018.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en-US" sz="900" dirty="0">
                    <a:solidFill>
                      <a:schemeClr val="bg2">
                        <a:lumMod val="25000"/>
                      </a:schemeClr>
                    </a:solidFill>
                    <a:latin typeface="Arial" charset="0"/>
                  </a:rPr>
                  <a:t> Firm up candidate wells for GL Installt’n/Opt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en-US" sz="900" dirty="0">
                    <a:solidFill>
                      <a:schemeClr val="bg2">
                        <a:lumMod val="25000"/>
                      </a:schemeClr>
                    </a:solidFill>
                    <a:latin typeface="Arial" charset="0"/>
                  </a:rPr>
                  <a:t> Create maint’ce plan for FL manifold Flow control loop (FCVs, transmitters, etc.).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GB" altLang="en-US" sz="900" dirty="0">
                    <a:solidFill>
                      <a:schemeClr val="bg2">
                        <a:lumMod val="25000"/>
                      </a:schemeClr>
                    </a:solidFill>
                    <a:latin typeface="Arial" charset="0"/>
                  </a:rPr>
                  <a:t>Initiate GL Project in CADENCE.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GB" altLang="en-US" sz="900" dirty="0">
                    <a:solidFill>
                      <a:schemeClr val="bg2">
                        <a:lumMod val="25000"/>
                      </a:schemeClr>
                    </a:solidFill>
                    <a:latin typeface="Arial" charset="0"/>
                  </a:rPr>
                  <a:t> CAO/SCADA reinstatement status assessment (material and costing). 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GB" altLang="en-US" sz="900" dirty="0">
                    <a:solidFill>
                      <a:schemeClr val="bg2">
                        <a:lumMod val="25000"/>
                      </a:schemeClr>
                    </a:solidFill>
                    <a:latin typeface="Arial" charset="0"/>
                  </a:rPr>
                  <a:t> </a:t>
                </a:r>
                <a:r>
                  <a:rPr lang="en-US" altLang="en-US" sz="900" dirty="0">
                    <a:solidFill>
                      <a:schemeClr val="bg2">
                        <a:lumMod val="25000"/>
                      </a:schemeClr>
                    </a:solidFill>
                    <a:latin typeface="Arial" charset="0"/>
                  </a:rPr>
                  <a:t>GL Manifold line flushing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en-US" sz="900" dirty="0">
                    <a:solidFill>
                      <a:schemeClr val="bg2">
                        <a:lumMod val="25000"/>
                      </a:schemeClr>
                    </a:solidFill>
                    <a:latin typeface="Arial" charset="0"/>
                  </a:rPr>
                  <a:t> Check GLL and FL integrity for all wells that can be Gas lifted.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en-US" sz="900" dirty="0">
                    <a:solidFill>
                      <a:schemeClr val="bg2">
                        <a:lumMod val="25000"/>
                      </a:schemeClr>
                    </a:solidFill>
                    <a:latin typeface="Arial" charset="0"/>
                  </a:rPr>
                  <a:t> </a:t>
                </a:r>
                <a:r>
                  <a:rPr lang="en-GB" altLang="en-US" sz="900" dirty="0">
                    <a:solidFill>
                      <a:schemeClr val="bg2">
                        <a:lumMod val="25000"/>
                      </a:schemeClr>
                    </a:solidFill>
                    <a:latin typeface="Arial" charset="0"/>
                  </a:rPr>
                  <a:t>Revamping of GL automation system: ensure that 22 FCVs are functional.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en-US" sz="900" dirty="0">
                    <a:solidFill>
                      <a:schemeClr val="bg2">
                        <a:lumMod val="25000"/>
                      </a:schemeClr>
                    </a:solidFill>
                    <a:latin typeface="Arial" charset="0"/>
                  </a:rPr>
                  <a:t> </a:t>
                </a:r>
                <a:r>
                  <a:rPr lang="en-US" altLang="en-US" sz="900" b="1" dirty="0">
                    <a:solidFill>
                      <a:schemeClr val="bg2">
                        <a:lumMod val="25000"/>
                      </a:schemeClr>
                    </a:solidFill>
                    <a:latin typeface="Arial" charset="0"/>
                  </a:rPr>
                  <a:t>Commence optimization study of Tranche 1 conduits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endParaRPr lang="en-GB" altLang="en-US" sz="900" dirty="0">
                  <a:solidFill>
                    <a:schemeClr val="bg2">
                      <a:lumMod val="25000"/>
                    </a:schemeClr>
                  </a:solidFill>
                  <a:latin typeface="Arial" charset="0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xmlns="" id="{8DA90CA6-A473-4645-BACA-CC14680AABA3}"/>
              </a:ext>
            </a:extLst>
          </p:cNvPr>
          <p:cNvGrpSpPr/>
          <p:nvPr/>
        </p:nvGrpSpPr>
        <p:grpSpPr>
          <a:xfrm>
            <a:off x="9696563" y="2436349"/>
            <a:ext cx="2219947" cy="2075238"/>
            <a:chOff x="6177824" y="717617"/>
            <a:chExt cx="2789134" cy="1542557"/>
          </a:xfrm>
        </p:grpSpPr>
        <p:sp>
          <p:nvSpPr>
            <p:cNvPr id="122" name="Freeform 123">
              <a:extLst>
                <a:ext uri="{FF2B5EF4-FFF2-40B4-BE49-F238E27FC236}">
                  <a16:creationId xmlns:a16="http://schemas.microsoft.com/office/drawing/2014/main" xmlns="" id="{C25411DA-D0AD-4B7A-AF0A-B09B5C8CF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6143" y="1182717"/>
              <a:ext cx="76649" cy="74635"/>
            </a:xfrm>
            <a:custGeom>
              <a:avLst/>
              <a:gdLst>
                <a:gd name="T0" fmla="*/ 191 w 316"/>
                <a:gd name="T1" fmla="*/ 15 h 311"/>
                <a:gd name="T2" fmla="*/ 166 w 316"/>
                <a:gd name="T3" fmla="*/ 11 h 311"/>
                <a:gd name="T4" fmla="*/ 41 w 316"/>
                <a:gd name="T5" fmla="*/ 290 h 311"/>
                <a:gd name="T6" fmla="*/ 305 w 316"/>
                <a:gd name="T7" fmla="*/ 149 h 311"/>
                <a:gd name="T8" fmla="*/ 300 w 316"/>
                <a:gd name="T9" fmla="*/ 125 h 311"/>
                <a:gd name="T10" fmla="*/ 191 w 316"/>
                <a:gd name="T11" fmla="*/ 15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" h="311">
                  <a:moveTo>
                    <a:pt x="191" y="15"/>
                  </a:moveTo>
                  <a:cubicBezTo>
                    <a:pt x="175" y="0"/>
                    <a:pt x="169" y="7"/>
                    <a:pt x="166" y="11"/>
                  </a:cubicBezTo>
                  <a:cubicBezTo>
                    <a:pt x="78" y="99"/>
                    <a:pt x="0" y="311"/>
                    <a:pt x="41" y="290"/>
                  </a:cubicBezTo>
                  <a:cubicBezTo>
                    <a:pt x="192" y="215"/>
                    <a:pt x="217" y="237"/>
                    <a:pt x="305" y="149"/>
                  </a:cubicBezTo>
                  <a:cubicBezTo>
                    <a:pt x="308" y="146"/>
                    <a:pt x="316" y="140"/>
                    <a:pt x="300" y="125"/>
                  </a:cubicBezTo>
                  <a:lnTo>
                    <a:pt x="191" y="1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xmlns="" id="{E5CF1DAD-9C05-4B85-B431-9686D7989FAB}"/>
                </a:ext>
              </a:extLst>
            </p:cNvPr>
            <p:cNvSpPr/>
            <p:nvPr/>
          </p:nvSpPr>
          <p:spPr>
            <a:xfrm>
              <a:off x="6177824" y="717617"/>
              <a:ext cx="2789134" cy="1542557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>
                <a:lnSpc>
                  <a:spcPct val="110000"/>
                </a:lnSpc>
                <a:buFont typeface="Wingdings" panose="05000000000000000000" pitchFamily="2" charset="2"/>
                <a:buChar char="§"/>
              </a:pPr>
              <a:r>
                <a:rPr lang="en-US" altLang="en-US" sz="1000" dirty="0">
                  <a:solidFill>
                    <a:schemeClr val="bg2">
                      <a:lumMod val="25000"/>
                    </a:schemeClr>
                  </a:solidFill>
                  <a:latin typeface="Arial" charset="0"/>
                </a:rPr>
                <a:t> Field implementation of Tranche 5 &amp; 6</a:t>
              </a:r>
            </a:p>
            <a:p>
              <a:pPr>
                <a:lnSpc>
                  <a:spcPct val="110000"/>
                </a:lnSpc>
                <a:buFont typeface="Wingdings" panose="05000000000000000000" pitchFamily="2" charset="2"/>
                <a:buChar char="§"/>
              </a:pPr>
              <a:r>
                <a:rPr lang="en-US" altLang="en-US" sz="1000" dirty="0">
                  <a:solidFill>
                    <a:schemeClr val="bg2">
                      <a:lumMod val="25000"/>
                    </a:schemeClr>
                  </a:solidFill>
                  <a:latin typeface="Arial" charset="0"/>
                </a:rPr>
                <a:t>Troubleshoot implementation issues</a:t>
              </a:r>
            </a:p>
            <a:p>
              <a:pPr>
                <a:lnSpc>
                  <a:spcPct val="110000"/>
                </a:lnSpc>
                <a:buFont typeface="Wingdings" panose="05000000000000000000" pitchFamily="2" charset="2"/>
                <a:buChar char="§"/>
              </a:pPr>
              <a:r>
                <a:rPr lang="en-US" altLang="en-US" sz="1000" dirty="0">
                  <a:solidFill>
                    <a:schemeClr val="bg2">
                      <a:lumMod val="25000"/>
                    </a:schemeClr>
                  </a:solidFill>
                  <a:latin typeface="Arial" charset="0"/>
                </a:rPr>
                <a:t> Record gains</a:t>
              </a:r>
            </a:p>
            <a:p>
              <a:pPr>
                <a:lnSpc>
                  <a:spcPct val="110000"/>
                </a:lnSpc>
                <a:buFont typeface="Wingdings" panose="05000000000000000000" pitchFamily="2" charset="2"/>
                <a:buChar char="§"/>
              </a:pPr>
              <a:r>
                <a:rPr lang="en-US" altLang="en-US" sz="1000" b="1" dirty="0">
                  <a:solidFill>
                    <a:schemeClr val="bg2">
                      <a:lumMod val="25000"/>
                    </a:schemeClr>
                  </a:solidFill>
                  <a:latin typeface="Arial" charset="0"/>
                </a:rPr>
                <a:t> 9 Mnths Milestone Check (plan vs Actual)</a:t>
              </a:r>
            </a:p>
            <a:p>
              <a:pPr>
                <a:lnSpc>
                  <a:spcPct val="110000"/>
                </a:lnSpc>
                <a:buFont typeface="Wingdings" panose="05000000000000000000" pitchFamily="2" charset="2"/>
                <a:buChar char="§"/>
              </a:pPr>
              <a:r>
                <a:rPr lang="en-US" altLang="en-US" sz="1000" dirty="0">
                  <a:solidFill>
                    <a:schemeClr val="bg2">
                      <a:lumMod val="25000"/>
                    </a:schemeClr>
                  </a:solidFill>
                  <a:latin typeface="Arial" charset="0"/>
                </a:rPr>
                <a:t> Develop recovery plan if necessary (source fillers from Options Category if necessary to replace unsuccessful candidates)</a:t>
              </a:r>
            </a:p>
            <a:p>
              <a:pPr>
                <a:lnSpc>
                  <a:spcPct val="110000"/>
                </a:lnSpc>
                <a:buFont typeface="Wingdings" panose="05000000000000000000" pitchFamily="2" charset="2"/>
                <a:buChar char="§"/>
              </a:pPr>
              <a:endParaRPr lang="en-US" altLang="en-US" sz="1000" dirty="0">
                <a:solidFill>
                  <a:schemeClr val="bg2">
                    <a:lumMod val="25000"/>
                  </a:schemeClr>
                </a:solidFill>
                <a:latin typeface="Arial" charset="0"/>
              </a:endParaRPr>
            </a:p>
            <a:p>
              <a:pPr>
                <a:lnSpc>
                  <a:spcPct val="110000"/>
                </a:lnSpc>
                <a:buFont typeface="Wingdings" panose="05000000000000000000" pitchFamily="2" charset="2"/>
                <a:buChar char="§"/>
              </a:pPr>
              <a:endParaRPr lang="en-GB" sz="1000" kern="800" dirty="0">
                <a:solidFill>
                  <a:schemeClr val="bg2">
                    <a:lumMod val="25000"/>
                  </a:schemeClr>
                </a:solidFill>
                <a:latin typeface="Gill Sans MT" panose="020B050202010402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xmlns="" id="{AB2E7E68-6D6E-4777-9508-3FCC0425E775}"/>
              </a:ext>
            </a:extLst>
          </p:cNvPr>
          <p:cNvGrpSpPr/>
          <p:nvPr/>
        </p:nvGrpSpPr>
        <p:grpSpPr>
          <a:xfrm>
            <a:off x="9412825" y="686108"/>
            <a:ext cx="2716953" cy="1269375"/>
            <a:chOff x="5735250" y="2443148"/>
            <a:chExt cx="3001875" cy="1952281"/>
          </a:xfrm>
        </p:grpSpPr>
        <p:sp>
          <p:nvSpPr>
            <p:cNvPr id="154" name="Oval 153">
              <a:extLst>
                <a:ext uri="{FF2B5EF4-FFF2-40B4-BE49-F238E27FC236}">
                  <a16:creationId xmlns:a16="http://schemas.microsoft.com/office/drawing/2014/main" xmlns="" id="{CA8B171E-36A1-435E-97BE-B39C133DF700}"/>
                </a:ext>
              </a:extLst>
            </p:cNvPr>
            <p:cNvSpPr/>
            <p:nvPr/>
          </p:nvSpPr>
          <p:spPr>
            <a:xfrm>
              <a:off x="5735250" y="4250648"/>
              <a:ext cx="156139" cy="1430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xmlns="" id="{0CD212DD-E0A8-46E9-965F-6DA5D4B7ADD1}"/>
                </a:ext>
              </a:extLst>
            </p:cNvPr>
            <p:cNvGrpSpPr/>
            <p:nvPr/>
          </p:nvGrpSpPr>
          <p:grpSpPr>
            <a:xfrm>
              <a:off x="5947991" y="2443148"/>
              <a:ext cx="2789134" cy="1952281"/>
              <a:chOff x="6275922" y="1010766"/>
              <a:chExt cx="2789134" cy="1952281"/>
            </a:xfrm>
          </p:grpSpPr>
          <p:sp>
            <p:nvSpPr>
              <p:cNvPr id="152" name="Freeform 123">
                <a:extLst>
                  <a:ext uri="{FF2B5EF4-FFF2-40B4-BE49-F238E27FC236}">
                    <a16:creationId xmlns:a16="http://schemas.microsoft.com/office/drawing/2014/main" xmlns="" id="{93B54939-82E5-4A7D-9881-B15BFEE32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16143" y="1182717"/>
                <a:ext cx="76649" cy="74635"/>
              </a:xfrm>
              <a:custGeom>
                <a:avLst/>
                <a:gdLst>
                  <a:gd name="T0" fmla="*/ 191 w 316"/>
                  <a:gd name="T1" fmla="*/ 15 h 311"/>
                  <a:gd name="T2" fmla="*/ 166 w 316"/>
                  <a:gd name="T3" fmla="*/ 11 h 311"/>
                  <a:gd name="T4" fmla="*/ 41 w 316"/>
                  <a:gd name="T5" fmla="*/ 290 h 311"/>
                  <a:gd name="T6" fmla="*/ 305 w 316"/>
                  <a:gd name="T7" fmla="*/ 149 h 311"/>
                  <a:gd name="T8" fmla="*/ 300 w 316"/>
                  <a:gd name="T9" fmla="*/ 125 h 311"/>
                  <a:gd name="T10" fmla="*/ 191 w 316"/>
                  <a:gd name="T11" fmla="*/ 15 h 3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6" h="311">
                    <a:moveTo>
                      <a:pt x="191" y="15"/>
                    </a:moveTo>
                    <a:cubicBezTo>
                      <a:pt x="175" y="0"/>
                      <a:pt x="169" y="7"/>
                      <a:pt x="166" y="11"/>
                    </a:cubicBezTo>
                    <a:cubicBezTo>
                      <a:pt x="78" y="99"/>
                      <a:pt x="0" y="311"/>
                      <a:pt x="41" y="290"/>
                    </a:cubicBezTo>
                    <a:cubicBezTo>
                      <a:pt x="192" y="215"/>
                      <a:pt x="217" y="237"/>
                      <a:pt x="305" y="149"/>
                    </a:cubicBezTo>
                    <a:cubicBezTo>
                      <a:pt x="308" y="146"/>
                      <a:pt x="316" y="140"/>
                      <a:pt x="300" y="125"/>
                    </a:cubicBezTo>
                    <a:lnTo>
                      <a:pt x="191" y="15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xmlns="" id="{FAF7CB11-769C-4DD0-96A4-F20AA2917DE0}"/>
                  </a:ext>
                </a:extLst>
              </p:cNvPr>
              <p:cNvSpPr/>
              <p:nvPr/>
            </p:nvSpPr>
            <p:spPr>
              <a:xfrm>
                <a:off x="6275922" y="1010766"/>
                <a:ext cx="2789134" cy="1952281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en-US" sz="1000" dirty="0">
                    <a:solidFill>
                      <a:schemeClr val="bg2">
                        <a:lumMod val="25000"/>
                      </a:schemeClr>
                    </a:solidFill>
                    <a:latin typeface="Arial" charset="0"/>
                  </a:rPr>
                  <a:t> Firm Candidate Field Implementation Complete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en-US" sz="1000" dirty="0">
                    <a:solidFill>
                      <a:schemeClr val="bg2">
                        <a:lumMod val="25000"/>
                      </a:schemeClr>
                    </a:solidFill>
                    <a:latin typeface="Arial" charset="0"/>
                  </a:rPr>
                  <a:t> Access Success and cumulative gain, compare with Baseline.</a:t>
                </a:r>
              </a:p>
              <a:p>
                <a:pPr>
                  <a:lnSpc>
                    <a:spcPct val="11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en-US" sz="1000" dirty="0">
                    <a:solidFill>
                      <a:schemeClr val="bg2">
                        <a:lumMod val="25000"/>
                      </a:schemeClr>
                    </a:solidFill>
                    <a:latin typeface="Arial" charset="0"/>
                  </a:rPr>
                  <a:t> Run System health-check and compare with pre-project status</a:t>
                </a:r>
                <a:endParaRPr lang="en-GB" sz="1000" kern="800" dirty="0">
                  <a:solidFill>
                    <a:schemeClr val="bg2">
                      <a:lumMod val="25000"/>
                    </a:schemeClr>
                  </a:solidFill>
                  <a:latin typeface="Gill Sans MT" panose="020B0502020104020203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E895B6A4-2B71-4073-AAA3-08841F436D4F}"/>
              </a:ext>
            </a:extLst>
          </p:cNvPr>
          <p:cNvSpPr/>
          <p:nvPr/>
        </p:nvSpPr>
        <p:spPr>
          <a:xfrm>
            <a:off x="8360888" y="5529424"/>
            <a:ext cx="1220640" cy="1135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xmlns="" id="{1B9739F2-41BE-482B-8919-0EC713FEB42C}"/>
              </a:ext>
            </a:extLst>
          </p:cNvPr>
          <p:cNvSpPr txBox="1"/>
          <p:nvPr/>
        </p:nvSpPr>
        <p:spPr bwMode="auto">
          <a:xfrm>
            <a:off x="8374858" y="5571552"/>
            <a:ext cx="1188977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000" b="1" dirty="0">
                <a:solidFill>
                  <a:srgbClr val="595959"/>
                </a:solidFill>
              </a:rPr>
              <a:t>ACTION LOG</a:t>
            </a:r>
          </a:p>
        </p:txBody>
      </p:sp>
      <p:graphicFrame>
        <p:nvGraphicFramePr>
          <p:cNvPr id="161" name="Object 160">
            <a:extLst>
              <a:ext uri="{FF2B5EF4-FFF2-40B4-BE49-F238E27FC236}">
                <a16:creationId xmlns:a16="http://schemas.microsoft.com/office/drawing/2014/main" xmlns="" id="{4E9F944F-C2E6-47B6-B076-2BB92FFC1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538803"/>
              </p:ext>
            </p:extLst>
          </p:nvPr>
        </p:nvGraphicFramePr>
        <p:xfrm>
          <a:off x="8521349" y="5866582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8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21349" y="5866582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" name="TextBox 161">
            <a:hlinkClick r:id="rId5" action="ppaction://hlinksldjump"/>
            <a:extLst>
              <a:ext uri="{FF2B5EF4-FFF2-40B4-BE49-F238E27FC236}">
                <a16:creationId xmlns:a16="http://schemas.microsoft.com/office/drawing/2014/main" xmlns="" id="{6FAB5080-FE0A-426F-8AD7-74AA08205E4C}"/>
              </a:ext>
            </a:extLst>
          </p:cNvPr>
          <p:cNvSpPr txBox="1"/>
          <p:nvPr/>
        </p:nvSpPr>
        <p:spPr bwMode="auto">
          <a:xfrm>
            <a:off x="10519136" y="6637176"/>
            <a:ext cx="1672864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000" dirty="0">
                <a:solidFill>
                  <a:schemeClr val="bg1"/>
                </a:solidFill>
              </a:rPr>
              <a:t>Back To Why?  What? Next</a:t>
            </a:r>
          </a:p>
        </p:txBody>
      </p:sp>
      <p:cxnSp>
        <p:nvCxnSpPr>
          <p:cNvPr id="5" name="Elbow Connector 4"/>
          <p:cNvCxnSpPr/>
          <p:nvPr/>
        </p:nvCxnSpPr>
        <p:spPr>
          <a:xfrm flipV="1">
            <a:off x="94424" y="6260437"/>
            <a:ext cx="5169625" cy="473441"/>
          </a:xfrm>
          <a:prstGeom prst="bentConnector3">
            <a:avLst>
              <a:gd name="adj1" fmla="val 52027"/>
            </a:avLst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flipV="1">
            <a:off x="2774270" y="5322374"/>
            <a:ext cx="4781865" cy="938063"/>
          </a:xfrm>
          <a:prstGeom prst="bentConnector3">
            <a:avLst>
              <a:gd name="adj1" fmla="val 51793"/>
            </a:avLst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0" name="Elbow Connector 79"/>
          <p:cNvCxnSpPr/>
          <p:nvPr/>
        </p:nvCxnSpPr>
        <p:spPr>
          <a:xfrm flipV="1">
            <a:off x="5264049" y="4866715"/>
            <a:ext cx="4317479" cy="458192"/>
          </a:xfrm>
          <a:prstGeom prst="bentConnector3">
            <a:avLst>
              <a:gd name="adj1" fmla="val 54854"/>
            </a:avLst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Elbow Connector 89"/>
          <p:cNvCxnSpPr/>
          <p:nvPr/>
        </p:nvCxnSpPr>
        <p:spPr>
          <a:xfrm flipV="1">
            <a:off x="7610084" y="4511587"/>
            <a:ext cx="4423420" cy="364655"/>
          </a:xfrm>
          <a:prstGeom prst="bentConnector3">
            <a:avLst>
              <a:gd name="adj1" fmla="val 50000"/>
            </a:avLst>
          </a:prstGeom>
          <a:ln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Up Arrow 24"/>
          <p:cNvSpPr/>
          <p:nvPr/>
        </p:nvSpPr>
        <p:spPr>
          <a:xfrm>
            <a:off x="11777846" y="1688881"/>
            <a:ext cx="333742" cy="2846763"/>
          </a:xfrm>
          <a:prstGeom prst="upArrow">
            <a:avLst/>
          </a:prstGeom>
          <a:solidFill>
            <a:srgbClr val="008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</p:spTree>
    <p:extLst>
      <p:ext uri="{BB962C8B-B14F-4D97-AF65-F5344CB8AC3E}">
        <p14:creationId xmlns:p14="http://schemas.microsoft.com/office/powerpoint/2010/main" val="249251642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Equipment Improvement Worth Sharing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xmlns="" name="Shell Template - Widescreen - V33.potx" id="{DCB8EBDD-AD61-4D12-B9D8-0A71DB1F1C72}" vid="{6D69188D-DD7E-4D0E-8AB8-46CCC4C7C1FE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Equipment Improvement Worth Sharing</Template>
  <TotalTime>7819</TotalTime>
  <Words>1830</Words>
  <Application>Microsoft Office PowerPoint</Application>
  <PresentationFormat>Custom</PresentationFormat>
  <Paragraphs>360</Paragraphs>
  <Slides>10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Stencil</vt:lpstr>
      <vt:lpstr>Times New Roman</vt:lpstr>
      <vt:lpstr>Wingdings</vt:lpstr>
      <vt:lpstr>Gill Sans MT</vt:lpstr>
      <vt:lpstr>Futura Light</vt:lpstr>
      <vt:lpstr>Futura Bold</vt:lpstr>
      <vt:lpstr>Futura Medium</vt:lpstr>
      <vt:lpstr>Calibri</vt:lpstr>
      <vt:lpstr>Equipment Improvement Worth Sharing</vt:lpstr>
      <vt:lpstr>Worksheet</vt:lpstr>
      <vt:lpstr>IMOR Gas Lift Health Check &amp; Optimization Workshop  -- REPORT OUT --</vt:lpstr>
      <vt:lpstr>Workshop Participants</vt:lpstr>
      <vt:lpstr> Opportunity Statement from Workshop</vt:lpstr>
      <vt:lpstr>Why? What? Next</vt:lpstr>
      <vt:lpstr>GL System Status Assessment and Improvement Identification</vt:lpstr>
      <vt:lpstr>Identified GL Optimization and New Installation Candidate Conduits</vt:lpstr>
      <vt:lpstr>Reward Staircase and Implementation Timeline [FIRM CANDIDATES]</vt:lpstr>
      <vt:lpstr>Reward Staircase and Implementation Timeline [OPTIONAL CANDIDATES]</vt:lpstr>
      <vt:lpstr>Level 1 Implementation Plan Summary, Action and Accountabilities [Firm Candidates]</vt:lpstr>
      <vt:lpstr>PowerPoint Presentation</vt:lpstr>
    </vt:vector>
  </TitlesOfParts>
  <Company>Shell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IMOR 2018 Strategy Planning</dc:title>
  <dc:creator>Salami, Tayo J SPDC-UPO/G/PSD</dc:creator>
  <cp:lastModifiedBy>Benjamin.Obong</cp:lastModifiedBy>
  <cp:revision>460</cp:revision>
  <cp:lastPrinted>2018-02-25T09:09:08Z</cp:lastPrinted>
  <dcterms:created xsi:type="dcterms:W3CDTF">2016-08-09T14:43:56Z</dcterms:created>
  <dcterms:modified xsi:type="dcterms:W3CDTF">2018-02-26T18:57:30Z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</Properties>
</file>