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  <p:sldMasterId id="2147483713" r:id="rId6"/>
    <p:sldMasterId id="2147483723" r:id="rId7"/>
  </p:sldMasterIdLst>
  <p:notesMasterIdLst>
    <p:notesMasterId r:id="rId12"/>
  </p:notesMasterIdLst>
  <p:handoutMasterIdLst>
    <p:handoutMasterId r:id="rId13"/>
  </p:handoutMasterIdLst>
  <p:sldIdLst>
    <p:sldId id="467" r:id="rId8"/>
    <p:sldId id="469" r:id="rId9"/>
    <p:sldId id="470" r:id="rId10"/>
    <p:sldId id="471" r:id="rId11"/>
  </p:sldIdLst>
  <p:sldSz cx="12192000" cy="6858000"/>
  <p:notesSz cx="6881813" cy="9296400"/>
  <p:embeddedFontLst>
    <p:embeddedFont>
      <p:font typeface="Futura" panose="020B060402020202020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utura Medium" panose="00000400000000000000" pitchFamily="2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2944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168">
          <p15:clr>
            <a:srgbClr val="A4A3A4"/>
          </p15:clr>
        </p15:guide>
        <p15:guide id="8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7" d="100"/>
          <a:sy n="67" d="100"/>
        </p:scale>
        <p:origin x="8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  <p:guide orient="horz" pos="2944"/>
        <p:guide orient="horz" pos="2928"/>
        <p:guide pos="2168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02/03/2018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02/03/2018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8500"/>
            <a:ext cx="6196013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0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21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dirty="0">
                  <a:solidFill>
                    <a:srgbClr val="59595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20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99659698-564C-4459-BD6E-6C205F2D6321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2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F6F1AC0A-2E30-48FB-914D-8877925F5FE1}" type="datetime3">
              <a:rPr lang="en-US" smtClean="0">
                <a:solidFill>
                  <a:srgbClr val="595959"/>
                </a:solidFill>
              </a:rPr>
              <a:pPr algn="ctr" defTabSz="914400">
                <a:defRPr/>
              </a:pPr>
              <a:t>2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654989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09EAA5E8-11F6-4506-A68A-0D78EEC738FF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7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108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6A2E9371-0D19-4440-B036-68FBAB548044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7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5831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5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cs typeface="Times New Roman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FC0C03D0-719F-4489-BE4F-24584326C8C6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7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15303"/>
      </p:ext>
    </p:extLst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1846DF5D-26EB-4284-A8A1-240212366A80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9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4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7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0324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5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cs typeface="Times New Roman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6D5243B0-BEF6-4C03-BA02-7F746BD7DD0C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9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4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0982290"/>
      </p:ext>
    </p:extLst>
  </p:cSld>
  <p:clrMapOvr>
    <a:masterClrMapping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34B317C9-EF84-43E7-9CF1-B3017A3977CB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9429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9748D908-FA6A-4028-8A53-8F913B2EC193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3726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6019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9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dirty="0">
                  <a:solidFill>
                    <a:srgbClr val="59595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9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99659698-564C-4459-BD6E-6C205F2D6321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2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F6F1AC0A-2E30-48FB-914D-8877925F5FE1}" type="datetime3">
              <a:rPr lang="en-US" smtClean="0">
                <a:solidFill>
                  <a:srgbClr val="595959"/>
                </a:solidFill>
              </a:rPr>
              <a:pPr algn="ctr" defTabSz="914400">
                <a:defRPr/>
              </a:pPr>
              <a:t>2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654989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09EAA5E8-11F6-4506-A68A-0D78EEC738FF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5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1083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6A2E9371-0D19-4440-B036-68FBAB548044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5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583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3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cs typeface="Times New Roman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FC0C03D0-719F-4489-BE4F-24584326C8C6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5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15303"/>
      </p:ext>
    </p:extLst>
  </p:cSld>
  <p:clrMapOvr>
    <a:masterClrMapping/>
  </p:clrMapOvr>
  <p:transition>
    <p:fade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1846DF5D-26EB-4284-A8A1-240212366A80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9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3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5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Footer: Title may be placed here or disclaimer if required. May sit up to two lines in depth.</a:t>
            </a:r>
            <a:endParaRPr lang="en-US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0324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3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cs typeface="Times New Roman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6D5243B0-BEF6-4C03-BA02-7F746BD7DD0C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9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3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0982290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34B317C9-EF84-43E7-9CF1-B3017A3977CB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9429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9748D908-FA6A-4028-8A53-8F913B2EC193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37261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6019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2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2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5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AAF7D279-2055-4050-AA61-6140BFD02F29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70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525570" y="1387475"/>
            <a:ext cx="1429366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3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3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2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F6F1AC0A-2E30-48FB-914D-8877925F5FE1}" type="datetime3">
              <a:rPr lang="en-US" smtClean="0">
                <a:solidFill>
                  <a:srgbClr val="595959"/>
                </a:solidFill>
              </a:rPr>
              <a:pPr algn="ctr" defTabSz="914400">
                <a:defRPr/>
              </a:pPr>
              <a:t>2 March 2018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99999"/>
              </a:solidFill>
              <a:latin typeface="Futura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2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2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3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fld id="{AAF7D279-2055-4050-AA61-6140BFD02F29}" type="slidenum">
              <a:rPr lang="en-GB" smtClean="0">
                <a:solidFill>
                  <a:srgbClr val="595959"/>
                </a:solidFill>
              </a:rPr>
              <a:pPr defTabSz="914400"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9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525569" y="1387475"/>
            <a:ext cx="1429366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2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2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2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F6F1AC0A-2E30-48FB-914D-8877925F5FE1}" type="datetime3">
              <a:rPr lang="en-US" smtClean="0">
                <a:solidFill>
                  <a:srgbClr val="595959"/>
                </a:solidFill>
              </a:rPr>
              <a:pPr algn="ctr" defTabSz="914400">
                <a:defRPr/>
              </a:pPr>
              <a:t>2 March 2018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33537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Futura Medium" panose="00000400000000000000" pitchFamily="2" charset="0"/>
              </a:rPr>
              <a:t>Project Title: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IMOR GASLIFT OPTIMISATION PROJECT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22" y="836712"/>
            <a:ext cx="11893551" cy="2016223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3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3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Need to </a:t>
            </a: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identify short/medium/long term Gas lift Optimisation opportunities thereby increasing production and driving down unit OPEX in Imo river PU.</a:t>
            </a:r>
            <a:endParaRPr lang="en-US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To fully automate the gas lift System in Imo river by so doing benefit quickly and optimally from </a:t>
            </a:r>
            <a:r>
              <a:rPr lang="en-GB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gaslift</a:t>
            </a: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.</a:t>
            </a:r>
            <a:endParaRPr lang="en-US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Need for increase in wrench time of field operations personnel through synergy and elimination of overlaps in Make-it-Work (</a:t>
            </a:r>
            <a:r>
              <a:rPr lang="en-US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MiW</a:t>
            </a: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) </a:t>
            </a:r>
            <a:r>
              <a:rPr lang="en-US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workstream</a:t>
            </a: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Need for synergy and common ‘bottom-line’ business delivery.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Need to remain competitive and CSD positive.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US" sz="11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94127" y="3012632"/>
            <a:ext cx="4832351" cy="361543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 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Hold Gas Lift health check workshop to understand current realities and have a base case for improvement.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Repairs and calibration of hardware instrumentation including FCVs and field transmitters.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Ensure gas lift hardware is fully defined in SAP.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DCS-</a:t>
            </a:r>
            <a:r>
              <a:rPr lang="en-US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fieldware</a:t>
            </a: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communication.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Develop a script for real time lift gas injection measurements during well tests.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Progress </a:t>
            </a:r>
            <a:r>
              <a:rPr lang="en-US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multirate</a:t>
            </a: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tests to provide quality data to update Prosper models and optimal </a:t>
            </a:r>
            <a:r>
              <a:rPr lang="en-US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setpoint</a:t>
            </a: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determination. 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Carry out FG/BHP campaign of all gas lifted wells.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Carry out Gas lift valve change-outs (GLVCO).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Monitor well production performance from well tests ex- GLVCO.</a:t>
            </a:r>
            <a:endParaRPr lang="en-GB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38078" y="4856364"/>
            <a:ext cx="3956049" cy="17717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3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Mar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April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May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July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October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9" y="2992398"/>
            <a:ext cx="2906183" cy="17485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3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Support from CWI, WRFM and AMIT teams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Adequate Budget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Availability of Asset personnel, WRFM &amp; CWI to drive required changes (conflicting business priorities)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sz="1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r>
              <a:rPr lang="en-US" sz="18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91344" y="3012632"/>
            <a:ext cx="4012356" cy="17485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3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3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Acceleration plan for closing the gap between IPSC and actual production of ca. </a:t>
            </a:r>
            <a:r>
              <a:rPr lang="en-GB" sz="1300" b="1" i="1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3000</a:t>
            </a:r>
            <a:r>
              <a:rPr lang="en-GB" sz="1300" b="1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</a:t>
            </a:r>
            <a:r>
              <a:rPr lang="en-GB" sz="1300" b="1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bopd</a:t>
            </a:r>
            <a:r>
              <a:rPr lang="en-GB" sz="1300" b="1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Production Optimisation of all </a:t>
            </a:r>
            <a:r>
              <a:rPr lang="en-GB" sz="13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gaslifted</a:t>
            </a:r>
            <a:r>
              <a:rPr lang="en-GB" sz="13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conduits</a:t>
            </a: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9104369" y="4780041"/>
            <a:ext cx="2918303" cy="18480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Project Sponsor: Ezugworie, Sam</a:t>
            </a:r>
            <a:endParaRPr lang="en-GB" sz="1200" dirty="0">
              <a:solidFill>
                <a:schemeClr val="bg2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Implementation Leads: Benjamin Obong &amp; Gloria Erivona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200" b="1" u="sng" kern="1200" dirty="0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Project Team</a:t>
            </a: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: </a:t>
            </a:r>
            <a:r>
              <a:rPr lang="en-US" sz="1000" kern="1200" dirty="0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Benjamin Obong, Gloria Erivona, Attoni Success, Salisu Hassan, Richardson Oboro, Uche Nduka, Aribisala Ayodeji, Oginni Abiodun, Udo Uzochukwu, Enyi Ugwechi, Mamoke Akporuno, Offurum, Nmamkoche, Oruambo, Tamunomiete, Famofo-Idowu </a:t>
            </a:r>
            <a:r>
              <a:rPr lang="en-US" sz="1000" kern="1200" dirty="0" err="1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Olasunkami</a:t>
            </a:r>
            <a:r>
              <a:rPr lang="en-US" sz="1000" kern="1200" dirty="0">
                <a:solidFill>
                  <a:schemeClr val="bg2">
                    <a:lumMod val="50000"/>
                  </a:schemeClr>
                </a:solidFill>
                <a:effectLst/>
                <a:latin typeface="Futura Medium"/>
                <a:ea typeface="Times New Roman"/>
              </a:rPr>
              <a:t>, Amos Martins, Conrad Ibekwe, Okpubuluku, Kevwe</a:t>
            </a:r>
            <a:endParaRPr lang="en-GB" sz="1200" dirty="0">
              <a:solidFill>
                <a:schemeClr val="bg2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Cadence Commitment Template Past 7 days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1982"/>
              </p:ext>
            </p:extLst>
          </p:nvPr>
        </p:nvGraphicFramePr>
        <p:xfrm>
          <a:off x="143936" y="823905"/>
          <a:ext cx="11424677" cy="570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Carry out Gas Lift Health check workshop</a:t>
                      </a: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(Operations, WRFM, PTs, Process Engineering &amp; Asset Engineering)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Ben/Gloria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 err="1">
                          <a:latin typeface="+mn-lt"/>
                          <a:ea typeface="Calibri"/>
                          <a:cs typeface="Times New Roman"/>
                        </a:rPr>
                        <a:t>xxxxxxxx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visit by ROCI &amp; Smart field Team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Amos/Kevwe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 err="1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xxxxxxxx</a:t>
                      </a: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3599724" y="6525778"/>
            <a:ext cx="5568949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10320472" y="1268760"/>
            <a:ext cx="192021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10300031" y="1628800"/>
            <a:ext cx="192021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396041" y="1304826"/>
            <a:ext cx="1056217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</a:rPr>
              <a:t>Completed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0436350" y="1628800"/>
            <a:ext cx="1056217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Cadence Commitment Template Past 7 days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51991"/>
              </p:ext>
            </p:extLst>
          </p:nvPr>
        </p:nvGraphicFramePr>
        <p:xfrm>
          <a:off x="143936" y="823905"/>
          <a:ext cx="11424677" cy="56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3599724" y="6525778"/>
            <a:ext cx="5568949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10320472" y="1268760"/>
            <a:ext cx="192021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10300031" y="1628800"/>
            <a:ext cx="192021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E597B9-F879-40F4-9968-CD98FBF742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4341125-eaf3-412a-9571-61dcf4ec5b42"/>
    <ds:schemaRef ds:uri="http://purl.org/dc/elements/1.1/"/>
    <ds:schemaRef ds:uri="http://schemas.microsoft.com/office/2006/metadata/properties"/>
    <ds:schemaRef ds:uri="d3ae7aad-cf14-4d1d-8a7e-198f93a0f74a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10041</TotalTime>
  <Words>495</Words>
  <Application>Microsoft Office PowerPoint</Application>
  <PresentationFormat>Widescreen</PresentationFormat>
  <Paragraphs>110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Wingdings</vt:lpstr>
      <vt:lpstr>Arial</vt:lpstr>
      <vt:lpstr>Futura</vt:lpstr>
      <vt:lpstr>Calibri</vt:lpstr>
      <vt:lpstr>Times New Roman</vt:lpstr>
      <vt:lpstr>Futura Medium</vt:lpstr>
      <vt:lpstr>Office Theme</vt:lpstr>
      <vt:lpstr>Interim PowerPoint Template Vista April2010</vt:lpstr>
      <vt:lpstr>1_Interim PowerPoint Template Vista April2010</vt:lpstr>
      <vt:lpstr>Project Title: IMOR GASLIFT OPTIMISATION PROJECT</vt:lpstr>
      <vt:lpstr>L1 – L5 Gates</vt:lpstr>
      <vt:lpstr>Weekly Cadence Commitment Template Past 7 days</vt:lpstr>
      <vt:lpstr>Weekly Cadence Commitment Template Past 7 days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Oyedele, Florence</dc:creator>
  <cp:lastModifiedBy>Salisu, Hassan S SPDC-UPO/G/PLI</cp:lastModifiedBy>
  <cp:revision>372</cp:revision>
  <cp:lastPrinted>2017-03-10T12:18:23Z</cp:lastPrinted>
  <dcterms:created xsi:type="dcterms:W3CDTF">2016-08-29T09:50:08Z</dcterms:created>
  <dcterms:modified xsi:type="dcterms:W3CDTF">2018-03-02T05:34:15Z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