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5" name="TextBox 14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74780967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06509902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TextBox 12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9145685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6894526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054175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5463758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029742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14" name="TextBox 13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246271058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285861195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34965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616345607"/>
      </p:ext>
    </p:extLst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68400" indent="-133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05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78511653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6" name="TextBox 15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51140651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82379269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b="1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26262817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17" name="TextBox 16" descr="CONFIDENTIAL_TAG_0xFFEE"/>
          <p:cNvSpPr txBox="1"/>
          <p:nvPr userDrawn="1"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630886333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92" b="10192"/>
          <a:stretch/>
        </p:blipFill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85146583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3441718516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03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33600" indent="-230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35200" indent="-201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986400" indent="-1512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962389380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87563" indent="-176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738763" indent="-151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79163" indent="-140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08781480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03200" indent="-201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33600" indent="-230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35200" indent="-201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986400" indent="-15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3" name="TextBox 2" descr="CONFIDENTIAL_TAG_0xFFEE"/>
          <p:cNvSpPr txBox="1"/>
          <p:nvPr userDrawn="1"/>
        </p:nvSpPr>
        <p:spPr bwMode="auto">
          <a:xfrm>
            <a:off x="6105231" y="4859147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14923795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868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86800" indent="-176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738000" indent="-151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78400" indent="-140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</p:spTree>
    <p:extLst>
      <p:ext uri="{BB962C8B-B14F-4D97-AF65-F5344CB8AC3E}">
        <p14:creationId xmlns:p14="http://schemas.microsoft.com/office/powerpoint/2010/main" val="2552080231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 </a:t>
            </a:r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9" name="TextBox 8" descr="CONFIDENTIAL_TAG_0xFFEE"/>
          <p:cNvSpPr txBox="1"/>
          <p:nvPr/>
        </p:nvSpPr>
        <p:spPr bwMode="auto">
          <a:xfrm>
            <a:off x="8466411" y="6469199"/>
            <a:ext cx="1079500" cy="1692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glow>
              <a:srgbClr val="000000"/>
            </a:glow>
          </a:effectLst>
        </p:spPr>
        <p:txBody>
          <a:bodyPr vert="horz" wrap="square" lIns="0" tIns="0" rIns="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83674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ransition>
    <p:fade/>
  </p:transition>
  <p:hf hdr="0" ftr="0" dt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03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336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35200" indent="-201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986400" indent="-151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png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Picture 81">
            <a:extLst>
              <a:ext uri="{FF2B5EF4-FFF2-40B4-BE49-F238E27FC236}">
                <a16:creationId xmlns:a16="http://schemas.microsoft.com/office/drawing/2014/main" id="{A98C298F-1D48-4E6A-AF85-BC305F298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310" y="1095473"/>
            <a:ext cx="8698870" cy="3536065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82075404-A49E-493B-9080-2C689D126A4B}"/>
              </a:ext>
            </a:extLst>
          </p:cNvPr>
          <p:cNvSpPr/>
          <p:nvPr/>
        </p:nvSpPr>
        <p:spPr>
          <a:xfrm>
            <a:off x="11150855" y="142043"/>
            <a:ext cx="1000508" cy="61581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CF3B7E-71AD-4C79-B117-DC61F420A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7999" y="142043"/>
            <a:ext cx="11521243" cy="372862"/>
          </a:xfrm>
        </p:spPr>
        <p:txBody>
          <a:bodyPr/>
          <a:lstStyle/>
          <a:p>
            <a:r>
              <a:rPr lang="en-GB" sz="2000" dirty="0"/>
              <a:t>Reward Staircase and Implementation Timeline [FIRM CANDIDATES]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6E62E-4A31-4F19-9E4F-2492167BEF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0" smtClean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F8C0CD86-2FF5-41BF-B7C1-8BB059628D8D}"/>
              </a:ext>
            </a:extLst>
          </p:cNvPr>
          <p:cNvSpPr/>
          <p:nvPr/>
        </p:nvSpPr>
        <p:spPr>
          <a:xfrm>
            <a:off x="1633880" y="4579312"/>
            <a:ext cx="1705992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A23F925-1031-4D4E-B405-84EAF6BE98B2}"/>
              </a:ext>
            </a:extLst>
          </p:cNvPr>
          <p:cNvSpPr/>
          <p:nvPr/>
        </p:nvSpPr>
        <p:spPr>
          <a:xfrm>
            <a:off x="91439" y="4800294"/>
            <a:ext cx="1542441" cy="26257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Delivery Timeline (Mnths) 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→</a:t>
            </a:r>
            <a:endParaRPr kumimoji="0" lang="en-GB" sz="105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4" name="Arrow: Right 63">
            <a:extLst>
              <a:ext uri="{FF2B5EF4-FFF2-40B4-BE49-F238E27FC236}">
                <a16:creationId xmlns:a16="http://schemas.microsoft.com/office/drawing/2014/main" id="{58EC433D-CD49-4033-96D2-37A6A8213A2E}"/>
              </a:ext>
            </a:extLst>
          </p:cNvPr>
          <p:cNvSpPr/>
          <p:nvPr/>
        </p:nvSpPr>
        <p:spPr>
          <a:xfrm>
            <a:off x="2869353" y="4579312"/>
            <a:ext cx="1804575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6" name="Arrow: Right 65">
            <a:extLst>
              <a:ext uri="{FF2B5EF4-FFF2-40B4-BE49-F238E27FC236}">
                <a16:creationId xmlns:a16="http://schemas.microsoft.com/office/drawing/2014/main" id="{C9B0054C-AAD4-44F4-AF88-6B0A68826F51}"/>
              </a:ext>
            </a:extLst>
          </p:cNvPr>
          <p:cNvSpPr/>
          <p:nvPr/>
        </p:nvSpPr>
        <p:spPr>
          <a:xfrm>
            <a:off x="4300322" y="4573500"/>
            <a:ext cx="1719126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8" name="Arrow: Right 67">
            <a:extLst>
              <a:ext uri="{FF2B5EF4-FFF2-40B4-BE49-F238E27FC236}">
                <a16:creationId xmlns:a16="http://schemas.microsoft.com/office/drawing/2014/main" id="{DA4A2813-0872-44F2-B9A5-1575F38EB7D2}"/>
              </a:ext>
            </a:extLst>
          </p:cNvPr>
          <p:cNvSpPr/>
          <p:nvPr/>
        </p:nvSpPr>
        <p:spPr>
          <a:xfrm>
            <a:off x="5429448" y="4579312"/>
            <a:ext cx="1852291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761248B0-09FC-4652-8972-EF4A6F88BF71}"/>
              </a:ext>
            </a:extLst>
          </p:cNvPr>
          <p:cNvSpPr/>
          <p:nvPr/>
        </p:nvSpPr>
        <p:spPr>
          <a:xfrm>
            <a:off x="7036799" y="4585124"/>
            <a:ext cx="1619318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9962EC68-0970-4442-8E8F-2ADAD82FF2C0}"/>
              </a:ext>
            </a:extLst>
          </p:cNvPr>
          <p:cNvSpPr/>
          <p:nvPr/>
        </p:nvSpPr>
        <p:spPr>
          <a:xfrm>
            <a:off x="4300322" y="4817826"/>
            <a:ext cx="2637874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15 May 2018 – 15 Aug 2018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9DD54E62-A860-4A97-A4DB-DD2CE1E7AFEB}"/>
              </a:ext>
            </a:extLst>
          </p:cNvPr>
          <p:cNvSpPr/>
          <p:nvPr/>
        </p:nvSpPr>
        <p:spPr>
          <a:xfrm>
            <a:off x="1679931" y="4815954"/>
            <a:ext cx="2561656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14 Feb 2018  – 14 May 2018</a:t>
            </a:r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413BADBE-D25B-4354-9216-DB6A676A0D51}"/>
              </a:ext>
            </a:extLst>
          </p:cNvPr>
          <p:cNvSpPr/>
          <p:nvPr/>
        </p:nvSpPr>
        <p:spPr>
          <a:xfrm>
            <a:off x="8326522" y="4579312"/>
            <a:ext cx="1656039" cy="738050"/>
          </a:xfrm>
          <a:prstGeom prst="rightArrow">
            <a:avLst>
              <a:gd name="adj1" fmla="val 45189"/>
              <a:gd name="adj2" fmla="val 5000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AE37FE-AA82-4236-96EF-CB0BF8D5D63F}"/>
              </a:ext>
            </a:extLst>
          </p:cNvPr>
          <p:cNvSpPr txBox="1"/>
          <p:nvPr/>
        </p:nvSpPr>
        <p:spPr bwMode="auto">
          <a:xfrm>
            <a:off x="4300322" y="984326"/>
            <a:ext cx="1402666" cy="7755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Already identified in Strategy Workshop. WHM proposal preparation ongoing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6DE2D92-905A-41AA-90BA-14755D2E0B02}"/>
              </a:ext>
            </a:extLst>
          </p:cNvPr>
          <p:cNvCxnSpPr/>
          <p:nvPr/>
        </p:nvCxnSpPr>
        <p:spPr>
          <a:xfrm>
            <a:off x="5022275" y="1759923"/>
            <a:ext cx="0" cy="473166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4CBB6360-E443-43AE-9199-DB0F410397E9}"/>
              </a:ext>
            </a:extLst>
          </p:cNvPr>
          <p:cNvSpPr txBox="1"/>
          <p:nvPr/>
        </p:nvSpPr>
        <p:spPr bwMode="auto">
          <a:xfrm>
            <a:off x="1679931" y="1506750"/>
            <a:ext cx="1402666" cy="387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Currently on GL, MRT required to optimize lift rate</a:t>
            </a:r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D9036D94-AECF-40FD-8DA3-8E678A96F4FA}"/>
              </a:ext>
            </a:extLst>
          </p:cNvPr>
          <p:cNvCxnSpPr>
            <a:cxnSpLocks/>
          </p:cNvCxnSpPr>
          <p:nvPr/>
        </p:nvCxnSpPr>
        <p:spPr>
          <a:xfrm>
            <a:off x="2351583" y="1850202"/>
            <a:ext cx="0" cy="1514968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65217BAD-CC0D-49F6-92F7-D87D58EBA78F}"/>
              </a:ext>
            </a:extLst>
          </p:cNvPr>
          <p:cNvSpPr txBox="1"/>
          <p:nvPr/>
        </p:nvSpPr>
        <p:spPr bwMode="auto">
          <a:xfrm>
            <a:off x="507998" y="620327"/>
            <a:ext cx="7584442" cy="22621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50" b="0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All candidates in Firm Category has GL Mandrel and has been on GL in the past, </a:t>
            </a:r>
            <a:r>
              <a:rPr kumimoji="0" lang="en-GB" sz="1050" b="1" i="0" u="none" strike="noStrike" kern="1200" cap="none" spc="0" normalizeH="0" baseline="0" noProof="0" dirty="0">
                <a:ln>
                  <a:noFill/>
                </a:ln>
                <a:solidFill>
                  <a:srgbClr val="595959">
                    <a:lumMod val="50000"/>
                  </a:srgbClr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and are selected GL Optimization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B3E3895B-B77D-485A-8B10-47E027E2A41B}"/>
              </a:ext>
            </a:extLst>
          </p:cNvPr>
          <p:cNvSpPr txBox="1"/>
          <p:nvPr/>
        </p:nvSpPr>
        <p:spPr bwMode="auto">
          <a:xfrm>
            <a:off x="8299090" y="806542"/>
            <a:ext cx="1402666" cy="3877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Well down on WHE/FL vandalization, AF Funded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F61AA44-E3D4-4222-948E-6F940E6CFCE2}"/>
              </a:ext>
            </a:extLst>
          </p:cNvPr>
          <p:cNvCxnSpPr>
            <a:cxnSpLocks/>
            <a:stCxn id="77" idx="2"/>
          </p:cNvCxnSpPr>
          <p:nvPr/>
        </p:nvCxnSpPr>
        <p:spPr>
          <a:xfrm>
            <a:off x="9000423" y="1194340"/>
            <a:ext cx="0" cy="312410"/>
          </a:xfrm>
          <a:prstGeom prst="line">
            <a:avLst/>
          </a:prstGeom>
          <a:ln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8A035F97-E51A-416C-A173-2C8F2E39A972}"/>
              </a:ext>
            </a:extLst>
          </p:cNvPr>
          <p:cNvSpPr txBox="1"/>
          <p:nvPr/>
        </p:nvSpPr>
        <p:spPr bwMode="auto">
          <a:xfrm>
            <a:off x="4320941" y="5325511"/>
            <a:ext cx="5282211" cy="17479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9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Requires FL &amp; GLL Availability Check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552F655-5F18-4F9E-A409-749B602CE911}"/>
              </a:ext>
            </a:extLst>
          </p:cNvPr>
          <p:cNvSpPr txBox="1"/>
          <p:nvPr/>
        </p:nvSpPr>
        <p:spPr bwMode="auto">
          <a:xfrm>
            <a:off x="507998" y="5485362"/>
            <a:ext cx="5725341" cy="23243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201613" marR="0" lvl="0" indent="-201613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"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Range of reward (L/B/H): 2775/3050/3418 bopd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2CBFC91-FD74-4BA0-9B73-D71F8DB6F5A8}"/>
              </a:ext>
            </a:extLst>
          </p:cNvPr>
          <p:cNvSpPr txBox="1"/>
          <p:nvPr/>
        </p:nvSpPr>
        <p:spPr bwMode="auto">
          <a:xfrm>
            <a:off x="507999" y="5747336"/>
            <a:ext cx="9559545" cy="88984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200" b="0" i="0" u="sng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Note: </a:t>
            </a:r>
          </a:p>
          <a:p>
            <a:pPr marL="285750" marR="0" lvl="0" indent="-28575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For the producing wells (i.e. Tranche 1&amp;2): The gain is incremental due to GLOP and GLVCO (if necessary)</a:t>
            </a:r>
          </a:p>
          <a:p>
            <a:pPr marL="285750" marR="0" lvl="0" indent="-28575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For non-producing conduits (i.e. Tranche 3 - 6): The reward is the expected potential of executing all activities (including GLOP) necessary to restore the conduits. These conduits flow sub-optimally without gas lift, and in some cases cannot sustain flow on NF.</a:t>
            </a:r>
          </a:p>
          <a:p>
            <a:pPr marL="285750" marR="0" lvl="0" indent="-285750" algn="l" defTabSz="3577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Wingdings" panose="05000000000000000000" pitchFamily="2" charset="2"/>
              <a:buChar char="§"/>
              <a:tabLst/>
              <a:defRPr/>
            </a:pP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B1BFDDA-B16B-424F-B345-5770113FCCF1}"/>
              </a:ext>
            </a:extLst>
          </p:cNvPr>
          <p:cNvSpPr txBox="1"/>
          <p:nvPr/>
        </p:nvSpPr>
        <p:spPr bwMode="auto">
          <a:xfrm>
            <a:off x="11192256" y="452820"/>
            <a:ext cx="876080" cy="1508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IMOR001T:D2000X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IMOR013L:D6000A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IMOR019S:D2000X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IMOR021L:D2000X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IMOR025S:D1000X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IMOR026S:D2000X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IMOR032L:D2000X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IMOR032S:D1000X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IMOR037L:D2000X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IMOR063T:D2000X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187EAD7-204C-45CF-B6C3-002DC5A66F8D}"/>
              </a:ext>
            </a:extLst>
          </p:cNvPr>
          <p:cNvSpPr txBox="1"/>
          <p:nvPr/>
        </p:nvSpPr>
        <p:spPr bwMode="auto">
          <a:xfrm>
            <a:off x="11192256" y="232899"/>
            <a:ext cx="881429" cy="2154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Tranche 1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6581F6E-5009-4769-82C1-389A1BA8DF59}"/>
              </a:ext>
            </a:extLst>
          </p:cNvPr>
          <p:cNvSpPr txBox="1"/>
          <p:nvPr/>
        </p:nvSpPr>
        <p:spPr bwMode="auto">
          <a:xfrm>
            <a:off x="11192256" y="2248497"/>
            <a:ext cx="876080" cy="58836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IMOR010L:D2000X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IMOR021S:D1000X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IMOR025L:D2000X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IMOR058T:D2000X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BB18C5-957D-4F1B-8E43-9D6320544E15}"/>
              </a:ext>
            </a:extLst>
          </p:cNvPr>
          <p:cNvSpPr txBox="1"/>
          <p:nvPr/>
        </p:nvSpPr>
        <p:spPr bwMode="auto">
          <a:xfrm>
            <a:off x="11212883" y="3113732"/>
            <a:ext cx="876080" cy="8899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IMOR005S:D1000X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IMOR030L:D8000N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IMOR036S:D4000X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IMOR044S:D9000N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IMOR055S:D1000X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IMOR057L:D6000P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2469A4D5-73E5-443A-9925-8B483EFDD4E3}"/>
              </a:ext>
            </a:extLst>
          </p:cNvPr>
          <p:cNvSpPr txBox="1"/>
          <p:nvPr/>
        </p:nvSpPr>
        <p:spPr bwMode="auto">
          <a:xfrm>
            <a:off x="11212883" y="4294109"/>
            <a:ext cx="876080" cy="286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IMOR044L:E4000N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IMOR048S:D2000X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13E72D3-4AB6-46FF-A997-D0CD7E2E212E}"/>
              </a:ext>
            </a:extLst>
          </p:cNvPr>
          <p:cNvSpPr txBox="1"/>
          <p:nvPr/>
        </p:nvSpPr>
        <p:spPr bwMode="auto">
          <a:xfrm>
            <a:off x="11215485" y="4852250"/>
            <a:ext cx="876080" cy="2867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IMOR012S:D2000X</a:t>
            </a:r>
          </a:p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IMOR060T:D2000X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9CCDA124-D7B2-4CAF-8B29-C0B3CC24CA67}"/>
              </a:ext>
            </a:extLst>
          </p:cNvPr>
          <p:cNvSpPr txBox="1"/>
          <p:nvPr/>
        </p:nvSpPr>
        <p:spPr bwMode="auto">
          <a:xfrm>
            <a:off x="11214339" y="5403066"/>
            <a:ext cx="876080" cy="13593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pt-BR" sz="7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IMOR033L:D2000X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AB3F29B-12F7-4BB6-8E0E-B12EF3DEACA2}"/>
              </a:ext>
            </a:extLst>
          </p:cNvPr>
          <p:cNvSpPr txBox="1"/>
          <p:nvPr/>
        </p:nvSpPr>
        <p:spPr bwMode="auto">
          <a:xfrm>
            <a:off x="11196051" y="2040732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Tranche 2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C0C695E2-F148-4629-AAE9-62D90ECE51E3}"/>
              </a:ext>
            </a:extLst>
          </p:cNvPr>
          <p:cNvSpPr txBox="1"/>
          <p:nvPr/>
        </p:nvSpPr>
        <p:spPr bwMode="auto">
          <a:xfrm>
            <a:off x="11212883" y="2914616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Tranche 3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168E765-BADF-4782-987F-75A836406A96}"/>
              </a:ext>
            </a:extLst>
          </p:cNvPr>
          <p:cNvSpPr txBox="1"/>
          <p:nvPr/>
        </p:nvSpPr>
        <p:spPr bwMode="auto">
          <a:xfrm>
            <a:off x="11215018" y="4082915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Tranche 4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2E22B2AC-B0FB-4696-81C6-583D34DA4051}"/>
              </a:ext>
            </a:extLst>
          </p:cNvPr>
          <p:cNvSpPr txBox="1"/>
          <p:nvPr/>
        </p:nvSpPr>
        <p:spPr bwMode="auto">
          <a:xfrm>
            <a:off x="11216941" y="4655953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Tranche 5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6F5A71C8-3F53-401A-94A1-06F505DA2C30}"/>
              </a:ext>
            </a:extLst>
          </p:cNvPr>
          <p:cNvSpPr txBox="1"/>
          <p:nvPr/>
        </p:nvSpPr>
        <p:spPr bwMode="auto">
          <a:xfrm>
            <a:off x="11214339" y="5198173"/>
            <a:ext cx="872285" cy="19364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1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Tranche 6</a:t>
            </a:r>
          </a:p>
        </p:txBody>
      </p:sp>
      <p:graphicFrame>
        <p:nvGraphicFramePr>
          <p:cNvPr id="110" name="Object 109">
            <a:extLst>
              <a:ext uri="{FF2B5EF4-FFF2-40B4-BE49-F238E27FC236}">
                <a16:creationId xmlns:a16="http://schemas.microsoft.com/office/drawing/2014/main" id="{946468EB-17F4-4245-90CC-F4AF44BD73F9}"/>
              </a:ext>
            </a:extLst>
          </p:cNvPr>
          <p:cNvGraphicFramePr>
            <a:graphicFrameLocks noChangeAspect="1"/>
          </p:cNvGraphicFramePr>
          <p:nvPr>
            <p:extLst/>
          </p:nvPr>
        </p:nvGraphicFramePr>
        <p:xfrm>
          <a:off x="11191825" y="57235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Worksheet" showAsIcon="1" r:id="rId4" imgW="914400" imgH="771480" progId="Excel.Sheet.12">
                  <p:embed/>
                </p:oleObj>
              </mc:Choice>
              <mc:Fallback>
                <p:oleObj name="Worksheet" showAsIcon="1" r:id="rId4" imgW="914400" imgH="771480" progId="Excel.Sheet.12">
                  <p:embed/>
                  <p:pic>
                    <p:nvPicPr>
                      <p:cNvPr id="110" name="Object 109">
                        <a:extLst>
                          <a:ext uri="{FF2B5EF4-FFF2-40B4-BE49-F238E27FC236}">
                            <a16:creationId xmlns:a16="http://schemas.microsoft.com/office/drawing/2014/main" id="{946468EB-17F4-4245-90CC-F4AF44BD73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1191825" y="57235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1" name="Rectangle 110">
            <a:extLst>
              <a:ext uri="{FF2B5EF4-FFF2-40B4-BE49-F238E27FC236}">
                <a16:creationId xmlns:a16="http://schemas.microsoft.com/office/drawing/2014/main" id="{55AE1BD4-CC3F-4C51-B933-97B4CF53F8D2}"/>
              </a:ext>
            </a:extLst>
          </p:cNvPr>
          <p:cNvSpPr/>
          <p:nvPr/>
        </p:nvSpPr>
        <p:spPr>
          <a:xfrm>
            <a:off x="6974661" y="4815670"/>
            <a:ext cx="2628491" cy="22737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         16 Aug 2018  -  Nov 2018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5C18719-1472-4DDA-B45B-3C7146A61084}"/>
              </a:ext>
            </a:extLst>
          </p:cNvPr>
          <p:cNvSpPr/>
          <p:nvPr/>
        </p:nvSpPr>
        <p:spPr>
          <a:xfrm>
            <a:off x="7547764" y="2621450"/>
            <a:ext cx="1453281" cy="2273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Pending Ejection from AF</a:t>
            </a:r>
          </a:p>
        </p:txBody>
      </p:sp>
      <p:sp>
        <p:nvSpPr>
          <p:cNvPr id="112" name="TextBox 111">
            <a:hlinkClick r:id="" action="ppaction://noaction"/>
            <a:extLst>
              <a:ext uri="{FF2B5EF4-FFF2-40B4-BE49-F238E27FC236}">
                <a16:creationId xmlns:a16="http://schemas.microsoft.com/office/drawing/2014/main" id="{86028744-CF43-4870-9511-CBEF24D9F96C}"/>
              </a:ext>
            </a:extLst>
          </p:cNvPr>
          <p:cNvSpPr txBox="1"/>
          <p:nvPr/>
        </p:nvSpPr>
        <p:spPr bwMode="auto">
          <a:xfrm>
            <a:off x="10519136" y="6637176"/>
            <a:ext cx="1672864" cy="21544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0" tIns="0" rIns="0" bIns="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357708" rtl="0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Tx/>
              <a:buNone/>
              <a:tabLst/>
              <a:defRPr/>
            </a:pPr>
            <a:r>
              <a:rPr kumimoji="0" lang="en-GB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Back To Why?  What? Next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0AB6E41-4422-4493-8735-5FAB2D499EB2}"/>
              </a:ext>
            </a:extLst>
          </p:cNvPr>
          <p:cNvGrpSpPr/>
          <p:nvPr/>
        </p:nvGrpSpPr>
        <p:grpSpPr>
          <a:xfrm>
            <a:off x="9166161" y="1924317"/>
            <a:ext cx="1886915" cy="1621646"/>
            <a:chOff x="9186469" y="1960926"/>
            <a:chExt cx="1886915" cy="1621646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B102B1-7614-4E0D-A98B-BB7A01FD86A6}"/>
                </a:ext>
              </a:extLst>
            </p:cNvPr>
            <p:cNvSpPr/>
            <p:nvPr/>
          </p:nvSpPr>
          <p:spPr>
            <a:xfrm>
              <a:off x="9186469" y="1960926"/>
              <a:ext cx="1886915" cy="16216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A20FD94-210D-4003-A766-A6411A39628F}"/>
                </a:ext>
              </a:extLst>
            </p:cNvPr>
            <p:cNvGrpSpPr/>
            <p:nvPr/>
          </p:nvGrpSpPr>
          <p:grpSpPr>
            <a:xfrm>
              <a:off x="9287875" y="2192144"/>
              <a:ext cx="1691257" cy="1390427"/>
              <a:chOff x="-1473" y="3099543"/>
              <a:chExt cx="1691257" cy="139042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AC3192AA-008A-4FC8-AA95-589AE8938B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3625" y="3437820"/>
                <a:ext cx="962025" cy="723900"/>
              </a:xfrm>
              <a:prstGeom prst="rect">
                <a:avLst/>
              </a:prstGeom>
            </p:spPr>
          </p:pic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609F1BA-990F-4A4D-B124-B9A860AE226E}"/>
                  </a:ext>
                </a:extLst>
              </p:cNvPr>
              <p:cNvSpPr txBox="1"/>
              <p:nvPr/>
            </p:nvSpPr>
            <p:spPr bwMode="auto">
              <a:xfrm>
                <a:off x="-1473" y="3108260"/>
                <a:ext cx="911196" cy="256910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Base Case Potential</a:t>
                </a:r>
              </a:p>
            </p:txBody>
          </p: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7B75608E-7CED-4869-AD12-FC82C630199B}"/>
                  </a:ext>
                </a:extLst>
              </p:cNvPr>
              <p:cNvCxnSpPr>
                <a:cxnSpLocks/>
                <a:stCxn id="43" idx="2"/>
              </p:cNvCxnSpPr>
              <p:nvPr/>
            </p:nvCxnSpPr>
            <p:spPr>
              <a:xfrm>
                <a:off x="454125" y="3365170"/>
                <a:ext cx="240819" cy="3655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D34926B6-4219-404F-A3BF-C33A989919DA}"/>
                  </a:ext>
                </a:extLst>
              </p:cNvPr>
              <p:cNvSpPr txBox="1"/>
              <p:nvPr/>
            </p:nvSpPr>
            <p:spPr bwMode="auto">
              <a:xfrm>
                <a:off x="5985" y="4193116"/>
                <a:ext cx="911196" cy="1853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Conduit Count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5E4BAF15-2E3A-40AE-A6BA-49B5B9D36619}"/>
                  </a:ext>
                </a:extLst>
              </p:cNvPr>
              <p:cNvCxnSpPr>
                <a:cxnSpLocks/>
                <a:stCxn id="52" idx="0"/>
              </p:cNvCxnSpPr>
              <p:nvPr/>
            </p:nvCxnSpPr>
            <p:spPr>
              <a:xfrm flipV="1">
                <a:off x="461583" y="3890604"/>
                <a:ext cx="448140" cy="3025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ED5D164-6094-4A56-9EF0-94B60C862AD6}"/>
                  </a:ext>
                </a:extLst>
              </p:cNvPr>
              <p:cNvSpPr txBox="1"/>
              <p:nvPr/>
            </p:nvSpPr>
            <p:spPr bwMode="auto">
              <a:xfrm>
                <a:off x="971751" y="4193116"/>
                <a:ext cx="674113" cy="296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Low Case Potential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44212E7E-DC07-4413-8D1C-07DF41E3344D}"/>
                  </a:ext>
                </a:extLst>
              </p:cNvPr>
              <p:cNvCxnSpPr>
                <a:cxnSpLocks/>
                <a:stCxn id="58" idx="0"/>
              </p:cNvCxnSpPr>
              <p:nvPr/>
            </p:nvCxnSpPr>
            <p:spPr>
              <a:xfrm flipH="1" flipV="1">
                <a:off x="1191766" y="4003719"/>
                <a:ext cx="117042" cy="18939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CF39CA2-42C6-4BA0-A31C-CD96DD6D1D72}"/>
                  </a:ext>
                </a:extLst>
              </p:cNvPr>
              <p:cNvSpPr txBox="1"/>
              <p:nvPr/>
            </p:nvSpPr>
            <p:spPr bwMode="auto">
              <a:xfrm>
                <a:off x="1015671" y="3099543"/>
                <a:ext cx="674113" cy="296854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9525" algn="ctr">
                <a:noFill/>
                <a:miter lim="800000"/>
                <a:headEnd/>
                <a:tailEnd/>
              </a:ln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357708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DD1D21"/>
                  </a:buClr>
                  <a:buSzPct val="85000"/>
                  <a:buFontTx/>
                  <a:buNone/>
                  <a:tabLst/>
                  <a:defRPr/>
                </a:pPr>
                <a:r>
                  <a:rPr kumimoji="0" lang="en-GB" sz="9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595959"/>
                    </a:solidFill>
                    <a:effectLst/>
                    <a:uLnTx/>
                    <a:uFillTx/>
                    <a:latin typeface="Futura Medium"/>
                    <a:ea typeface="+mn-ea"/>
                    <a:cs typeface="+mn-cs"/>
                  </a:rPr>
                  <a:t>High Case Potential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0876538-E2F9-4DB7-A2A4-F750458795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191766" y="3396397"/>
                <a:ext cx="141120" cy="12139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80" name="Text Box 14">
              <a:extLst>
                <a:ext uri="{FF2B5EF4-FFF2-40B4-BE49-F238E27FC236}">
                  <a16:creationId xmlns:a16="http://schemas.microsoft.com/office/drawing/2014/main" id="{ED95122A-E398-4BBF-9F67-6AA6212422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7875" y="1967985"/>
              <a:ext cx="1869953" cy="20624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 w="9525">
              <a:solidFill>
                <a:schemeClr val="bg1">
                  <a:lumMod val="85000"/>
                </a:schemeClr>
              </a:solidFill>
              <a:miter lim="800000"/>
              <a:headEnd/>
              <a:tailEnd/>
            </a:ln>
          </p:spPr>
          <p:txBody>
            <a:bodyPr wrap="square" lIns="95785" tIns="47893" rIns="95785" bIns="47893">
              <a:noAutofit/>
            </a:bodyPr>
            <a:lstStyle>
              <a:lvl1pPr marL="96838" indent="-96838" defTabSz="957263">
                <a:lnSpc>
                  <a:spcPct val="105000"/>
                </a:lnSpc>
                <a:spcBef>
                  <a:spcPct val="20000"/>
                </a:spcBef>
                <a:buChar char="•"/>
                <a:defRPr>
                  <a:solidFill>
                    <a:srgbClr val="060F3D"/>
                  </a:solidFill>
                  <a:latin typeface="Futura Medium" pitchFamily="2" charset="0"/>
                </a:defRPr>
              </a:lvl1pPr>
              <a:lvl2pPr marL="742950" indent="-285750" defTabSz="957263">
                <a:lnSpc>
                  <a:spcPct val="105000"/>
                </a:lnSpc>
                <a:spcBef>
                  <a:spcPct val="20000"/>
                </a:spcBef>
                <a:buChar char="–"/>
                <a:defRPr>
                  <a:solidFill>
                    <a:srgbClr val="060F3D"/>
                  </a:solidFill>
                  <a:latin typeface="Futura Medium" pitchFamily="2" charset="0"/>
                </a:defRPr>
              </a:lvl2pPr>
              <a:lvl3pPr marL="1143000" indent="-228600" defTabSz="957263">
                <a:lnSpc>
                  <a:spcPct val="105000"/>
                </a:lnSpc>
                <a:spcBef>
                  <a:spcPct val="20000"/>
                </a:spcBef>
                <a:buChar char="•"/>
                <a:defRPr>
                  <a:solidFill>
                    <a:srgbClr val="060F3D"/>
                  </a:solidFill>
                  <a:latin typeface="Futura Medium" pitchFamily="2" charset="0"/>
                </a:defRPr>
              </a:lvl3pPr>
              <a:lvl4pPr marL="1600200" indent="-228600" defTabSz="957263">
                <a:lnSpc>
                  <a:spcPct val="105000"/>
                </a:lnSpc>
                <a:spcBef>
                  <a:spcPct val="20000"/>
                </a:spcBef>
                <a:buChar char="–"/>
                <a:defRPr>
                  <a:solidFill>
                    <a:srgbClr val="060F3D"/>
                  </a:solidFill>
                  <a:latin typeface="Futura Medium" pitchFamily="2" charset="0"/>
                </a:defRPr>
              </a:lvl4pPr>
              <a:lvl5pPr marL="2057400" indent="-228600" defTabSz="957263">
                <a:lnSpc>
                  <a:spcPct val="105000"/>
                </a:lnSpc>
                <a:spcBef>
                  <a:spcPct val="20000"/>
                </a:spcBef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5pPr>
              <a:lvl6pPr marL="25146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6pPr>
              <a:lvl7pPr marL="29718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7pPr>
              <a:lvl8pPr marL="34290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8pPr>
              <a:lvl9pPr marL="3886200" indent="-228600" defTabSz="957263" eaLnBrk="0" fontAlgn="base" hangingPunct="0">
                <a:lnSpc>
                  <a:spcPct val="105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>
                  <a:solidFill>
                    <a:srgbClr val="060F3D"/>
                  </a:solidFill>
                  <a:latin typeface="Futura Medium" pitchFamily="2" charset="0"/>
                </a:defRPr>
              </a:lvl9pPr>
            </a:lstStyle>
            <a:p>
              <a:pPr marL="0" marR="0" lvl="0" indent="0" algn="l" defTabSz="957263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>
                  <a:srgbClr val="595959"/>
                </a:buClr>
                <a:buSzTx/>
                <a:buFontTx/>
                <a:buNone/>
                <a:tabLst/>
                <a:defRPr/>
              </a:pPr>
              <a:r>
                <a:rPr kumimoji="0" lang="en-US" altLang="en-US" sz="8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Futura Light" pitchFamily="2" charset="0"/>
                  <a:ea typeface="+mn-ea"/>
                  <a:cs typeface="Times New Roman" pitchFamily="18" charset="0"/>
                </a:rPr>
                <a:t>STAIRCASE LEGEND</a:t>
              </a:r>
              <a:endParaRPr kumimoji="0" lang="en-US" altLang="en-US" sz="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Light" pitchFamily="2" charset="0"/>
                <a:ea typeface="+mn-ea"/>
                <a:cs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9802210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Equipment Improvement Worth Sharing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>
            <a:solidFill>
              <a:srgbClr val="595959"/>
            </a:solidFill>
          </a:defRPr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33.potx" id="{DCB8EBDD-AD61-4D12-B9D8-0A71DB1F1C72}" vid="{6D69188D-DD7E-4D0E-8AB8-46CCC4C7C1F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1</TotalTime>
  <Words>296</Words>
  <Application>Microsoft Office PowerPoint</Application>
  <PresentationFormat>Widescreen</PresentationFormat>
  <Paragraphs>53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Calibri</vt:lpstr>
      <vt:lpstr>Futura Bold</vt:lpstr>
      <vt:lpstr>Futura Light</vt:lpstr>
      <vt:lpstr>Futura Medium</vt:lpstr>
      <vt:lpstr>Times New Roman</vt:lpstr>
      <vt:lpstr>Wingdings</vt:lpstr>
      <vt:lpstr>Equipment Improvement Worth Sharing</vt:lpstr>
      <vt:lpstr>Worksheet</vt:lpstr>
      <vt:lpstr>Reward Staircase and Implementation Timeline [FIRM CANDIDATES]</vt:lpstr>
    </vt:vector>
  </TitlesOfParts>
  <Company>Hewlett 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Reward Staircase and Implementation Timeline [FIRM CANDIDATES]</dc:title>
  <dc:creator>Salisu, Hassan S SPDC-UPO/G/PLI</dc:creator>
  <cp:lastModifiedBy>Salisu, Hassan S SPDC-UPO/G/PLI</cp:lastModifiedBy>
  <cp:revision>1</cp:revision>
  <dcterms:created xsi:type="dcterms:W3CDTF">2018-04-22T08:17:26Z</dcterms:created>
  <dcterms:modified xsi:type="dcterms:W3CDTF">2018-04-22T08:18:30Z</dcterms:modified>
</cp:coreProperties>
</file>