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82" r:id="rId3"/>
    <p:sldId id="388" r:id="rId4"/>
    <p:sldId id="381" r:id="rId5"/>
    <p:sldId id="383" r:id="rId6"/>
    <p:sldId id="384" r:id="rId7"/>
    <p:sldId id="385" r:id="rId8"/>
    <p:sldId id="387" r:id="rId9"/>
    <p:sldId id="386" r:id="rId10"/>
    <p:sldId id="354" r:id="rId11"/>
  </p:sldIdLst>
  <p:sldSz cx="12192000" cy="6858000"/>
  <p:notesSz cx="6797675" cy="9926638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ShellBold" panose="00000800000000000000" pitchFamily="50" charset="0"/>
      <p:regular r:id="rId18"/>
      <p:bold r:id="rId19"/>
    </p:embeddedFont>
    <p:embeddedFont>
      <p:font typeface="ShellMedium" panose="00000600000000000000" pitchFamily="50" charset="0"/>
      <p:regular r:id="rId2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48" autoAdjust="0"/>
  </p:normalViewPr>
  <p:slideViewPr>
    <p:cSldViewPr snapToGrid="0" snapToObjects="1" showGuides="1">
      <p:cViewPr varScale="1">
        <p:scale>
          <a:sx n="67" d="100"/>
          <a:sy n="67" d="100"/>
        </p:scale>
        <p:origin x="60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03/03/2021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03/03/2021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24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F6E22990-1E44-4637-B3DD-BC64DEE7F5D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2BA08AA7-4C4C-4D98-9866-8EF36E6C057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CE0D0B1B-F226-4C73-88FE-5E5EF89F028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89EF571C-633D-49A0-83B6-D0946817FAB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5769877F-2751-4AF0-9D08-DE8D1779B18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C11A1192-8768-42F2-A037-84C8EF23080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8D567B70-3232-4B89-B772-A03893360C8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B2EB6EE4-00D6-4B28-B8CB-A00D859F534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1454D2F6-A790-486C-B9FE-679B09BD684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D8FA5562-E523-4B7E-BD47-C5FDFFE4483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68DE2F71-159E-4D08-9AC4-CF0DAD69D8E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D7534413-264B-4538-AF4D-B76623EB0B9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D2B75625-2334-4654-9B38-048BDCB7963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5C37FE68-5F9D-42FA-A1FD-57CA12AA317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31B7BEFA-0897-4F15-AA87-4C4B4B3B0B4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>
          <a:xfrm>
            <a:off x="1779490" y="951614"/>
            <a:ext cx="9899747" cy="749808"/>
          </a:xfrm>
        </p:spPr>
        <p:txBody>
          <a:bodyPr/>
          <a:lstStyle/>
          <a:p>
            <a:r>
              <a:rPr lang="en-GB" dirty="0"/>
              <a:t>Opportunity Framing: Cash Preservation in the Lighting space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Sani Aminu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Field Team Leader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B6CE-0BD2-4F48-9027-3A0D0FDC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378063"/>
          </a:xfrm>
        </p:spPr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0A1B-6A29-4037-A55A-63FAAE5680F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GB" dirty="0"/>
              <a:t>                                                                    “Achieve 43% cash preservation on spend in the lighting space </a:t>
            </a:r>
          </a:p>
          <a:p>
            <a:r>
              <a:rPr lang="en-GB" dirty="0"/>
              <a:t>                                                                               without compromising on safety and quality”.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C3FC-02E7-4665-A126-A48DB1652B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5AD7C-D2BA-4125-8868-CA8BE018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4A42-9B4A-46C9-BBD0-F4D8B2C66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62965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C9AB-3EC1-46A6-849C-6C897072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377769"/>
          </a:xfrm>
        </p:spPr>
        <p:txBody>
          <a:bodyPr/>
          <a:lstStyle/>
          <a:p>
            <a:r>
              <a:rPr lang="en-GB" dirty="0"/>
              <a:t>Reasons for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2293-82E7-4E75-8A31-233D547BF6D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79046" y="1528763"/>
            <a:ext cx="7293761" cy="48307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Budget</a:t>
            </a:r>
            <a:r>
              <a:rPr lang="en-GB" dirty="0"/>
              <a:t>: OPEX cuts constraining cash availability to fully execute lighting scope(s) in </a:t>
            </a:r>
            <a:r>
              <a:rPr lang="en-GB" dirty="0" err="1"/>
              <a:t>SCiN</a:t>
            </a:r>
            <a:r>
              <a:rPr lang="en-GB" dirty="0"/>
              <a:t> installations.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Safety</a:t>
            </a:r>
            <a:r>
              <a:rPr lang="en-GB" dirty="0"/>
              <a:t>: Resultant poor illumination has personnel safety and asset security implications.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3Cs</a:t>
            </a:r>
            <a:r>
              <a:rPr lang="en-GB" dirty="0"/>
              <a:t>: The macro-economic impact of the pandemic and the need to preserve cash.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8F00-1E3A-4855-9EA4-89B1F51D9B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CB7C8-045F-4264-9564-00FF9176A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E2985-6D11-451E-8FA9-66133FD7E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3356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04" y="691567"/>
            <a:ext cx="11171238" cy="450130"/>
          </a:xfrm>
        </p:spPr>
        <p:txBody>
          <a:bodyPr/>
          <a:lstStyle/>
          <a:p>
            <a:r>
              <a:rPr lang="en-GB" dirty="0"/>
              <a:t>Background/Important points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Lighting and illumination is an integral part of </a:t>
            </a:r>
            <a:r>
              <a:rPr lang="en-GB" sz="1400" dirty="0" err="1"/>
              <a:t>SCiN</a:t>
            </a:r>
            <a:r>
              <a:rPr lang="en-GB" sz="1400" dirty="0"/>
              <a:t> installations.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They are important for the safety and security of personnel and asset.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They cost a lot of money during both project and operate phases.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Most prominently used manufacturer type in </a:t>
            </a:r>
            <a:r>
              <a:rPr lang="en-GB" sz="1400" dirty="0" err="1"/>
              <a:t>SCiN</a:t>
            </a:r>
            <a:r>
              <a:rPr lang="en-GB" sz="1400" dirty="0"/>
              <a:t> is CEAG. Other types used include STAHL and </a:t>
            </a:r>
            <a:r>
              <a:rPr lang="en-GB" sz="1400" dirty="0" err="1"/>
              <a:t>Chalmit</a:t>
            </a:r>
            <a:r>
              <a:rPr lang="en-GB" sz="1400" dirty="0"/>
              <a:t> (Bonga).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Fittings are Ex rated- higher rated fittings cost more than lower rated fittings.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For their prominence in </a:t>
            </a:r>
            <a:r>
              <a:rPr lang="en-GB" sz="1400" dirty="0" err="1"/>
              <a:t>SCiN</a:t>
            </a:r>
            <a:r>
              <a:rPr lang="en-GB" sz="1400" dirty="0"/>
              <a:t> CEAG fittings are stocked with material numbers- </a:t>
            </a:r>
            <a:r>
              <a:rPr lang="en-US" sz="1400" dirty="0"/>
              <a:t>1090001429 &amp; 1000160195</a:t>
            </a:r>
            <a:r>
              <a:rPr lang="en-US" sz="1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Items also supplied through Maintenance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Items are rated for use in both Zone 1 &amp;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At varying levels each installation has three zone classifications- 0, 1 and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B10494-2024-4C01-A545-74FB65468E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186367" y="1574105"/>
            <a:ext cx="5464175" cy="412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60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972E-FCD3-421F-B9D4-605621D4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411325"/>
          </a:xfrm>
        </p:spPr>
        <p:txBody>
          <a:bodyPr/>
          <a:lstStyle/>
          <a:p>
            <a:r>
              <a:rPr lang="en-GB" dirty="0"/>
              <a:t>Opportunity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107AE-F803-4E4F-AC48-386309E2C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7063874" cy="48307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Select/replace lighting fitting according to area classification.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Use of Exe for Zone 1.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Use of </a:t>
            </a:r>
            <a:r>
              <a:rPr lang="en-GB" dirty="0" err="1"/>
              <a:t>ExN</a:t>
            </a:r>
            <a:r>
              <a:rPr lang="en-GB" dirty="0"/>
              <a:t> for Zone 2.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Use industrial fittings for non-classified, perimeter areas and road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 into price agreement with CEAG OEM if not in place. If in place, ensure consistent usage by buyer(s) in C&amp;P.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0F0F9-6F53-4723-880F-2C61647BFE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3E98-AFEB-46FF-90BA-C19D5B045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57DADE-BD1D-400B-97F2-45C6C1557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78607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0CE4-69ED-4966-8CAA-F5183A95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1"/>
            <a:ext cx="11171238" cy="453270"/>
          </a:xfrm>
        </p:spPr>
        <p:txBody>
          <a:bodyPr/>
          <a:lstStyle/>
          <a:p>
            <a:r>
              <a:rPr lang="en-GB" dirty="0"/>
              <a:t>Opportunity Valuation- Do nothing scenario (DNS)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CA28-A96C-4A5B-8900-E0D92F10B3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Total spend/year: $1.64m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DNS with Price Agreement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Total spend/year: $1.313m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Saving on strategy: $328K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9A0F7-FF47-4B3C-B425-3744F42127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Assumptions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Cost of 4ft CEAG fitting pole/ceiling mounted- $1400/$1200 respectively.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Quantity of 4fts procured/year 1000 pole/200 ceiling fittings.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20% cost saving with OEM price agreement.</a:t>
            </a:r>
          </a:p>
          <a:p>
            <a:pPr lvl="1" indent="0">
              <a:buNone/>
            </a:pP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7EC17-2AD3-4C35-828C-B96C644EA7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E391-CED3-463C-8609-E51D1D3D8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912696-780B-4189-BF80-B449D6ED5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6443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E253-2393-416E-B4DA-75244D36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378063"/>
          </a:xfrm>
        </p:spPr>
        <p:txBody>
          <a:bodyPr/>
          <a:lstStyle/>
          <a:p>
            <a:r>
              <a:rPr lang="en-GB" dirty="0"/>
              <a:t>Opportunity Valuation- Use of fit-for-zone fittings (FFZ)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1D8B-ACAC-4145-9C1D-4493BAB9C2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Total spend/year with FFZ - $948K.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Total spend/year FFZ + price agreement- $758K.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Savings from use of price agreement- $189.5K.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Strategy savings on DNS+ Price agreement- $555K.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5823-58A7-4DAB-91D0-01395CC6A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Zone lighting requirement- Zone 1 (15%), Zone 2 (50%), Non-classified (35%).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Zone 1- 150 pole, 30 ceiling @ $1400 &amp; $1200 respectively.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Zone 2- 500 pole, 100 ceiling @ $850 &amp;$700 respectively.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Non-classified- 350 pole, 70 ceiling @$500 &amp; $450.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20% cost saving with OEM price agreement.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D3186-31B0-49B4-A2DE-0AE4D5AF9D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6226-E69F-45D9-AD5F-BBA3D5B47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748261-55E7-4EFB-B222-C3CC130B7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88422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C5FD10E-199A-4210-BA79-A219355E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442232"/>
          </a:xfrm>
        </p:spPr>
        <p:txBody>
          <a:bodyPr/>
          <a:lstStyle/>
          <a:p>
            <a:r>
              <a:rPr lang="en-US" dirty="0"/>
              <a:t>Summary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7F3E1-8463-4C77-BF64-B598C1ED1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August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E46C-CA78-4FB2-910D-42B4A2492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8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5B1C0A-FE62-47D6-9A19-03D048AC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4BD339-4462-4B82-A2D3-045A84B1CBB4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888290134"/>
              </p:ext>
            </p:extLst>
          </p:nvPr>
        </p:nvGraphicFramePr>
        <p:xfrm>
          <a:off x="508000" y="1680888"/>
          <a:ext cx="11171239" cy="452651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115955">
                  <a:extLst>
                    <a:ext uri="{9D8B030D-6E8A-4147-A177-3AD203B41FA5}">
                      <a16:colId xmlns:a16="http://schemas.microsoft.com/office/drawing/2014/main" val="1959515801"/>
                    </a:ext>
                  </a:extLst>
                </a:gridCol>
                <a:gridCol w="2646707">
                  <a:extLst>
                    <a:ext uri="{9D8B030D-6E8A-4147-A177-3AD203B41FA5}">
                      <a16:colId xmlns:a16="http://schemas.microsoft.com/office/drawing/2014/main" val="3201534972"/>
                    </a:ext>
                  </a:extLst>
                </a:gridCol>
                <a:gridCol w="3546564">
                  <a:extLst>
                    <a:ext uri="{9D8B030D-6E8A-4147-A177-3AD203B41FA5}">
                      <a16:colId xmlns:a16="http://schemas.microsoft.com/office/drawing/2014/main" val="2731030525"/>
                    </a:ext>
                  </a:extLst>
                </a:gridCol>
                <a:gridCol w="3862013">
                  <a:extLst>
                    <a:ext uri="{9D8B030D-6E8A-4147-A177-3AD203B41FA5}">
                      <a16:colId xmlns:a16="http://schemas.microsoft.com/office/drawing/2014/main" val="550869862"/>
                    </a:ext>
                  </a:extLst>
                </a:gridCol>
              </a:tblGrid>
              <a:tr h="905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S/N</a:t>
                      </a:r>
                      <a:endParaRPr lang="en-US" sz="29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Options</a:t>
                      </a:r>
                      <a:endParaRPr lang="en-US" sz="29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Cost Implication/yr</a:t>
                      </a:r>
                      <a:endParaRPr lang="en-US" sz="29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Cost Saving vs DNS</a:t>
                      </a:r>
                      <a:endParaRPr lang="en-US" sz="29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402"/>
                  </a:ext>
                </a:extLst>
              </a:tr>
              <a:tr h="905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DNS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$1.64m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48011"/>
                  </a:ext>
                </a:extLst>
              </a:tr>
              <a:tr h="905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DNS with PA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$1.313m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$327k </a:t>
                      </a:r>
                      <a:endParaRPr lang="en-US" sz="2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81085"/>
                  </a:ext>
                </a:extLst>
              </a:tr>
              <a:tr h="905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FFZ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$948k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$692k</a:t>
                      </a:r>
                      <a:endParaRPr lang="en-US" sz="2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33529"/>
                  </a:ext>
                </a:extLst>
              </a:tr>
              <a:tr h="905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FFZ with PA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$758k</a:t>
                      </a:r>
                      <a:endParaRPr lang="en-US" sz="2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$882k</a:t>
                      </a:r>
                      <a:endParaRPr lang="en-US" sz="2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8639" marR="19923" marT="191261" marB="19126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302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9118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8DC6-21FD-407E-9B6F-D6A5AFFE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362021"/>
          </a:xfrm>
        </p:spPr>
        <p:txBody>
          <a:bodyPr/>
          <a:lstStyle/>
          <a:p>
            <a:r>
              <a:rPr lang="en-GB" dirty="0"/>
              <a:t>Recommendations/Conclusion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909FA-3D05-4E5A-8EAA-FD0E3A4FE7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999" y="1528762"/>
            <a:ext cx="10602343" cy="48307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Adopt the fit-for-zone fittings (FFZ) strategy for its cash preservation potential (43%) and the opportunity it affords to work within the prevailing cash constraint to deliver full lighting scope in </a:t>
            </a:r>
            <a:r>
              <a:rPr lang="en-GB" dirty="0" err="1"/>
              <a:t>SCiN</a:t>
            </a:r>
            <a:r>
              <a:rPr lang="en-GB" dirty="0"/>
              <a:t> installations.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CF83A-3875-4372-BC7E-41D6FFA575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20840-CB91-49F1-93AA-80FF80A2E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EE912B-2C9F-46A9-9BD4-ADE4928D3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1628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F99105CB-A4F5-413F-A47E-DB01C9EA953F}" vid="{8469B93A-448D-4F50-A8E8-884986DC6B4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1360</TotalTime>
  <Words>588</Words>
  <Application>Microsoft Office PowerPoint</Application>
  <PresentationFormat>Widescreen</PresentationFormat>
  <Paragraphs>110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ShellMedium</vt:lpstr>
      <vt:lpstr>Calibri</vt:lpstr>
      <vt:lpstr>Wingdings</vt:lpstr>
      <vt:lpstr>ShellBold</vt:lpstr>
      <vt:lpstr>Shell layouts with footer</vt:lpstr>
      <vt:lpstr>Opportunity Framing: Cash Preservation in the Lighting space</vt:lpstr>
      <vt:lpstr>Objective</vt:lpstr>
      <vt:lpstr>Reasons for Change</vt:lpstr>
      <vt:lpstr>Background/Important points</vt:lpstr>
      <vt:lpstr>Opportunity</vt:lpstr>
      <vt:lpstr>Opportunity Valuation- Do nothing scenario (DNS)</vt:lpstr>
      <vt:lpstr>Opportunity Valuation- Use of fit-for-zone fittings (FFZ)</vt:lpstr>
      <vt:lpstr>Summary Table</vt:lpstr>
      <vt:lpstr>Recommendations/Conclusion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Preservation through Optimal usage of Lighting Fixture</dc:title>
  <dc:creator>Aminu, Sani K SPDC-UPC/G/UCT</dc:creator>
  <cp:lastModifiedBy>Godwin, Kelechi N SPDC-UPC/G/UC</cp:lastModifiedBy>
  <cp:revision>35</cp:revision>
  <dcterms:created xsi:type="dcterms:W3CDTF">2020-08-15T10:01:24Z</dcterms:created>
  <dcterms:modified xsi:type="dcterms:W3CDTF">2021-03-03T10:41:55Z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