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FF5E-B42E-48D5-BC82-6E03756C114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5E975-123F-4938-8BA8-97401FE3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8500"/>
            <a:ext cx="46466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33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5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19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35026734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0"/>
            <a:ext cx="4157288" cy="158455"/>
          </a:xfrm>
        </p:spPr>
        <p:txBody>
          <a:bodyPr wrap="square">
            <a:noAutofit/>
          </a:bodyPr>
          <a:lstStyle>
            <a:lvl1pPr>
              <a:defRPr sz="638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5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1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7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3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5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1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7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3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11497163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3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53114838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376205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000725547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40132459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719120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448160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130053382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8352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60841447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7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74081626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2542789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7182573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36838186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5664837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08611941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33859559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600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sldNum="0" hdr="0" ft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61369"/>
            <a:ext cx="8378429" cy="37954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500" b="1" dirty="0">
                <a:latin typeface="Futura Medium" panose="00000400000000000000" pitchFamily="2" charset="0"/>
              </a:rPr>
              <a:t>Project Title:  FATIGUE RISK MANAGEMENT #12486</a:t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1500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 rename 1"/>
          <p:cNvSpPr txBox="1">
            <a:spLocks/>
          </p:cNvSpPr>
          <p:nvPr/>
        </p:nvSpPr>
        <p:spPr>
          <a:xfrm>
            <a:off x="3145596" y="2921484"/>
            <a:ext cx="3624263" cy="1802916"/>
          </a:xfrm>
          <a:prstGeom prst="rect">
            <a:avLst/>
          </a:prstGeom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Project Scope/Actions : </a:t>
            </a:r>
            <a:endParaRPr lang="en-GB" sz="9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900" dirty="0"/>
              <a:t>Develop  a Fatigue Risk Management plan approved and signed off.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900" dirty="0"/>
              <a:t>Training plan approved and implemented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900" dirty="0"/>
              <a:t>Document HSSE critical positions in FRMP and create awareness.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900" dirty="0"/>
              <a:t>Evidence of FR self reporting by workers to supervisors, no disciplinary actions to the workers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9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 rename 2"/>
          <p:cNvSpPr txBox="1">
            <a:spLocks/>
          </p:cNvSpPr>
          <p:nvPr/>
        </p:nvSpPr>
        <p:spPr>
          <a:xfrm>
            <a:off x="3145596" y="4724400"/>
            <a:ext cx="3624263" cy="152400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High-level Timeline:</a:t>
            </a:r>
            <a:endParaRPr lang="en-GB" sz="825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anose="05000000000000000000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L0-L1:  JULY 2018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L2: JULY 2018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L3: JULY 2018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L4: AUGUST 2018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L5: DECEMBER 2018</a:t>
            </a:r>
          </a:p>
        </p:txBody>
      </p:sp>
      <p:sp>
        <p:nvSpPr>
          <p:cNvPr id="11" name="Text Placeholder 2 rename 3"/>
          <p:cNvSpPr txBox="1">
            <a:spLocks/>
          </p:cNvSpPr>
          <p:nvPr/>
        </p:nvSpPr>
        <p:spPr>
          <a:xfrm>
            <a:off x="6837368" y="2921484"/>
            <a:ext cx="2179637" cy="1802916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90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GB" sz="900" dirty="0"/>
              <a:t>Support from Asset leadership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GB" sz="900" dirty="0"/>
              <a:t>Buy-in from personnel</a:t>
            </a:r>
          </a:p>
          <a:p>
            <a:pPr marL="214313" indent="-214313" defTabSz="685800">
              <a:buFont typeface="Wingdings" panose="05000000000000000000" pitchFamily="2" charset="2"/>
              <a:buChar char="n"/>
              <a:defRPr/>
            </a:pPr>
            <a:endParaRPr lang="en-GB" sz="13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defRPr/>
            </a:pP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defTabSz="685800">
              <a:defRPr/>
            </a:pPr>
            <a:r>
              <a:rPr lang="en-US" sz="1350" dirty="0">
                <a:solidFill>
                  <a:srgbClr val="404040"/>
                </a:solidFill>
                <a:latin typeface="Futura Medium" panose="00000400000000000000" pitchFamily="2" charset="0"/>
              </a:rPr>
              <a:t> 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3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 rename 4"/>
          <p:cNvSpPr txBox="1">
            <a:spLocks/>
          </p:cNvSpPr>
          <p:nvPr/>
        </p:nvSpPr>
        <p:spPr>
          <a:xfrm>
            <a:off x="89502" y="2921484"/>
            <a:ext cx="2981245" cy="3326916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788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788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Healthy high performing people.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To reduce medical care cost and increase personnel ownership of good healthy practices and behaviour in the long run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Incident and accident free, zero harm to people &amp;asset.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endParaRPr lang="en-US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defTabSz="685800">
              <a:defRPr/>
            </a:pPr>
            <a:r>
              <a:rPr lang="en-US" sz="90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Measurement details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900" dirty="0"/>
              <a:t>Any planned shift length excluding overtime and handovers greater than 12 hours within a 24 hour period; or 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900" dirty="0"/>
              <a:t>Overtime resulting in working hours exceeding 12 hours more than once per month; 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900" dirty="0"/>
              <a:t>Overtime or Call-outs resulting in more than 16 working hours in one calendar day; or 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900" dirty="0"/>
              <a:t>Day-to-day changes to shift start times that are a change of more than three hours; or 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sz="900" dirty="0"/>
              <a:t>More than 28 days of consecutive work without at least 24 hours of continuous time-off. 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endParaRPr lang="en-US" sz="900" dirty="0"/>
          </a:p>
          <a:p>
            <a:pPr marL="171450" indent="-171450" defTabSz="685800">
              <a:buFont typeface="Wingdings" panose="05000000000000000000" pitchFamily="2" charset="2"/>
              <a:buChar char="§"/>
              <a:defRPr/>
            </a:pPr>
            <a:endParaRPr lang="en-US" sz="900" b="1" u="sng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9720" y="335403"/>
            <a:ext cx="1422762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00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1023-1DB2-4E63-B7C4-EB80418B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1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2FC81F-7C55-4E35-871B-E5662AAF82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2016</a:t>
            </a:r>
          </a:p>
        </p:txBody>
      </p:sp>
      <p:sp>
        <p:nvSpPr>
          <p:cNvPr id="15" name="Text Placeholder 2 rename 5"/>
          <p:cNvSpPr txBox="1">
            <a:spLocks/>
          </p:cNvSpPr>
          <p:nvPr/>
        </p:nvSpPr>
        <p:spPr>
          <a:xfrm>
            <a:off x="6848639" y="4724400"/>
            <a:ext cx="2168366" cy="152400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Sponsor: Bashorun, O/</a:t>
            </a:r>
            <a:r>
              <a:rPr lang="en-US" sz="825" dirty="0" err="1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Onyeka</a:t>
            </a: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 Ike</a:t>
            </a: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Implementation Lead: Amaechi A/</a:t>
            </a:r>
            <a:r>
              <a:rPr lang="en-US" sz="825" dirty="0" err="1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Agunwa</a:t>
            </a: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 C. </a:t>
            </a: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Team: </a:t>
            </a:r>
            <a:r>
              <a:rPr lang="en-US" sz="825" dirty="0" err="1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Tayo</a:t>
            </a: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 Salami, Hassan </a:t>
            </a:r>
            <a:r>
              <a:rPr lang="en-US" sz="825" dirty="0" err="1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Salisu</a:t>
            </a: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, Musa Mohammed, </a:t>
            </a:r>
            <a:r>
              <a:rPr lang="en-US" sz="825" dirty="0" err="1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Eniola</a:t>
            </a: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 </a:t>
            </a:r>
            <a:r>
              <a:rPr lang="en-US" sz="825" dirty="0" err="1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Aboaba</a:t>
            </a:r>
            <a:endParaRPr lang="en-US" sz="825" dirty="0">
              <a:solidFill>
                <a:srgbClr val="404040"/>
              </a:solidFill>
              <a:latin typeface="Futura Medium"/>
              <a:ea typeface="Times New Roman"/>
              <a:cs typeface="Times New Roman"/>
            </a:endParaRPr>
          </a:p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.</a:t>
            </a: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6842" y="1066800"/>
            <a:ext cx="8920163" cy="182880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825" b="1" dirty="0">
                <a:solidFill>
                  <a:srgbClr val="404040"/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SPDC spends a large amount of money on Medical treatment,referrals,first aid cases,lost time injury and Medvac year round in other to reduce this as much as possible.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To achieve and sustain LTI free man hours 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To build a heathy workforce/environment.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To boost engagement/inclusiveness between management and workforce.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To have highly informed &amp; motivated personnel, thus maximizing production.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To develop individual skills in fatigue risk management.</a:t>
            </a:r>
          </a:p>
          <a:p>
            <a:pPr lvl="0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cadence commitment template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07949"/>
              </p:ext>
            </p:extLst>
          </p:nvPr>
        </p:nvGraphicFramePr>
        <p:xfrm>
          <a:off x="152400" y="1143000"/>
          <a:ext cx="8797107" cy="564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1-1.1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Draft Cadence Charter and share with Team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Amaechi /Chidiebere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 dirty="0">
                          <a:latin typeface="+mn-lt"/>
                          <a:ea typeface="Calibri"/>
                          <a:cs typeface="Times New Roman"/>
                        </a:rPr>
                        <a:t>01/06/18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1-1.2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FRMP, approved and signed off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PUM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31/07/18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4427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1-1.3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FRM Training Plan for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Imor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approved for implementation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PUM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31/07/18</a:t>
                      </a: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1-1.4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HSSE Critical positions in FRMP 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</a:t>
                      </a: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Champions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31/07/18</a:t>
                      </a: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1-1.5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Rest room for Workers likely to be impacted with Fatigue.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PUM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31/07/18</a:t>
                      </a: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1-1.6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Carry out routine checks for fatigue in exposed personnel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Amaechi /</a:t>
                      </a:r>
                      <a:r>
                        <a:rPr lang="en-CA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Chidiebere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Continuous activity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1-1.7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Fatigue, routinely  in all incident investigations; incident reports should have a section on the role of fatigue in the incident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PUM/HSE/OH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Continuous activity</a:t>
                      </a: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1-1.8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discussion on Fatigue risk management in toolbox talks and HSE briefing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Continuous activity</a:t>
                      </a: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1-1.8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Evidence that Fatigue Key Performance indicators are identified, documented, tracked and reported annually; actions are completed timely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HSE (Grace/</a:t>
                      </a:r>
                      <a:r>
                        <a:rPr lang="en-CA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umaru</a:t>
                      </a: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Continuous activity</a:t>
                      </a: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1-1.9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with evidence that Individuals know their Roles and responsibilities for FRM 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HSE (Grace/</a:t>
                      </a:r>
                      <a:r>
                        <a:rPr lang="en-CA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umaru</a:t>
                      </a: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31/08/2018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1-2.0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Fatigue Risk Management related data streams and tracked them annually; Ensure actions for improvement are known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Amaechi /</a:t>
                      </a:r>
                      <a:r>
                        <a:rPr lang="en-CA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Chidiebere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31/12/2018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2B18-046F-4513-94E6-791B3C4C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2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6A04D-CF05-4D8F-A80F-8174ECCB72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11382843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CA" sz="2100" dirty="0">
                <a:latin typeface="Futura Bold" panose="00000900000000000000" pitchFamily="2" charset="0"/>
              </a:rPr>
              <a:t>L1 – L5 Gates</a:t>
            </a:r>
          </a:p>
        </p:txBody>
      </p:sp>
      <p:pic>
        <p:nvPicPr>
          <p:cNvPr id="206850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550" y="1826983"/>
            <a:ext cx="7040742" cy="401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0F332-4D2B-4214-8699-AD6E2E2C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3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811DBA-A1F2-4219-970D-9BAEB1D328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5976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12D2936B-ECEB-48BC-96D4-167E39C69A90}" vid="{F6A45887-BFEC-4A05-8CA7-4E4BA58EA7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566</Words>
  <Application>Microsoft Office PowerPoint</Application>
  <PresentationFormat>On-screen Show (4:3)</PresentationFormat>
  <Paragraphs>104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Futura Bold</vt:lpstr>
      <vt:lpstr>Futura Medium</vt:lpstr>
      <vt:lpstr>Times New Roman</vt:lpstr>
      <vt:lpstr>Wingdings</vt:lpstr>
      <vt:lpstr>Shell layouts with footer</vt:lpstr>
      <vt:lpstr>Project Title:  FATIGUE RISK MANAGEMENT #12486 </vt:lpstr>
      <vt:lpstr>project cadence commitment template</vt:lpstr>
      <vt:lpstr>L1 – L5 Gates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UTILIZE MOTION-SENSITIVE LIGHTING SYSTEMS AND CONSOLIDATE OFFICE SPACE DURING OFF-PERIODS</dc:title>
  <dc:creator>SPDC LEH IMOR OH SPDC-UPO/G/PLI</dc:creator>
  <cp:lastModifiedBy>Salisu, Hassan S SPDC-UPO/G/ULM</cp:lastModifiedBy>
  <cp:revision>38</cp:revision>
  <dcterms:created xsi:type="dcterms:W3CDTF">2006-08-16T00:00:00Z</dcterms:created>
  <dcterms:modified xsi:type="dcterms:W3CDTF">2018-07-21T10:54:07Z</dcterms:modified>
</cp:coreProperties>
</file>