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4660"/>
  </p:normalViewPr>
  <p:slideViewPr>
    <p:cSldViewPr>
      <p:cViewPr varScale="1">
        <p:scale>
          <a:sx n="73" d="100"/>
          <a:sy n="73" d="100"/>
        </p:scale>
        <p:origin x="10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17FF5E-B42E-48D5-BC82-6E03756C1141}" type="datetimeFigureOut">
              <a:rPr lang="en-US" smtClean="0"/>
              <a:t>7/21/2018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5E975-123F-4938-8BA8-97401FE3E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54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7600" y="698500"/>
            <a:ext cx="4646613" cy="3484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843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336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35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3958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19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1614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7424810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5857896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35026734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381985" y="6201070"/>
            <a:ext cx="4157288" cy="158455"/>
          </a:xfrm>
        </p:spPr>
        <p:txBody>
          <a:bodyPr wrap="square">
            <a:noAutofit/>
          </a:bodyPr>
          <a:lstStyle>
            <a:lvl1pPr>
              <a:defRPr sz="638" cap="none" baseline="0">
                <a:solidFill>
                  <a:schemeClr val="tx1"/>
                </a:solidFill>
                <a:latin typeface="Futura Medium" panose="00000400000000000000" pitchFamily="2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381000" y="4199575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381000" y="3864611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381000" y="4141370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381000" y="4456230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81000" y="5966640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381000" y="1863727"/>
            <a:ext cx="4101704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381000" y="1528763"/>
            <a:ext cx="4101704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381000" y="1805523"/>
            <a:ext cx="4101704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381000" y="2120383"/>
            <a:ext cx="4101704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381000" y="3732357"/>
            <a:ext cx="4101704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661298" y="4199575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661298" y="3864611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4661298" y="4141387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661298" y="4456230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4661298" y="5966658"/>
            <a:ext cx="4098131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661298" y="1863727"/>
            <a:ext cx="4098131" cy="1922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661298" y="1528763"/>
            <a:ext cx="409813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378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4661298" y="1805539"/>
            <a:ext cx="4098131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661298" y="2120383"/>
            <a:ext cx="4098131" cy="1623641"/>
          </a:xfrm>
        </p:spPr>
        <p:txBody>
          <a:bodyPr>
            <a:normAutofit/>
          </a:bodyPr>
          <a:lstStyle>
            <a:lvl1pPr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566832" y="3730543"/>
            <a:ext cx="3948896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611497163"/>
      </p:ext>
    </p:extLst>
  </p:cSld>
  <p:clrMapOvr>
    <a:masterClrMapping/>
  </p:clrMapOvr>
  <p:transition/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572401" y="2636981"/>
            <a:ext cx="4798088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1" y="1696947"/>
            <a:ext cx="4798088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552125" y="1924113"/>
            <a:ext cx="320613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914378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810816" algn="l"/>
              </a:tabLst>
              <a:defRPr lang="en-GB" sz="15000" kern="10000" spc="-75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2016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553114838"/>
      </p:ext>
    </p:extLst>
  </p:cSld>
  <p:clrMapOvr>
    <a:masterClrMapping/>
  </p:clrMapOvr>
  <p:transition/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71495" y="3556003"/>
            <a:ext cx="51435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376205" y="488936"/>
            <a:ext cx="983319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59406" y="4028766"/>
            <a:ext cx="4633317" cy="865472"/>
          </a:xfrm>
          <a:noFill/>
        </p:spPr>
        <p:txBody>
          <a:bodyPr lIns="0" tIns="0" rIns="0"/>
          <a:lstStyle>
            <a:lvl1pPr>
              <a:defRPr sz="18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9406" y="5092242"/>
            <a:ext cx="4633317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05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000725547"/>
      </p:ext>
    </p:extLst>
  </p:cSld>
  <p:clrMapOvr>
    <a:masterClrMapping/>
  </p:clrMapOvr>
  <p:transition/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18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378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40132459"/>
      </p:ext>
    </p:extLst>
  </p:cSld>
  <p:clrMapOvr>
    <a:masterClrMapping/>
  </p:clrMapOvr>
  <p:transition/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384885" y="1438480"/>
            <a:ext cx="8374921" cy="2861742"/>
          </a:xfrm>
        </p:spPr>
        <p:txBody>
          <a:bodyPr/>
          <a:lstStyle>
            <a:lvl1pPr>
              <a:lnSpc>
                <a:spcPct val="110000"/>
              </a:lnSpc>
              <a:defRPr lang="en-US" sz="255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2719120"/>
      </p:ext>
    </p:extLst>
  </p:cSld>
  <p:clrMapOvr>
    <a:masterClrMapping/>
  </p:clrMapOvr>
  <p:transition/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5"/>
            <a:ext cx="9144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571495" y="1524000"/>
            <a:ext cx="952488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572400" y="2636981"/>
            <a:ext cx="3890604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05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572400" y="1696947"/>
            <a:ext cx="478182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100" b="0" cap="none" baseline="0">
                <a:solidFill>
                  <a:schemeClr val="tx1"/>
                </a:solidFill>
                <a:latin typeface="+mj-lt"/>
              </a:defRPr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4837510" y="2557463"/>
            <a:ext cx="3898106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448160"/>
      </p:ext>
    </p:extLst>
  </p:cSld>
  <p:clrMapOvr>
    <a:masterClrMapping/>
  </p:clrMapOvr>
  <p:transition/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2130053382"/>
      </p:ext>
    </p:extLst>
  </p:cSld>
  <p:clrMapOvr>
    <a:masterClrMapping/>
  </p:clrMapOvr>
  <p:transition/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6" y="1257010"/>
            <a:ext cx="32373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38352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1" y="4313786"/>
            <a:ext cx="9143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34618" y="950400"/>
            <a:ext cx="7424810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1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4618" y="3310197"/>
            <a:ext cx="3623492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3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334618" y="4588235"/>
            <a:ext cx="3653193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334618" y="4840064"/>
            <a:ext cx="3653193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333508" y="761998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645968"/>
            <a:ext cx="1143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136314" y="2795384"/>
            <a:ext cx="3623114" cy="3049484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60841447"/>
      </p:ext>
    </p:extLst>
  </p:cSld>
  <p:clrMapOvr>
    <a:masterClrMapping/>
  </p:clrMapOvr>
  <p:transition/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697"/>
            <a:ext cx="3884804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74081626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1"/>
            <a:ext cx="9146042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558086" y="3556003"/>
            <a:ext cx="515690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350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570284" y="6462713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31625" y="4003200"/>
            <a:ext cx="3884804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1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31625" y="5120641"/>
            <a:ext cx="3884804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05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631626" y="5666465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631626" y="5923869"/>
            <a:ext cx="389079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05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2542789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8378429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7182573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1786" y="0"/>
            <a:ext cx="914578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4"/>
            <a:ext cx="4101704" cy="4830761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350"/>
            </a:lvl1pPr>
            <a:lvl2pPr marL="172800" indent="-172800" defTabSz="268281">
              <a:lnSpc>
                <a:spcPct val="140000"/>
              </a:lnSpc>
              <a:spcBef>
                <a:spcPts val="0"/>
              </a:spcBef>
              <a:defRPr sz="1350"/>
            </a:lvl2pPr>
            <a:lvl3pPr marL="34425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3pPr>
            <a:lvl4pPr marL="515700" indent="-1714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350"/>
            </a:lvl4pPr>
            <a:lvl5pPr marL="668100" indent="-1524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82400" indent="-114300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368381860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0"/>
            <a:ext cx="837842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381000" y="1528763"/>
            <a:ext cx="8378429" cy="4830762"/>
          </a:xfrm>
        </p:spPr>
        <p:txBody>
          <a:bodyPr/>
          <a:lstStyle>
            <a:lvl1pPr marL="0" indent="0" defTabSz="268281">
              <a:lnSpc>
                <a:spcPct val="140000"/>
              </a:lnSpc>
              <a:spcBef>
                <a:spcPts val="0"/>
              </a:spcBef>
              <a:defRPr sz="1050"/>
            </a:lvl1pPr>
            <a:lvl2pPr marL="132300" indent="-132300" defTabSz="268281">
              <a:lnSpc>
                <a:spcPct val="140000"/>
              </a:lnSpc>
              <a:spcBef>
                <a:spcPts val="0"/>
              </a:spcBef>
              <a:defRPr sz="1050"/>
            </a:lvl2pPr>
            <a:lvl3pPr marL="26565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3pPr>
            <a:lvl4pPr marL="399000" indent="-13335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4pPr>
            <a:lvl5pPr marL="513300" indent="-114300" defTabSz="268281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900"/>
            </a:lvl5pPr>
            <a:lvl6pPr marL="618075" indent="-104775" defTabSz="268281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5664837"/>
      </p:ext>
    </p:extLst>
  </p:cSld>
  <p:clrMapOvr>
    <a:masterClrMapping/>
  </p:clrMapOvr>
  <p:transition/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8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5"/>
            <a:ext cx="4098131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350"/>
            </a:lvl1pPr>
            <a:lvl2pPr marL="172800" indent="-1728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350"/>
            </a:lvl2pPr>
            <a:lvl3pPr marL="344250" indent="-17145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3pPr>
            <a:lvl4pPr marL="515700" indent="-17145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350"/>
            </a:lvl4pPr>
            <a:lvl5pPr marL="6681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5pPr>
            <a:lvl6pPr marL="782400" indent="-1143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9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308611941"/>
      </p:ext>
    </p:extLst>
  </p:cSld>
  <p:clrMapOvr>
    <a:masterClrMapping/>
  </p:clrMapOvr>
  <p:transition/>
  <p:hf sldNum="0" hdr="0" ftr="0"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661298" y="1528764"/>
            <a:ext cx="4098131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3pPr>
            <a:lvl4pPr marL="399000" indent="-13335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381000" y="1528763"/>
            <a:ext cx="4101704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050"/>
            </a:lvl1pPr>
            <a:lvl2pPr marL="132300" indent="-1323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050"/>
            </a:lvl2pPr>
            <a:lvl3pPr marL="26565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050"/>
            </a:lvl3pPr>
            <a:lvl4pPr marL="399000" indent="-13335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050"/>
            </a:lvl4pPr>
            <a:lvl5pPr marL="513300" indent="-1143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900"/>
            </a:lvl5pPr>
            <a:lvl6pPr marL="618075" indent="-104775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825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833859559"/>
      </p:ext>
    </p:extLst>
  </p:cSld>
  <p:clrMapOvr>
    <a:masterClrMapping/>
  </p:clrMapOvr>
  <p:transition/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8763"/>
            <a:ext cx="837842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12801"/>
            <a:ext cx="837842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381008" y="508000"/>
            <a:ext cx="952488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07792" y="6469199"/>
            <a:ext cx="332648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52757" y="6469200"/>
            <a:ext cx="108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914378" rtl="0" eaLnBrk="1" latinLnBrk="0" hangingPunct="1">
              <a:defRPr lang="en-US" sz="638" kern="1200" smtClean="0">
                <a:solidFill>
                  <a:schemeClr val="tx1"/>
                </a:solidFill>
                <a:latin typeface="Futura Medium" panose="00000400000000000000" pitchFamily="2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2016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33" y="6469199"/>
            <a:ext cx="266673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638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384194" y="6469199"/>
            <a:ext cx="252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638" noProof="1">
                <a:solidFill>
                  <a:schemeClr val="tx1"/>
                </a:solidFill>
                <a:latin typeface="Futura Medium" panose="00000400000000000000" pitchFamily="2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3760030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sldNum="0" hdr="0" ftr="0"/>
  <p:txStyles>
    <p:titleStyle>
      <a:lvl1pPr algn="l" defTabSz="914378" rtl="0" eaLnBrk="1" latinLnBrk="0" hangingPunct="1">
        <a:lnSpc>
          <a:spcPct val="100000"/>
        </a:lnSpc>
        <a:spcBef>
          <a:spcPct val="0"/>
        </a:spcBef>
        <a:buNone/>
        <a:defRPr sz="18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72800" indent="-1728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34425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515700" indent="-17145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35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68100" indent="-1524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82400" indent="-114300" algn="l" defTabSz="268281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12801"/>
            <a:ext cx="8378429" cy="35399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rPr lang="en-US" sz="1500" b="1" dirty="0">
                <a:latin typeface="Futura Medium" panose="00000400000000000000" pitchFamily="2" charset="0"/>
              </a:rPr>
              <a:t>Project Title:  RED-LINE MARKUPS OF IMO RIVER </a:t>
            </a:r>
            <a:r>
              <a:rPr lang="en-US" sz="1500" b="1">
                <a:latin typeface="Futura Medium" panose="00000400000000000000" pitchFamily="2" charset="0"/>
              </a:rPr>
              <a:t>AS-BUILT #12485</a:t>
            </a:r>
            <a:endParaRPr lang="en-US" sz="1500" dirty="0">
              <a:latin typeface="Futura Medium" panose="00000400000000000000" pitchFamily="2" charset="0"/>
            </a:endParaRPr>
          </a:p>
        </p:txBody>
      </p:sp>
      <p:sp>
        <p:nvSpPr>
          <p:cNvPr id="13" name="Text Placeholder 2 rename 1"/>
          <p:cNvSpPr txBox="1">
            <a:spLocks/>
          </p:cNvSpPr>
          <p:nvPr/>
        </p:nvSpPr>
        <p:spPr>
          <a:xfrm>
            <a:off x="3145596" y="2996952"/>
            <a:ext cx="3624263" cy="1956048"/>
          </a:xfrm>
          <a:prstGeom prst="rect">
            <a:avLst/>
          </a:prstGeom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Project Scope/Actions : </a:t>
            </a:r>
          </a:p>
          <a:p>
            <a:pPr marL="128588" indent="-128588" defTabSz="6858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List out and print out all facility drawings</a:t>
            </a:r>
          </a:p>
          <a:p>
            <a:pPr marL="128588" indent="-128588" defTabSz="6858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Draw up schedule for each discipline to carry out mark up </a:t>
            </a:r>
          </a:p>
          <a:p>
            <a:pPr marL="128588" indent="-128588" defTabSz="6858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Execution of site verification and mark-ups by each discipline</a:t>
            </a:r>
          </a:p>
          <a:p>
            <a:pPr marL="128588" indent="-128588" defTabSz="685800">
              <a:spcBef>
                <a:spcPts val="300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Technical authority approval of red-marked drawings</a:t>
            </a:r>
          </a:p>
          <a:p>
            <a:pPr defTabSz="685800">
              <a:spcBef>
                <a:spcPts val="300"/>
              </a:spcBef>
              <a:defRPr/>
            </a:pPr>
            <a:r>
              <a:rPr lang="en-GB" sz="900" dirty="0">
                <a:solidFill>
                  <a:srgbClr val="000000"/>
                </a:solidFill>
              </a:rPr>
              <a:t> </a:t>
            </a: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 rename 2"/>
          <p:cNvSpPr txBox="1">
            <a:spLocks/>
          </p:cNvSpPr>
          <p:nvPr/>
        </p:nvSpPr>
        <p:spPr>
          <a:xfrm>
            <a:off x="3141926" y="5059665"/>
            <a:ext cx="3624263" cy="1317501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High-level Timeline:</a:t>
            </a:r>
            <a:endParaRPr lang="en-GB" sz="825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anose="05000000000000000000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L0-L1:  July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L2: July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L3: August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000000"/>
                </a:solidFill>
              </a:rPr>
              <a:t>L4: September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000000"/>
                </a:solidFill>
              </a:rPr>
              <a:t>L5: October 2018</a:t>
            </a:r>
          </a:p>
          <a:p>
            <a:pPr marL="128588" indent="-128588" defTabSz="685800">
              <a:spcBef>
                <a:spcPts val="225"/>
              </a:spcBef>
              <a:buFont typeface="Wingdings" pitchFamily="2" charset="2"/>
              <a:buChar char="n"/>
              <a:defRPr/>
            </a:pPr>
            <a:r>
              <a:rPr lang="en-US" sz="900" dirty="0">
                <a:solidFill>
                  <a:srgbClr val="000000"/>
                </a:solidFill>
              </a:rPr>
              <a:t>Initiative End</a:t>
            </a:r>
            <a:endParaRPr lang="en-GB" sz="900" dirty="0">
              <a:solidFill>
                <a:srgbClr val="000000"/>
              </a:solidFill>
            </a:endParaRP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2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 rename 3"/>
          <p:cNvSpPr txBox="1">
            <a:spLocks/>
          </p:cNvSpPr>
          <p:nvPr/>
        </p:nvSpPr>
        <p:spPr>
          <a:xfrm>
            <a:off x="6846651" y="2996952"/>
            <a:ext cx="2179637" cy="1311399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900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914378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900" dirty="0">
                <a:solidFill>
                  <a:srgbClr val="000000"/>
                </a:solidFill>
              </a:rPr>
              <a:t>Asset leader support</a:t>
            </a:r>
          </a:p>
          <a:p>
            <a:pPr marL="128588" indent="-128588" defTabSz="914378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900" dirty="0">
                <a:solidFill>
                  <a:srgbClr val="000000"/>
                </a:solidFill>
              </a:rPr>
              <a:t>Support from Technical authorities</a:t>
            </a:r>
          </a:p>
          <a:p>
            <a:pPr marL="128588" indent="-128588" defTabSz="914378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en-GB" sz="900" dirty="0">
                <a:solidFill>
                  <a:srgbClr val="000000"/>
                </a:solidFill>
              </a:rPr>
              <a:t>Asset personnel support</a:t>
            </a:r>
          </a:p>
          <a:p>
            <a:pPr marL="128588" indent="-128588" defTabSz="914378">
              <a:spcBef>
                <a:spcPct val="50000"/>
              </a:spcBef>
              <a:buFont typeface="Wingdings" panose="05000000000000000000" pitchFamily="2" charset="2"/>
              <a:buChar char="n"/>
            </a:pPr>
            <a:endParaRPr lang="en-GB" sz="7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214313" indent="-214313" defTabSz="685800">
              <a:buFont typeface="Wingdings" panose="05000000000000000000" pitchFamily="2" charset="2"/>
              <a:buChar char="n"/>
              <a:defRPr/>
            </a:pPr>
            <a:endParaRPr lang="en-GB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defRPr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defTabSz="685800">
              <a:defRPr/>
            </a:pPr>
            <a:r>
              <a:rPr lang="en-US" sz="1350" dirty="0">
                <a:solidFill>
                  <a:srgbClr val="404040"/>
                </a:solidFill>
                <a:latin typeface="Futura Medium" panose="00000400000000000000" pitchFamily="2" charset="0"/>
              </a:rPr>
              <a:t> </a:t>
            </a:r>
          </a:p>
          <a:p>
            <a:pPr algn="just" defTabSz="685800">
              <a:spcBef>
                <a:spcPts val="150"/>
              </a:spcBef>
              <a:spcAft>
                <a:spcPts val="15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35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Text Placeholder 2 rename 4"/>
          <p:cNvSpPr txBox="1">
            <a:spLocks/>
          </p:cNvSpPr>
          <p:nvPr/>
        </p:nvSpPr>
        <p:spPr>
          <a:xfrm>
            <a:off x="89502" y="2996951"/>
            <a:ext cx="2981245" cy="3044949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US" sz="788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788" dirty="0">
              <a:solidFill>
                <a:srgbClr val="404040"/>
              </a:solidFill>
              <a:latin typeface="Futura Medium" panose="00000400000000000000" pitchFamily="2" charset="0"/>
            </a:endParaRP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Correctness of facility drawings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Increased personnel understanding of station layout</a:t>
            </a:r>
          </a:p>
          <a:p>
            <a:pPr marL="128588" indent="-128588" defTabSz="685800">
              <a:buFont typeface="Wingdings" pitchFamily="2" charset="2"/>
              <a:buChar char="n"/>
              <a:defRPr/>
            </a:pPr>
            <a:r>
              <a:rPr lang="en-GB" sz="900" dirty="0">
                <a:solidFill>
                  <a:srgbClr val="404040"/>
                </a:solidFill>
                <a:latin typeface="Futura Medium" panose="00000400000000000000" pitchFamily="2" charset="0"/>
              </a:rPr>
              <a:t>Improve process safety</a:t>
            </a:r>
          </a:p>
          <a:p>
            <a:pPr defTabSz="685800">
              <a:defRPr/>
            </a:pPr>
            <a:endParaRPr lang="en-GB" sz="900" dirty="0">
              <a:solidFill>
                <a:srgbClr val="404040"/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29720" y="335403"/>
            <a:ext cx="1422762" cy="300082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85800"/>
            <a:r>
              <a:rPr lang="en-US" sz="1350" dirty="0">
                <a:solidFill>
                  <a:srgbClr val="000000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B1023-1DB2-4E63-B7C4-EB80418B7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1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E2FC81F-7C55-4E35-871B-E5662AAF827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  <p:sp>
        <p:nvSpPr>
          <p:cNvPr id="15" name="Text Placeholder 2 rename 5"/>
          <p:cNvSpPr txBox="1">
            <a:spLocks/>
          </p:cNvSpPr>
          <p:nvPr/>
        </p:nvSpPr>
        <p:spPr>
          <a:xfrm>
            <a:off x="6848639" y="4401108"/>
            <a:ext cx="2168366" cy="1317308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Sponsor: Oladimeji Bashorun</a:t>
            </a: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  <a:p>
            <a:pPr defTabSz="914378">
              <a:spcBef>
                <a:spcPts val="225"/>
              </a:spcBef>
            </a:pPr>
            <a:endParaRPr lang="en-US" sz="825" dirty="0">
              <a:solidFill>
                <a:srgbClr val="404040"/>
              </a:solidFill>
              <a:latin typeface="Futura Medium"/>
              <a:ea typeface="Times New Roman"/>
              <a:cs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Implementation Lead: Benjamin Obong</a:t>
            </a:r>
          </a:p>
          <a:p>
            <a:pPr defTabSz="914378">
              <a:spcBef>
                <a:spcPts val="225"/>
              </a:spcBef>
            </a:pPr>
            <a:endParaRPr lang="en-US" sz="825" dirty="0">
              <a:solidFill>
                <a:srgbClr val="404040"/>
              </a:solidFill>
              <a:latin typeface="Futura Medium"/>
              <a:ea typeface="Times New Roman"/>
              <a:cs typeface="Times New Roman"/>
            </a:endParaRPr>
          </a:p>
          <a:p>
            <a:pPr defTabSz="914378">
              <a:spcBef>
                <a:spcPts val="225"/>
              </a:spcBef>
            </a:pPr>
            <a:r>
              <a:rPr lang="en-US" sz="825" dirty="0">
                <a:solidFill>
                  <a:srgbClr val="404040"/>
                </a:solidFill>
                <a:latin typeface="Futura Medium"/>
                <a:ea typeface="Times New Roman"/>
                <a:cs typeface="Times New Roman"/>
              </a:rPr>
              <a:t>Project Team: David Vincent, Uzorho Charles, Aboaba Eniola, Salami Tayo, Mohammed Musa, Okpako Ogba, Salisu Hassan, Udo Uzochukwu, Nwabueze Sunday</a:t>
            </a:r>
          </a:p>
          <a:p>
            <a:pPr defTabSz="914378">
              <a:spcBef>
                <a:spcPts val="225"/>
              </a:spcBef>
            </a:pPr>
            <a:endParaRPr lang="en-GB" sz="825" dirty="0">
              <a:solidFill>
                <a:srgbClr val="404040"/>
              </a:solidFill>
              <a:latin typeface="Times New Roman"/>
              <a:ea typeface="Times New Roman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10132" y="1606060"/>
            <a:ext cx="8920163" cy="1350150"/>
          </a:xfrm>
          <a:prstGeom prst="rect">
            <a:avLst/>
          </a:prstGeom>
          <a:solidFill>
            <a:schemeClr val="bg1"/>
          </a:solidFill>
          <a:ln>
            <a:solidFill>
              <a:srgbClr val="2C2C2C"/>
            </a:solidFill>
          </a:ln>
        </p:spPr>
        <p:txBody>
          <a:bodyPr/>
          <a:lstStyle/>
          <a:p>
            <a:pPr algn="just" defTabSz="685800">
              <a:spcAft>
                <a:spcPts val="375"/>
              </a:spcAft>
              <a:defRPr/>
            </a:pPr>
            <a:r>
              <a:rPr lang="en-GB" sz="825" b="1" u="sng" dirty="0">
                <a:solidFill>
                  <a:srgbClr val="40404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825" b="1" dirty="0">
                <a:solidFill>
                  <a:srgbClr val="404040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n"/>
              <a:defRPr/>
            </a:pPr>
            <a:r>
              <a:rPr lang="en-GB" altLang="en-US" sz="900" dirty="0">
                <a:solidFill>
                  <a:srgbClr val="404040"/>
                </a:solidFill>
                <a:latin typeface="Futura Medium"/>
              </a:rPr>
              <a:t>There has been several facility modifications that have occurred over the years in Imo River. </a:t>
            </a:r>
          </a:p>
          <a:p>
            <a:pPr defTabSz="914378">
              <a:lnSpc>
                <a:spcPct val="113000"/>
              </a:lnSpc>
              <a:spcAft>
                <a:spcPts val="47"/>
              </a:spcAft>
              <a:buFont typeface="Wingdings" panose="05000000000000000000" pitchFamily="2" charset="2"/>
              <a:buChar char="n"/>
              <a:defRPr/>
            </a:pPr>
            <a:r>
              <a:rPr lang="en-GB" altLang="en-US" sz="900" dirty="0">
                <a:solidFill>
                  <a:srgbClr val="404040"/>
                </a:solidFill>
                <a:latin typeface="Futura Medium"/>
              </a:rPr>
              <a:t>These changes are required to be reflected on the facility As-built drawings. But due to the high financial cost of having the SEDO team carrying out update of the drawings, Imo river asset team intend to carry out DIY red-line mark ups of these drawings.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Weekly cadence commitment template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431610"/>
              </p:ext>
            </p:extLst>
          </p:nvPr>
        </p:nvGraphicFramePr>
        <p:xfrm>
          <a:off x="107952" y="1916831"/>
          <a:ext cx="8568508" cy="269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39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88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726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9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1-1.1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defTabSz="685800">
                        <a:spcBef>
                          <a:spcPts val="300"/>
                        </a:spcBef>
                        <a:buFont typeface="Wingdings" pitchFamily="2" charset="2"/>
                        <a:buNone/>
                        <a:defRPr/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</a:rPr>
                        <a:t>List out and print out all facility drawings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DCC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9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31/07/18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1-1.2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</a:rPr>
                        <a:t>Draw up schedule for each discipline to carry out mark up 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DCC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dirty="0">
                          <a:latin typeface="+mn-lt"/>
                          <a:ea typeface="Calibri"/>
                          <a:cs typeface="Times New Roman"/>
                        </a:rPr>
                        <a:t>31/07/18</a:t>
                      </a:r>
                    </a:p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1-1.3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</a:rPr>
                        <a:t>Execution of site verification and mark-ups by each discipline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Discipline leads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30/09/18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9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9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1-1.4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dirty="0">
                          <a:solidFill>
                            <a:srgbClr val="000000"/>
                          </a:solidFill>
                        </a:rPr>
                        <a:t>Technical authority approval of red-marked drawings</a:t>
                      </a:r>
                    </a:p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TAs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31/10/18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70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900" kern="1200" dirty="0">
                          <a:solidFill>
                            <a:srgbClr val="595959"/>
                          </a:solidFill>
                          <a:latin typeface="+mn-lt"/>
                          <a:ea typeface="Calibri"/>
                          <a:cs typeface="Times New Roman"/>
                        </a:rPr>
                        <a:t>1-1.9</a:t>
                      </a: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9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9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74536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E2B18-046F-4513-94E6-791B3C4CB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2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6A04D-CF05-4D8F-A80F-8174ECCB729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11382843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/>
              <a:t>Weekly cadence commitment template past 7 days</a:t>
            </a:r>
            <a:endParaRPr lang="en-CA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45599"/>
              </p:ext>
            </p:extLst>
          </p:nvPr>
        </p:nvGraphicFramePr>
        <p:xfrm>
          <a:off x="1066800" y="4038600"/>
          <a:ext cx="7884881" cy="367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1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en-CA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endParaRPr lang="en-CA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  <a:r>
                        <a:rPr lang="en-US" sz="7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Party</a:t>
                      </a:r>
                      <a:endParaRPr 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Threat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Due Date</a:t>
                      </a:r>
                    </a:p>
                  </a:txBody>
                  <a:tcPr marT="34290" marB="3429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7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>
                        <a:spcAft>
                          <a:spcPts val="0"/>
                        </a:spcAft>
                      </a:pPr>
                      <a:endParaRPr lang="en-CA" sz="700" dirty="0"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10-4.2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sz="700" dirty="0">
                          <a:solidFill>
                            <a:schemeClr val="bg1"/>
                          </a:solidFill>
                          <a:latin typeface="+mn-lt"/>
                        </a:rPr>
                        <a:t>     </a:t>
                      </a:r>
                      <a:r>
                        <a:rPr lang="en-US" sz="700" dirty="0">
                          <a:solidFill>
                            <a:schemeClr val="tx1"/>
                          </a:solidFill>
                          <a:latin typeface="+mn-lt"/>
                        </a:rPr>
                        <a:t>New</a:t>
                      </a: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10-4.3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endParaRPr lang="en-US" sz="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10-4.4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dirty="0"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10-4.5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10-4.6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10-4.7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10-4.8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10-4.9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10-4.10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10-4.11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10-4.12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10-4.13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10-4.14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CA" sz="700" kern="12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10-4.15</a:t>
                      </a: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EECA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728">
                <a:tc>
                  <a:txBody>
                    <a:bodyPr/>
                    <a:lstStyle/>
                    <a:p>
                      <a:pPr marL="14288" indent="-28575" algn="l">
                        <a:spcAft>
                          <a:spcPts val="0"/>
                        </a:spcAft>
                      </a:pPr>
                      <a:r>
                        <a:rPr lang="en-CA" sz="7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10-4.16</a:t>
                      </a: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0" hangingPunct="1">
                        <a:spcAft>
                          <a:spcPts val="0"/>
                        </a:spcAft>
                      </a:pPr>
                      <a:endParaRPr lang="en-CA" sz="700" kern="1200" dirty="0">
                        <a:solidFill>
                          <a:srgbClr val="595959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90000" marR="90000" marT="35100" marB="35100">
                    <a:solidFill>
                      <a:srgbClr val="FFF7E7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sz="7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7" name="5-Point Star 16"/>
          <p:cNvSpPr/>
          <p:nvPr/>
        </p:nvSpPr>
        <p:spPr>
          <a:xfrm>
            <a:off x="7740354" y="1808820"/>
            <a:ext cx="144016" cy="108012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18" name="5-Point Star 17"/>
          <p:cNvSpPr/>
          <p:nvPr/>
        </p:nvSpPr>
        <p:spPr>
          <a:xfrm>
            <a:off x="7725024" y="2078850"/>
            <a:ext cx="144016" cy="108012"/>
          </a:xfrm>
          <a:prstGeom prst="star5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</a:pPr>
            <a:endParaRPr lang="en-CA" dirty="0">
              <a:solidFill>
                <a:srgbClr val="FFFFFF"/>
              </a:solidFill>
              <a:latin typeface="Futura Medium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B886E-3F20-4585-9C21-072E850C7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3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1E660-2231-489D-96FD-2103A7E78FC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5606679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CA" sz="2100" dirty="0">
                <a:latin typeface="Futura Bold" panose="00000900000000000000" pitchFamily="2" charset="0"/>
              </a:rPr>
              <a:t>L1 – L5 Gates</a:t>
            </a:r>
          </a:p>
        </p:txBody>
      </p:sp>
      <p:pic>
        <p:nvPicPr>
          <p:cNvPr id="206850" name="Picture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1550" y="1826983"/>
            <a:ext cx="7040742" cy="401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0F332-4D2B-4214-8699-AD6E2E2CB1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914378"/>
            <a:fld id="{D32BAE6A-B452-4007-8177-56DD051636F9}" type="slidenum">
              <a:rPr lang="en-GB" noProof="1">
                <a:solidFill>
                  <a:srgbClr val="404040"/>
                </a:solidFill>
              </a:rPr>
              <a:pPr defTabSz="914378"/>
              <a:t>4</a:t>
            </a:fld>
            <a:endParaRPr lang="en-GB" noProof="1">
              <a:solidFill>
                <a:srgbClr val="40404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811DBA-A1F2-4219-970D-9BAEB1D328C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>
                <a:solidFill>
                  <a:srgbClr val="404040"/>
                </a:solidFill>
              </a:rPr>
              <a:t>Date Month 2016</a:t>
            </a:r>
          </a:p>
        </p:txBody>
      </p:sp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55976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4" id="{12D2936B-ECEB-48BC-96D4-167E39C69A90}" vid="{F6A45887-BFEC-4A05-8CA7-4E4BA58EA7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342</Words>
  <Application>Microsoft Office PowerPoint</Application>
  <PresentationFormat>On-screen Show (4:3)</PresentationFormat>
  <Paragraphs>98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Futura Bold</vt:lpstr>
      <vt:lpstr>Futura Medium</vt:lpstr>
      <vt:lpstr>Times New Roman</vt:lpstr>
      <vt:lpstr>Wingdings</vt:lpstr>
      <vt:lpstr>Shell layouts with footer</vt:lpstr>
      <vt:lpstr>Project Title:  RED-LINE MARKUPS OF IMO RIVER AS-BUILT #12485</vt:lpstr>
      <vt:lpstr>Weekly cadence commitment template</vt:lpstr>
      <vt:lpstr>Weekly cadence commitment template past 7 days</vt:lpstr>
      <vt:lpstr>L1 – L5 Gates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Title: UTILIZE MOTION-SENSITIVE LIGHTING SYSTEMS AND CONSOLIDATE OFFICE SPACE DURING OFF-PERIODS</dc:title>
  <dc:creator>Aboaba, Eniola O SPDC-UPO/G/PLI</dc:creator>
  <cp:lastModifiedBy>Salisu, Hassan S SPDC-UPO/G/ULM</cp:lastModifiedBy>
  <cp:revision>25</cp:revision>
  <dcterms:created xsi:type="dcterms:W3CDTF">2006-08-16T00:00:00Z</dcterms:created>
  <dcterms:modified xsi:type="dcterms:W3CDTF">2018-07-21T10:28:28Z</dcterms:modified>
</cp:coreProperties>
</file>