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7"/>
  </p:sldMasterIdLst>
  <p:notesMasterIdLst>
    <p:notesMasterId r:id="rId9"/>
  </p:notesMasterIdLst>
  <p:handoutMasterIdLst>
    <p:handoutMasterId r:id="rId10"/>
  </p:handoutMasterIdLst>
  <p:sldIdLst>
    <p:sldId id="515" r:id="rId8"/>
  </p:sldIdLst>
  <p:sldSz cx="12192000" cy="6858000"/>
  <p:notesSz cx="7010400" cy="9296400"/>
  <p:embeddedFontLst>
    <p:embeddedFont>
      <p:font typeface="Calibri" panose="020F0502020204030204" pitchFamily="34" charset="0"/>
      <p:regular r:id="rId11"/>
      <p:bold r:id="rId12"/>
      <p:italic r:id="rId13"/>
      <p:boldItalic r:id="rId14"/>
    </p:embeddedFont>
    <p:embeddedFont>
      <p:font typeface="Futura Bold" panose="00000900000000000000" pitchFamily="2" charset="0"/>
      <p:regular r:id="rId15"/>
      <p:boldItalic r:id="rId16"/>
    </p:embeddedFont>
    <p:embeddedFont>
      <p:font typeface="Futura Medium" panose="00000400000000000000" pitchFamily="2" charset="0"/>
      <p:regular r:id="rId17"/>
      <p:bold r:id="rId18"/>
      <p:italic r:id="rId19"/>
      <p:boldItalic r:id="rId2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ogun, Eyitayo A SPDC-UPO/G/USTN" initials="BEAS" lastIdx="7" clrIdx="0">
    <p:extLst>
      <p:ext uri="{19B8F6BF-5375-455C-9EA6-DF929625EA0E}">
        <p15:presenceInfo xmlns:p15="http://schemas.microsoft.com/office/powerpoint/2012/main" userId="S-1-5-21-1202660629-507921405-682003330-1458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6E7"/>
    <a:srgbClr val="FFFEF3"/>
    <a:srgbClr val="FEF4E2"/>
    <a:srgbClr val="FFFFCC"/>
    <a:srgbClr val="FF66FF"/>
    <a:srgbClr val="339B6E"/>
    <a:srgbClr val="D9D9D9"/>
    <a:srgbClr val="FFFFFF"/>
    <a:srgbClr val="CCE9DB"/>
    <a:srgbClr val="99C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3727" autoAdjust="0"/>
  </p:normalViewPr>
  <p:slideViewPr>
    <p:cSldViewPr snapToGrid="0" snapToObjects="1" showGuides="1">
      <p:cViewPr varScale="1">
        <p:scale>
          <a:sx n="64" d="100"/>
          <a:sy n="64" d="100"/>
        </p:scale>
        <p:origin x="888" y="4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1.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20/08/2020</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20/08/2020</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FE073A8-9681-4555-BE25-E8917FFC9BFF}" type="slidenum">
              <a:rPr kumimoji="0" lang="en-US" sz="1200" b="0" i="0" u="none" strike="noStrike" kern="1200" cap="none" spc="0" normalizeH="0" baseline="0" noProof="0" smtClean="0">
                <a:ln>
                  <a:noFill/>
                </a:ln>
                <a:solidFill>
                  <a:srgbClr val="595959"/>
                </a:solidFill>
                <a:effectLst/>
                <a:uLnTx/>
                <a:uFillTx/>
                <a:latin typeface="Futura Medium"/>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595959"/>
              </a:solidFill>
              <a:effectLst/>
              <a:uLnTx/>
              <a:uFillTx/>
              <a:latin typeface="Futura Medium"/>
              <a:ea typeface="+mn-ea"/>
              <a:cs typeface="+mn-cs"/>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dirty="0">
              <a:latin typeface="Futura Medium"/>
            </a:endParaRPr>
          </a:p>
        </p:txBody>
      </p:sp>
    </p:spTree>
    <p:extLst>
      <p:ext uri="{BB962C8B-B14F-4D97-AF65-F5344CB8AC3E}">
        <p14:creationId xmlns:p14="http://schemas.microsoft.com/office/powerpoint/2010/main" val="15408377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044218178"/>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392617429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31709393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95051943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42850140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4459083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74274200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54754194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3363129150"/>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06913287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57753939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97202862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78281961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8207570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642237316"/>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966807679"/>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242951068"/>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399078188"/>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174409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4098200806"/>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2037171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12001581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5.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hteck 15">
            <a:extLst>
              <a:ext uri="{FF2B5EF4-FFF2-40B4-BE49-F238E27FC236}">
                <a16:creationId xmlns:a16="http://schemas.microsoft.com/office/drawing/2014/main" id="{71BA1962-37FA-4946-B33A-D19F0D568BFD}"/>
              </a:ext>
            </a:extLst>
          </p:cNvPr>
          <p:cNvSpPr/>
          <p:nvPr>
            <p:custDataLst>
              <p:tags r:id="rId1"/>
            </p:custDataLst>
          </p:nvPr>
        </p:nvSpPr>
        <p:spPr bwMode="gray">
          <a:xfrm>
            <a:off x="6363016" y="796994"/>
            <a:ext cx="5312429" cy="2129702"/>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0" marR="0" lvl="0" indent="0" algn="l" defTabSz="1219170" rtl="0" eaLnBrk="1" fontAlgn="auto" latinLnBrk="0" hangingPunct="1">
              <a:lnSpc>
                <a:spcPct val="100000"/>
              </a:lnSpc>
              <a:spcBef>
                <a:spcPts val="600"/>
              </a:spcBef>
              <a:spcAft>
                <a:spcPts val="0"/>
              </a:spcAft>
              <a:buClrTx/>
              <a:buSzTx/>
              <a:buFontTx/>
              <a:buNone/>
              <a:tabLst/>
              <a:defRPr/>
            </a:pPr>
            <a:r>
              <a:rPr kumimoji="0" lang="en-US" sz="1050" b="1" i="1"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Key milestones: 			               Date</a:t>
            </a:r>
            <a:endPar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endParaRPr>
          </a:p>
          <a:p>
            <a:pPr marL="171450" lvl="0" indent="-171450">
              <a:spcBef>
                <a:spcPts val="600"/>
              </a:spcBef>
              <a:buFont typeface="Wingdings" panose="05000000000000000000" pitchFamily="2" charset="2"/>
              <a:buChar char="§"/>
              <a:defRPr/>
            </a:pPr>
            <a:r>
              <a:rPr lang="en-US" sz="1050" dirty="0">
                <a:solidFill>
                  <a:srgbClr val="595959"/>
                </a:solidFill>
                <a:latin typeface="Arial" panose="020B0604020202020204" pitchFamily="34" charset="0"/>
                <a:cs typeface="Arial" panose="020B0604020202020204" pitchFamily="34" charset="0"/>
              </a:rPr>
              <a:t>PI Server Remediation </a:t>
            </a:r>
            <a:r>
              <a:rPr lang="en-GB" sz="1050" dirty="0">
                <a:solidFill>
                  <a:srgbClr val="595959"/>
                </a:solidFill>
                <a:latin typeface="Arial" panose="020B0604020202020204" pitchFamily="34" charset="0"/>
                <a:cs typeface="Arial" panose="020B0604020202020204" pitchFamily="34" charset="0"/>
              </a:rPr>
              <a:t>	</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20</a:t>
            </a:r>
            <a:r>
              <a:rPr kumimoji="0" lang="en-GB" sz="1050" b="0" i="0" u="none" strike="noStrike" kern="1200" cap="none" spc="0" normalizeH="0" baseline="30000" noProof="0" dirty="0">
                <a:ln>
                  <a:noFill/>
                </a:ln>
                <a:solidFill>
                  <a:srgbClr val="595959"/>
                </a:solidFill>
                <a:effectLst/>
                <a:uLnTx/>
                <a:uFillTx/>
                <a:latin typeface="Arial" panose="020B0604020202020204" pitchFamily="34" charset="0"/>
                <a:ea typeface="+mn-ea"/>
                <a:cs typeface="Arial" panose="020B0604020202020204" pitchFamily="34" charset="0"/>
              </a:rPr>
              <a:t>th</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Aug.2020</a:t>
            </a:r>
          </a:p>
          <a:p>
            <a:pPr marL="171450" lvl="0" indent="-171450">
              <a:spcBef>
                <a:spcPts val="600"/>
              </a:spcBef>
              <a:buFont typeface="Wingdings" panose="05000000000000000000" pitchFamily="2" charset="2"/>
              <a:buChar char="§"/>
              <a:defRPr/>
            </a:pPr>
            <a:r>
              <a:rPr lang="en-US" sz="1050" dirty="0">
                <a:solidFill>
                  <a:srgbClr val="595959"/>
                </a:solidFill>
                <a:latin typeface="Arial" panose="020B0604020202020204" pitchFamily="34" charset="0"/>
                <a:cs typeface="Arial" panose="020B0604020202020204" pitchFamily="34" charset="0"/>
              </a:rPr>
              <a:t>Mobilization(OTC)</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24</a:t>
            </a:r>
            <a:r>
              <a:rPr kumimoji="0" lang="en-GB" sz="1050" b="0" i="0" u="none" strike="noStrike" kern="1200" cap="none" spc="0" normalizeH="0" baseline="30000" noProof="0" dirty="0">
                <a:ln>
                  <a:noFill/>
                </a:ln>
                <a:solidFill>
                  <a:srgbClr val="595959"/>
                </a:solidFill>
                <a:effectLst/>
                <a:uLnTx/>
                <a:uFillTx/>
                <a:latin typeface="Arial" panose="020B0604020202020204" pitchFamily="34" charset="0"/>
                <a:ea typeface="+mn-ea"/>
                <a:cs typeface="Arial" panose="020B0604020202020204" pitchFamily="34" charset="0"/>
              </a:rPr>
              <a:t>th</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Aug. 2020</a:t>
            </a:r>
          </a:p>
          <a:p>
            <a:pPr marL="171450" marR="0" lvl="0" indent="-171450" algn="l" defTabSz="121917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Server Installation                                               	            1</a:t>
            </a:r>
            <a:r>
              <a:rPr kumimoji="0" lang="en-GB" sz="1050" b="0" i="0" u="none" strike="noStrike" kern="1200" cap="none" spc="0" normalizeH="0" baseline="30000" noProof="0" dirty="0">
                <a:ln>
                  <a:noFill/>
                </a:ln>
                <a:solidFill>
                  <a:srgbClr val="595959"/>
                </a:solidFill>
                <a:effectLst/>
                <a:uLnTx/>
                <a:uFillTx/>
                <a:latin typeface="Arial" panose="020B0604020202020204" pitchFamily="34" charset="0"/>
                <a:ea typeface="+mn-ea"/>
                <a:cs typeface="Arial" panose="020B0604020202020204" pitchFamily="34" charset="0"/>
              </a:rPr>
              <a:t>st</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Sept. 2020</a:t>
            </a:r>
          </a:p>
          <a:p>
            <a:pPr marL="171450" marR="0" lvl="0" indent="-171450" algn="l" defTabSz="121917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GB" sz="1050" dirty="0">
                <a:solidFill>
                  <a:srgbClr val="595959"/>
                </a:solidFill>
                <a:latin typeface="Arial" panose="020B0604020202020204" pitchFamily="34" charset="0"/>
                <a:cs typeface="Arial" panose="020B0604020202020204" pitchFamily="34" charset="0"/>
              </a:rPr>
              <a:t>Configuration         </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8</a:t>
            </a:r>
            <a:r>
              <a:rPr kumimoji="0" lang="en-GB" sz="1050" b="0" i="0" u="none" strike="noStrike" kern="1200" cap="none" spc="0" normalizeH="0" baseline="30000" noProof="0" dirty="0">
                <a:ln>
                  <a:noFill/>
                </a:ln>
                <a:solidFill>
                  <a:srgbClr val="595959"/>
                </a:solidFill>
                <a:effectLst/>
                <a:uLnTx/>
                <a:uFillTx/>
                <a:latin typeface="Arial" panose="020B0604020202020204" pitchFamily="34" charset="0"/>
                <a:ea typeface="+mn-ea"/>
                <a:cs typeface="Arial" panose="020B0604020202020204" pitchFamily="34" charset="0"/>
              </a:rPr>
              <a:t>th</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Sept. 2020</a:t>
            </a:r>
          </a:p>
          <a:p>
            <a:pPr marL="171450" indent="-171450">
              <a:spcBef>
                <a:spcPts val="600"/>
              </a:spcBef>
              <a:buFont typeface="Wingdings" panose="05000000000000000000" pitchFamily="2" charset="2"/>
              <a:buChar char="§"/>
              <a:defRPr/>
            </a:pP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Integration to PI       		            15</a:t>
            </a:r>
            <a:r>
              <a:rPr kumimoji="0" lang="en-GB" sz="1050" b="0" i="0" u="none" strike="noStrike" kern="1200" cap="none" spc="0" normalizeH="0" baseline="30000" noProof="0" dirty="0">
                <a:ln>
                  <a:noFill/>
                </a:ln>
                <a:solidFill>
                  <a:srgbClr val="595959"/>
                </a:solidFill>
                <a:effectLst/>
                <a:uLnTx/>
                <a:uFillTx/>
                <a:latin typeface="Arial" panose="020B0604020202020204" pitchFamily="34" charset="0"/>
                <a:ea typeface="+mn-ea"/>
                <a:cs typeface="Arial" panose="020B0604020202020204" pitchFamily="34" charset="0"/>
              </a:rPr>
              <a:t>th</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Sept.</a:t>
            </a:r>
            <a:r>
              <a:rPr lang="en-GB" sz="1050" dirty="0">
                <a:solidFill>
                  <a:srgbClr val="595959"/>
                </a:solidFill>
                <a:latin typeface="Arial" panose="020B0604020202020204" pitchFamily="34" charset="0"/>
                <a:cs typeface="Arial" panose="020B0604020202020204" pitchFamily="34" charset="0"/>
              </a:rPr>
              <a:t>2020</a:t>
            </a:r>
          </a:p>
          <a:p>
            <a:pPr marL="171450" indent="-171450">
              <a:spcBef>
                <a:spcPts val="600"/>
              </a:spcBef>
              <a:buFont typeface="Wingdings" panose="05000000000000000000" pitchFamily="2" charset="2"/>
              <a:buChar char="§"/>
              <a:defRPr/>
            </a:pP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PI Process Book Creation	                                              22</a:t>
            </a:r>
            <a:r>
              <a:rPr kumimoji="0" lang="en-GB" sz="1050" b="0" i="0" u="none" strike="noStrike" kern="1200" cap="none" spc="0" normalizeH="0" baseline="30000" noProof="0" dirty="0">
                <a:ln>
                  <a:noFill/>
                </a:ln>
                <a:solidFill>
                  <a:srgbClr val="595959"/>
                </a:solidFill>
                <a:effectLst/>
                <a:uLnTx/>
                <a:uFillTx/>
                <a:latin typeface="Arial" panose="020B0604020202020204" pitchFamily="34" charset="0"/>
                <a:ea typeface="+mn-ea"/>
                <a:cs typeface="Arial" panose="020B0604020202020204" pitchFamily="34" charset="0"/>
              </a:rPr>
              <a:t>n</a:t>
            </a:r>
            <a:r>
              <a:rPr lang="en-GB" sz="1050" baseline="30000" dirty="0">
                <a:solidFill>
                  <a:srgbClr val="595959"/>
                </a:solidFill>
                <a:latin typeface="Arial" panose="020B0604020202020204" pitchFamily="34" charset="0"/>
                <a:cs typeface="Arial" panose="020B0604020202020204" pitchFamily="34" charset="0"/>
              </a:rPr>
              <a:t>d </a:t>
            </a:r>
            <a:r>
              <a:rPr lang="en-GB" sz="1050" dirty="0">
                <a:solidFill>
                  <a:srgbClr val="595959"/>
                </a:solidFill>
                <a:latin typeface="Arial" panose="020B0604020202020204" pitchFamily="34" charset="0"/>
                <a:cs typeface="Arial" panose="020B0604020202020204" pitchFamily="34" charset="0"/>
              </a:rPr>
              <a:t>Sept</a:t>
            </a: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2020</a:t>
            </a:r>
            <a:endParaRPr lang="en-GB" sz="1050" dirty="0">
              <a:solidFill>
                <a:srgbClr val="595959"/>
              </a:solidFill>
              <a:latin typeface="Arial" panose="020B0604020202020204" pitchFamily="34" charset="0"/>
              <a:cs typeface="Arial" panose="020B0604020202020204" pitchFamily="34" charset="0"/>
            </a:endParaRPr>
          </a:p>
          <a:p>
            <a:pPr marL="171450" indent="-171450">
              <a:spcBef>
                <a:spcPts val="600"/>
              </a:spcBef>
              <a:buFont typeface="Wingdings" panose="05000000000000000000" pitchFamily="2" charset="2"/>
              <a:buChar char="§"/>
              <a:defRPr/>
            </a:pPr>
            <a:r>
              <a:rPr lang="en-GB" sz="1050" dirty="0">
                <a:solidFill>
                  <a:srgbClr val="595959"/>
                </a:solidFill>
                <a:latin typeface="Arial" panose="020B0604020202020204" pitchFamily="34" charset="0"/>
                <a:cs typeface="Arial" panose="020B0604020202020204" pitchFamily="34" charset="0"/>
              </a:rPr>
              <a:t>Data Validation                                                                                   1</a:t>
            </a:r>
            <a:r>
              <a:rPr lang="en-GB" sz="1050" baseline="30000" dirty="0">
                <a:solidFill>
                  <a:srgbClr val="595959"/>
                </a:solidFill>
                <a:latin typeface="Arial" panose="020B0604020202020204" pitchFamily="34" charset="0"/>
                <a:cs typeface="Arial" panose="020B0604020202020204" pitchFamily="34" charset="0"/>
              </a:rPr>
              <a:t>st</a:t>
            </a:r>
            <a:r>
              <a:rPr lang="en-GB" sz="1050" dirty="0">
                <a:solidFill>
                  <a:srgbClr val="595959"/>
                </a:solidFill>
                <a:latin typeface="Arial" panose="020B0604020202020204" pitchFamily="34" charset="0"/>
                <a:cs typeface="Arial" panose="020B0604020202020204" pitchFamily="34" charset="0"/>
              </a:rPr>
              <a:t> Oct. 2020						</a:t>
            </a:r>
          </a:p>
          <a:p>
            <a:pPr marR="0" lvl="0" algn="l" defTabSz="1219170" rtl="0" eaLnBrk="1" fontAlgn="auto" latinLnBrk="0" hangingPunct="1">
              <a:lnSpc>
                <a:spcPct val="100000"/>
              </a:lnSpc>
              <a:spcBef>
                <a:spcPts val="600"/>
              </a:spcBef>
              <a:spcAft>
                <a:spcPts val="0"/>
              </a:spcAft>
              <a:buClrTx/>
              <a:buSzTx/>
              <a:tabLst/>
              <a:defRPr/>
            </a:pPr>
            <a:r>
              <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rPr>
              <a:t>	</a:t>
            </a:r>
          </a:p>
          <a:p>
            <a:pPr marL="171450" marR="0" lvl="0" indent="-171450" algn="l" defTabSz="1219170" rtl="0" eaLnBrk="1" fontAlgn="auto" latinLnBrk="0" hangingPunct="1">
              <a:lnSpc>
                <a:spcPct val="100000"/>
              </a:lnSpc>
              <a:spcBef>
                <a:spcPts val="600"/>
              </a:spcBef>
              <a:spcAft>
                <a:spcPts val="0"/>
              </a:spcAft>
              <a:buClrTx/>
              <a:buSzTx/>
              <a:buFont typeface="Wingdings" panose="05000000000000000000" pitchFamily="2" charset="2"/>
              <a:buChar char="§"/>
              <a:tabLst/>
              <a:defRPr/>
            </a:pPr>
            <a:endPar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26" name="Rechteck 15">
            <a:extLst>
              <a:ext uri="{FF2B5EF4-FFF2-40B4-BE49-F238E27FC236}">
                <a16:creationId xmlns:a16="http://schemas.microsoft.com/office/drawing/2014/main" id="{6E354EB7-AFCA-459F-A4FD-87A800331055}"/>
              </a:ext>
            </a:extLst>
          </p:cNvPr>
          <p:cNvSpPr/>
          <p:nvPr>
            <p:custDataLst>
              <p:tags r:id="rId2"/>
            </p:custDataLst>
          </p:nvPr>
        </p:nvSpPr>
        <p:spPr bwMode="gray">
          <a:xfrm>
            <a:off x="6355180" y="3191470"/>
            <a:ext cx="5351066" cy="2095226"/>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indent="-95250">
              <a:lnSpc>
                <a:spcPct val="90000"/>
              </a:lnSpc>
              <a:spcBef>
                <a:spcPct val="30000"/>
              </a:spcBef>
              <a:buSzPct val="100000"/>
              <a:buFontTx/>
              <a:buChar char="•"/>
            </a:pPr>
            <a:endParaRPr lang="en-GB" sz="1050" dirty="0">
              <a:latin typeface="Arial" panose="020B0604020202020204" pitchFamily="34" charset="0"/>
              <a:cs typeface="Arial" panose="020B0604020202020204" pitchFamily="34" charset="0"/>
            </a:endParaRP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Sponsor:           Meshach Maichibi (West Asset Manager)</a:t>
            </a: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Owner:              Busari Abiodun (Project OPS Mgr West)</a:t>
            </a: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Lead:	       Martins Amos (Lead Smart Field)</a:t>
            </a:r>
            <a:endParaRPr lang="en-US" sz="1050" b="1" dirty="0">
              <a:latin typeface="Arial" panose="020B0604020202020204" pitchFamily="34" charset="0"/>
              <a:cs typeface="Arial" panose="020B0604020202020204" pitchFamily="34" charset="0"/>
            </a:endParaRPr>
          </a:p>
          <a:p>
            <a:pPr lvl="0" indent="-95250">
              <a:lnSpc>
                <a:spcPct val="90000"/>
              </a:lnSpc>
              <a:spcBef>
                <a:spcPct val="30000"/>
              </a:spcBef>
              <a:buSzPct val="100000"/>
              <a:buFontTx/>
              <a:buChar char="•"/>
              <a:defRPr/>
            </a:pPr>
            <a:r>
              <a:rPr lang="en-GB" sz="1050" dirty="0">
                <a:solidFill>
                  <a:srgbClr val="595959"/>
                </a:solidFill>
                <a:latin typeface="Arial" panose="020B0604020202020204" pitchFamily="34" charset="0"/>
                <a:cs typeface="Arial" panose="020B0604020202020204" pitchFamily="34" charset="0"/>
              </a:rPr>
              <a:t>Project Members:	       Otoakhia Iroboudu</a:t>
            </a:r>
          </a:p>
          <a:p>
            <a:pPr lvl="0">
              <a:lnSpc>
                <a:spcPct val="90000"/>
              </a:lnSpc>
              <a:spcBef>
                <a:spcPct val="30000"/>
              </a:spcBef>
              <a:buSzPct val="100000"/>
              <a:defRPr/>
            </a:pPr>
            <a:r>
              <a:rPr lang="en-GB" sz="1050" dirty="0">
                <a:solidFill>
                  <a:srgbClr val="595959"/>
                </a:solidFill>
                <a:latin typeface="Arial" panose="020B0604020202020204" pitchFamily="34" charset="0"/>
                <a:cs typeface="Arial" panose="020B0604020202020204" pitchFamily="34" charset="0"/>
              </a:rPr>
              <a:t>	       Vincent Levi</a:t>
            </a:r>
          </a:p>
          <a:p>
            <a:pPr marL="1123920" lvl="2">
              <a:lnSpc>
                <a:spcPct val="90000"/>
              </a:lnSpc>
              <a:spcBef>
                <a:spcPct val="30000"/>
              </a:spcBef>
              <a:buSzPct val="100000"/>
              <a:defRPr/>
            </a:pPr>
            <a:r>
              <a:rPr lang="en-GB" sz="1050" dirty="0">
                <a:solidFill>
                  <a:srgbClr val="595959"/>
                </a:solidFill>
                <a:latin typeface="Arial" panose="020B0604020202020204" pitchFamily="34" charset="0"/>
                <a:cs typeface="Arial" panose="020B0604020202020204" pitchFamily="34" charset="0"/>
              </a:rPr>
              <a:t>	       Okolie Emmanuel</a:t>
            </a:r>
          </a:p>
          <a:p>
            <a:pPr marL="1123920" lvl="2">
              <a:lnSpc>
                <a:spcPct val="90000"/>
              </a:lnSpc>
              <a:spcBef>
                <a:spcPct val="30000"/>
              </a:spcBef>
              <a:buSzPct val="100000"/>
              <a:defRPr/>
            </a:pPr>
            <a:r>
              <a:rPr lang="en-GB" sz="1050" dirty="0">
                <a:solidFill>
                  <a:srgbClr val="595959"/>
                </a:solidFill>
                <a:latin typeface="Arial" panose="020B0604020202020204" pitchFamily="34" charset="0"/>
                <a:cs typeface="Arial" panose="020B0604020202020204" pitchFamily="34" charset="0"/>
              </a:rPr>
              <a:t>	       Oboh John</a:t>
            </a:r>
          </a:p>
          <a:p>
            <a:pPr marL="0" marR="0" lvl="0" indent="-95250" algn="l" defTabSz="1219170" rtl="0" eaLnBrk="1" fontAlgn="auto" latinLnBrk="0" hangingPunct="1">
              <a:lnSpc>
                <a:spcPct val="90000"/>
              </a:lnSpc>
              <a:spcBef>
                <a:spcPct val="30000"/>
              </a:spcBef>
              <a:spcAft>
                <a:spcPts val="0"/>
              </a:spcAft>
              <a:buClrTx/>
              <a:buSzPct val="100000"/>
              <a:buFontTx/>
              <a:buChar char="•"/>
              <a:tabLst/>
              <a:defRPr/>
            </a:pPr>
            <a:endParaRPr kumimoji="0" lang="en-GB" sz="105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20" name="Rechteck 15"/>
          <p:cNvSpPr/>
          <p:nvPr>
            <p:custDataLst>
              <p:tags r:id="rId3"/>
            </p:custDataLst>
          </p:nvPr>
        </p:nvSpPr>
        <p:spPr bwMode="gray">
          <a:xfrm>
            <a:off x="485753" y="732763"/>
            <a:ext cx="5866767" cy="2193933"/>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algn="just"/>
            <a:r>
              <a:rPr lang="nl-NL" sz="1100" dirty="0">
                <a:latin typeface="Arial" panose="020B0604020202020204" pitchFamily="34" charset="0"/>
                <a:cs typeface="Arial" panose="020B0604020202020204" pitchFamily="34" charset="0"/>
              </a:rPr>
              <a:t>Escravos Production and Rotating Equipment Real time data integration to PI is an enabler for the deployment of SmartConnect and other real time application.</a:t>
            </a:r>
          </a:p>
          <a:p>
            <a:pPr algn="just"/>
            <a:endParaRPr lang="en-US" sz="800" dirty="0">
              <a:latin typeface="Arial" panose="020B0604020202020204" pitchFamily="34" charset="0"/>
              <a:cs typeface="Arial" panose="020B0604020202020204" pitchFamily="34" charset="0"/>
            </a:endParaRPr>
          </a:p>
          <a:p>
            <a:pPr lvl="0"/>
            <a:r>
              <a:rPr lang="en-US" sz="1100" dirty="0">
                <a:latin typeface="Arial" panose="020B0604020202020204" pitchFamily="34" charset="0"/>
                <a:cs typeface="Arial" panose="020B0604020202020204" pitchFamily="34" charset="0"/>
              </a:rPr>
              <a:t>  </a:t>
            </a:r>
            <a:endParaRPr lang="en-US" sz="800" dirty="0">
              <a:latin typeface="Arial" panose="020B0604020202020204" pitchFamily="34" charset="0"/>
              <a:cs typeface="Arial" panose="020B0604020202020204" pitchFamily="34" charset="0"/>
            </a:endParaRPr>
          </a:p>
          <a:p>
            <a:pPr algn="just"/>
            <a:r>
              <a:rPr lang="en-US" sz="1100" dirty="0">
                <a:latin typeface="Arial" panose="020B0604020202020204" pitchFamily="34" charset="0"/>
                <a:cs typeface="Arial" panose="020B0604020202020204" pitchFamily="34" charset="0"/>
              </a:rPr>
              <a:t>This integration to PI will actualize the opportunity to reduce unscheduled deferment associated with equipment failure as a result of Real time data availability to enhance the capability to measure equipment status and performance in the above facilities </a:t>
            </a:r>
          </a:p>
          <a:p>
            <a:pPr algn="just"/>
            <a:endParaRPr lang="en-US" sz="1100" dirty="0">
              <a:latin typeface="Arial" panose="020B0604020202020204" pitchFamily="34" charset="0"/>
              <a:cs typeface="Arial" panose="020B0604020202020204" pitchFamily="34" charset="0"/>
            </a:endParaRPr>
          </a:p>
          <a:p>
            <a:pPr algn="just"/>
            <a:endParaRPr lang="en-US" sz="800" dirty="0">
              <a:latin typeface="Arial" panose="020B0604020202020204" pitchFamily="34" charset="0"/>
              <a:cs typeface="Arial" panose="020B0604020202020204" pitchFamily="34" charset="0"/>
            </a:endParaRPr>
          </a:p>
          <a:p>
            <a:pPr algn="just"/>
            <a:r>
              <a:rPr lang="en-US" sz="1100" dirty="0">
                <a:latin typeface="Arial" panose="020B0604020202020204" pitchFamily="34" charset="0"/>
                <a:cs typeface="Arial" panose="020B0604020202020204" pitchFamily="34" charset="0"/>
              </a:rPr>
              <a:t>Early warning capability associated with the data acquisition in the implemented facility reduces the possibility of catastrophic breakdown of equipment which would result in high cost of corrective maintenance.</a:t>
            </a:r>
            <a:endParaRPr kumimoji="0" lang="en-GB" sz="1100" b="0" i="0" u="none" strike="noStrike" kern="1200" cap="none" spc="0" normalizeH="0" baseline="0" noProof="0" dirty="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4" name="Rechteck 13"/>
          <p:cNvSpPr/>
          <p:nvPr>
            <p:custDataLst>
              <p:tags r:id="rId4"/>
            </p:custDataLst>
          </p:nvPr>
        </p:nvSpPr>
        <p:spPr bwMode="gray">
          <a:xfrm>
            <a:off x="485753" y="479136"/>
            <a:ext cx="5861406" cy="310944"/>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
                <a:srgbClr val="5F5F5F"/>
              </a:buClr>
              <a:buSzTx/>
              <a:buFontTx/>
              <a:buNone/>
              <a:tabLst/>
              <a:defRPr/>
            </a:pPr>
            <a:r>
              <a:rPr kumimoji="0" lang="en-GB" sz="14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Background / Business Case</a:t>
            </a:r>
          </a:p>
        </p:txBody>
      </p:sp>
      <p:sp>
        <p:nvSpPr>
          <p:cNvPr id="19" name="Rectangle 2">
            <a:extLst>
              <a:ext uri="{FF2B5EF4-FFF2-40B4-BE49-F238E27FC236}">
                <a16:creationId xmlns:a16="http://schemas.microsoft.com/office/drawing/2014/main" id="{57C2E372-2AAF-4CA7-942A-9768EE205AE0}"/>
              </a:ext>
            </a:extLst>
          </p:cNvPr>
          <p:cNvSpPr txBox="1">
            <a:spLocks noChangeArrowheads="1"/>
          </p:cNvSpPr>
          <p:nvPr/>
        </p:nvSpPr>
        <p:spPr bwMode="auto">
          <a:xfrm>
            <a:off x="485752" y="145489"/>
            <a:ext cx="11052655" cy="246221"/>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pPr algn="ctr"/>
            <a:r>
              <a:rPr lang="en-US" sz="1600" b="1" dirty="0">
                <a:latin typeface="Arial" panose="020B0604020202020204" pitchFamily="34" charset="0"/>
                <a:cs typeface="Arial" panose="020B0604020202020204" pitchFamily="34" charset="0"/>
              </a:rPr>
              <a:t>ENABLER (Carryout ESCRAVOS Production and Equipment Realtime Data Integration to PI </a:t>
            </a:r>
            <a:r>
              <a:rPr lang="en-US" sz="1600" dirty="0"/>
              <a:t>) </a:t>
            </a:r>
            <a:r>
              <a:rPr lang="en-US" sz="1600" b="1" dirty="0">
                <a:latin typeface="Arial" panose="020B0604020202020204" pitchFamily="34" charset="0"/>
                <a:cs typeface="Arial" panose="020B0604020202020204" pitchFamily="34" charset="0"/>
              </a:rPr>
              <a:t>by October 2020</a:t>
            </a:r>
          </a:p>
        </p:txBody>
      </p:sp>
      <p:sp>
        <p:nvSpPr>
          <p:cNvPr id="24" name="Rechteck 15">
            <a:extLst>
              <a:ext uri="{FF2B5EF4-FFF2-40B4-BE49-F238E27FC236}">
                <a16:creationId xmlns:a16="http://schemas.microsoft.com/office/drawing/2014/main" id="{A1348530-DA95-4808-9898-493303605CA9}"/>
              </a:ext>
            </a:extLst>
          </p:cNvPr>
          <p:cNvSpPr/>
          <p:nvPr>
            <p:custDataLst>
              <p:tags r:id="rId5"/>
            </p:custDataLst>
          </p:nvPr>
        </p:nvSpPr>
        <p:spPr bwMode="gray">
          <a:xfrm>
            <a:off x="460840" y="3089947"/>
            <a:ext cx="5894340" cy="810134"/>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indent="-171450">
              <a:spcBef>
                <a:spcPts val="600"/>
              </a:spcBef>
              <a:buFont typeface="Wingdings" panose="05000000000000000000" pitchFamily="2" charset="2"/>
              <a:buChar char="§"/>
            </a:pPr>
            <a:r>
              <a:rPr lang="en-US" sz="1100" dirty="0">
                <a:latin typeface="Arial" panose="020B0604020202020204" pitchFamily="34" charset="0"/>
                <a:cs typeface="Arial" panose="020B0604020202020204" pitchFamily="34" charset="0"/>
              </a:rPr>
              <a:t>Availability of  Equipment Real time data for Smart connect implementation</a:t>
            </a:r>
          </a:p>
          <a:p>
            <a:pPr marL="171450" indent="-171450">
              <a:spcBef>
                <a:spcPts val="600"/>
              </a:spcBef>
              <a:buFont typeface="Wingdings" panose="05000000000000000000" pitchFamily="2" charset="2"/>
              <a:buChar char="§"/>
            </a:pPr>
            <a:r>
              <a:rPr lang="en-US" sz="1100" dirty="0">
                <a:solidFill>
                  <a:srgbClr val="FF0000"/>
                </a:solidFill>
                <a:latin typeface="Arial" panose="020B0604020202020204" pitchFamily="34" charset="0"/>
                <a:cs typeface="Arial" panose="020B0604020202020204" pitchFamily="34" charset="0"/>
              </a:rPr>
              <a:t>Improved reliability from proactive process monitoring</a:t>
            </a:r>
          </a:p>
          <a:p>
            <a:pPr marL="171450" indent="-171450">
              <a:spcBef>
                <a:spcPts val="600"/>
              </a:spcBef>
              <a:buFont typeface="Wingdings" panose="05000000000000000000" pitchFamily="2" charset="2"/>
              <a:buChar char="§"/>
            </a:pPr>
            <a:r>
              <a:rPr lang="en-US" sz="1100" dirty="0">
                <a:solidFill>
                  <a:srgbClr val="FF0000"/>
                </a:solidFill>
                <a:latin typeface="Arial" panose="020B0604020202020204" pitchFamily="34" charset="0"/>
                <a:cs typeface="Arial" panose="020B0604020202020204" pitchFamily="34" charset="0"/>
              </a:rPr>
              <a:t>Production and Equipment Performance remote monitoring anywhere + PMC surveillance</a:t>
            </a:r>
          </a:p>
        </p:txBody>
      </p:sp>
      <p:sp>
        <p:nvSpPr>
          <p:cNvPr id="25" name="Rechteck 16">
            <a:extLst>
              <a:ext uri="{FF2B5EF4-FFF2-40B4-BE49-F238E27FC236}">
                <a16:creationId xmlns:a16="http://schemas.microsoft.com/office/drawing/2014/main" id="{03D51808-AC8A-4696-B419-2AE750865BE9}"/>
              </a:ext>
            </a:extLst>
          </p:cNvPr>
          <p:cNvSpPr/>
          <p:nvPr>
            <p:custDataLst>
              <p:tags r:id="rId6"/>
            </p:custDataLst>
          </p:nvPr>
        </p:nvSpPr>
        <p:spPr bwMode="gray">
          <a:xfrm>
            <a:off x="6327607" y="2909296"/>
            <a:ext cx="5378639" cy="265100"/>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
                <a:srgbClr val="5F5F5F"/>
              </a:buClr>
              <a:buSzTx/>
              <a:buFontTx/>
              <a:buNone/>
              <a:tabLst/>
              <a:defRPr/>
            </a:pPr>
            <a:r>
              <a:rPr kumimoji="0" lang="en-GB" sz="14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Sign Off</a:t>
            </a:r>
            <a:endParaRPr kumimoji="0" lang="en-GB" sz="1400" b="0" i="0" u="none" strike="noStrike" kern="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p:txBody>
      </p:sp>
      <p:sp>
        <p:nvSpPr>
          <p:cNvPr id="28" name="Rechteck 16">
            <a:extLst>
              <a:ext uri="{FF2B5EF4-FFF2-40B4-BE49-F238E27FC236}">
                <a16:creationId xmlns:a16="http://schemas.microsoft.com/office/drawing/2014/main" id="{D60DBBB3-3849-4ECA-988F-7B708387A650}"/>
              </a:ext>
            </a:extLst>
          </p:cNvPr>
          <p:cNvSpPr/>
          <p:nvPr>
            <p:custDataLst>
              <p:tags r:id="rId7"/>
            </p:custDataLst>
          </p:nvPr>
        </p:nvSpPr>
        <p:spPr bwMode="gray">
          <a:xfrm>
            <a:off x="6375133" y="519429"/>
            <a:ext cx="5331113"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
                <a:srgbClr val="5F5F5F"/>
              </a:buClr>
              <a:buSzTx/>
              <a:buFontTx/>
              <a:buNone/>
              <a:tabLst/>
              <a:defRPr/>
            </a:pPr>
            <a:r>
              <a:rPr kumimoji="0" lang="en-GB" sz="14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Milestone Deliverables</a:t>
            </a:r>
            <a:endParaRPr kumimoji="0" lang="en-GB" sz="1400" b="0" i="0" u="none" strike="noStrike" kern="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p:txBody>
      </p:sp>
      <p:sp>
        <p:nvSpPr>
          <p:cNvPr id="22" name="Rechteck 16"/>
          <p:cNvSpPr/>
          <p:nvPr>
            <p:custDataLst>
              <p:tags r:id="rId8"/>
            </p:custDataLst>
          </p:nvPr>
        </p:nvSpPr>
        <p:spPr bwMode="gray">
          <a:xfrm>
            <a:off x="457177" y="3907373"/>
            <a:ext cx="5895343" cy="219914"/>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
                <a:srgbClr val="5F5F5F"/>
              </a:buClr>
              <a:buSzTx/>
              <a:buFontTx/>
              <a:buNone/>
              <a:tabLst/>
              <a:defRPr/>
            </a:pPr>
            <a:r>
              <a:rPr kumimoji="0" lang="en-GB" sz="14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Current Condition</a:t>
            </a:r>
            <a:endParaRPr kumimoji="0" lang="en-GB" sz="1400" b="0" i="0" u="none" strike="noStrike" kern="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p:txBody>
      </p:sp>
      <p:sp>
        <p:nvSpPr>
          <p:cNvPr id="23" name="Rechteck 13">
            <a:extLst>
              <a:ext uri="{FF2B5EF4-FFF2-40B4-BE49-F238E27FC236}">
                <a16:creationId xmlns:a16="http://schemas.microsoft.com/office/drawing/2014/main" id="{B21AAD6B-19C2-42B6-9449-C0972CD04337}"/>
              </a:ext>
            </a:extLst>
          </p:cNvPr>
          <p:cNvSpPr/>
          <p:nvPr>
            <p:custDataLst>
              <p:tags r:id="rId9"/>
            </p:custDataLst>
          </p:nvPr>
        </p:nvSpPr>
        <p:spPr bwMode="gray">
          <a:xfrm>
            <a:off x="457177" y="2909296"/>
            <a:ext cx="5905236" cy="265099"/>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marL="0" marR="0" lvl="0" indent="0" algn="ctr" defTabSz="1219170" rtl="0" eaLnBrk="1" fontAlgn="auto" latinLnBrk="0" hangingPunct="1">
              <a:lnSpc>
                <a:spcPct val="100000"/>
              </a:lnSpc>
              <a:spcBef>
                <a:spcPts val="0"/>
              </a:spcBef>
              <a:spcAft>
                <a:spcPts val="0"/>
              </a:spcAft>
              <a:buClr>
                <a:srgbClr val="5F5F5F"/>
              </a:buClr>
              <a:buSzTx/>
              <a:buFontTx/>
              <a:buNone/>
              <a:tabLst/>
              <a:defRPr/>
            </a:pPr>
            <a:r>
              <a:rPr kumimoji="0" lang="en-GB" sz="1400" b="0" i="0" u="none" strike="noStrike" kern="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Potential Benefits</a:t>
            </a:r>
          </a:p>
        </p:txBody>
      </p:sp>
      <p:sp>
        <p:nvSpPr>
          <p:cNvPr id="13" name="Rechteck 15">
            <a:extLst>
              <a:ext uri="{FF2B5EF4-FFF2-40B4-BE49-F238E27FC236}">
                <a16:creationId xmlns:a16="http://schemas.microsoft.com/office/drawing/2014/main" id="{A91102BC-2B14-4C7C-BACF-437A49DED97D}"/>
              </a:ext>
            </a:extLst>
          </p:cNvPr>
          <p:cNvSpPr/>
          <p:nvPr>
            <p:custDataLst>
              <p:tags r:id="rId10"/>
            </p:custDataLst>
          </p:nvPr>
        </p:nvSpPr>
        <p:spPr bwMode="gray">
          <a:xfrm>
            <a:off x="450184" y="4127287"/>
            <a:ext cx="5895342" cy="1159409"/>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algn="just">
              <a:lnSpc>
                <a:spcPct val="107000"/>
              </a:lnSpc>
              <a:spcAft>
                <a:spcPts val="800"/>
              </a:spcAft>
            </a:pPr>
            <a:r>
              <a:rPr lang="en-US" sz="1050">
                <a:latin typeface="Futura Medium" panose="00000400000000000000" pitchFamily="2" charset="0"/>
                <a:ea typeface="Calibri" panose="020F0502020204030204" pitchFamily="34" charset="0"/>
                <a:cs typeface="Times New Roman" panose="02020603050405020304" pitchFamily="18" charset="0"/>
              </a:rPr>
              <a:t>Gas production data from the main fuel gas scrubber are currently inputted manually into the Energy Component (EC) by the field operators and supported by the various Asset Programmers who then enter key data on web Xplore for EC. This approach is laborious and prone to error. </a:t>
            </a:r>
            <a:endParaRPr lang="en-US" sz="100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050">
                <a:latin typeface="Futura Medium" panose="00000400000000000000" pitchFamily="2" charset="0"/>
                <a:ea typeface="Calibri" panose="020F0502020204030204" pitchFamily="34" charset="0"/>
                <a:cs typeface="Times New Roman" panose="02020603050405020304" pitchFamily="18" charset="0"/>
              </a:rPr>
              <a:t>This change aim to equip the main fuel gas scrubber to enable remote monitoring of the following process parameters: temperature, pressure and flow rates for gas used.</a:t>
            </a:r>
            <a:endParaRPr lang="en-US" sz="100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585622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Nigeria Exploration and Production Company Ltd.</TermName>
          <TermId xmlns="http://schemas.microsoft.com/office/infopath/2007/PartnerControls">a5eb3db0-3b75-40b6-84b1-63df177c6270</TermId>
        </TermInfo>
      </Terms>
    </Shell_x0020_SharePoint_x0020_SAEF_x0020_LegalEntityTaxHTField0>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_dlc_DocId xmlns="76b2635d-91ea-47f3-a708-f77e7aa7e91e">AFFAA0087-2-23172</_dlc_DocId>
    <TaxCatchAll xmlns="76b2635d-91ea-47f3-a708-f77e7aa7e91e">
      <Value>11</Value>
      <Value>10</Value>
      <Value>9</Value>
      <Value>8</Value>
      <Value>7</Value>
      <Value>6</Value>
      <Value>5</Value>
      <Value>4</Value>
      <Value>3</Value>
      <Value>2</Value>
      <Value>1</Value>
    </TaxCatchAll>
    <_dlc_DocIdUrl xmlns="76b2635d-91ea-47f3-a708-f77e7aa7e91e">
      <Url>https://nga001-sp.shell.com/sites/AFFAA0087/_layouts/15/DocIdRedir.aspx?ID=AFFAA0087-2-23172</Url>
      <Description>AFFAA0087-2-23172</Description>
    </_dlc_DocIdUrl>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Folder_x0020_STRUCTURE xmlns="240baecd-ea58-46d2-9df0-c16a8c2148b5" xsi:nil="true"/>
    <Livelink_x0020_Instance_x0020_Column xmlns="240baecd-ea58-46d2-9df0-c16a8c2148b5" xsi:nil="true"/>
    <Global_x0020_Information_x0020_Attributes_Volume_Number xmlns="240baecd-ea58-46d2-9df0-c16a8c2148b5" xsi:nil="true"/>
    <Shell_x0020_SharePoint_x0020_SAEF_x0020_Collection xmlns="http://schemas.microsoft.com/sharepoint/v3">false</Shell_x0020_SharePoint_x0020_SAEF_x0020_Collection>
    <Global_x0020_Information_x0020_Attributes_Author xmlns="240baecd-ea58-46d2-9df0-c16a8c2148b5" xsi:nil="true"/>
    <Shell_x0020_SharePoint_x0020_SAEF_x0020_RecordStatus xmlns="http://schemas.microsoft.com/sharepoint/v3" xsi:nil="true"/>
    <Global_x0020_Information_x0020_Attributes_Status xmlns="240baecd-ea58-46d2-9df0-c16a8c2148b5">Published</Global_x0020_Information_x0020_Attributes_Status>
    <Global_x0020_Information_x0020_Attributes_Recipients xmlns="240baecd-ea58-46d2-9df0-c16a8c2148b5" xsi:nil="true"/>
    <IconOverlay xmlns="http://schemas.microsoft.com/sharepoint/v4" xsi:nil="true"/>
    <Global_x0020_Information_x0020_Attributes_Revision_Code xmlns="240baecd-ea58-46d2-9df0-c16a8c2148b5" xsi:nil="true"/>
    <Global_x0020_Information_x0020_Attributes_Organisation xmlns="240baecd-ea58-46d2-9df0-c16a8c2148b5" xsi:nil="true"/>
    <Global_x0020_Information_x0020_Attributes_Cross_References xmlns="240baecd-ea58-46d2-9df0-c16a8c2148b5" xsi:nil="true"/>
    <Shell_x0020_SharePoint_x0020_SAEF_x0020_FilePlanRecordType xmlns="http://schemas.microsoft.com/sharepoint/v3" xsi:nil="true"/>
    <Shell_x0020_SharePoint_x0020_SAEF_x0020_KeepFileLocal xmlns="http://schemas.microsoft.com/sharepoint/v3">false</Shell_x0020_SharePoint_x0020_SAEF_x0020_KeepFileLocal>
    <LivelinkID xmlns="240baecd-ea58-46d2-9df0-c16a8c2148b5" xsi:nil="true"/>
    <Global_x0020_Information_x0020_Attributes_Media xmlns="240baecd-ea58-46d2-9df0-c16a8c2148b5">Electronic File</Global_x0020_Information_x0020_Attributes_Media>
    <Global_x0020_Information_x0020_Attributes_Media_Location xmlns="240baecd-ea58-46d2-9df0-c16a8c2148b5">Livelink</Global_x0020_Information_x0020_Attributes_Media_Location>
    <Global_x0020_Information_x0020_Attributes_Language xmlns="240baecd-ea58-46d2-9df0-c16a8c2148b5">English</Global_x0020_Information_x0020_Attributes_Language>
    <Global_x0020_Information_x0020_Attributes_Document_Numbers xmlns="240baecd-ea58-46d2-9df0-c16a8c2148b5"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Global_x0020_Information_x0020_Attributes_Issue_Date xmlns="240baecd-ea58-46d2-9df0-c16a8c2148b5"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Shell_x0020_SharePoint_x0020_SAEF_x0020_DocumentTypeTaxHTField0>
    <Shell_x0020_SharePoint_x0020_SAEF_x0020_SiteCollectionName xmlns="http://schemas.microsoft.com/sharepoint/v3">Bonga Operations, Teams/Disciplines Docs, BBIP, OI and Procedure Manuals 2</Shell_x0020_SharePoint_x0020_SAEF_x0020_SiteCollectionName>
    <Global_x0020_Information_x0020_Attributes_Review_Date xmlns="240baecd-ea58-46d2-9df0-c16a8c2148b5" xsi:nil="true"/>
    <Global_x0020_Information_x0020_Attributes_Owner xmlns="240baecd-ea58-46d2-9df0-c16a8c2148b5" xsi:nil="true"/>
    <Shell_x0020_SharePoint_x0020_SAEF_x0020_Owner xmlns="http://schemas.microsoft.com/sharepoint/v3" xsi:nil="true"/>
    <Shell_x0020_SharePoint_x0020_SAEF_x0020_Declarer xmlns="http://schemas.microsoft.com/sharepoint/v3" xsi:nil="true"/>
    <Shell_x0020_SharePoint_x0020_SAEF_x0020_AssetIdentifier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3F4438B30117B448909F07DE48721FF" ma:contentTypeVersion="141" ma:contentTypeDescription="Shell Document Content Type" ma:contentTypeScope="" ma:versionID="05836e987f47ea0a37c214b30625b7a9">
  <xsd:schema xmlns:xsd="http://www.w3.org/2001/XMLSchema" xmlns:xs="http://www.w3.org/2001/XMLSchema" xmlns:p="http://schemas.microsoft.com/office/2006/metadata/properties" xmlns:ns1="http://schemas.microsoft.com/sharepoint/v3" xmlns:ns2="76b2635d-91ea-47f3-a708-f77e7aa7e91e" xmlns:ns4="240baecd-ea58-46d2-9df0-c16a8c2148b5" xmlns:ns5="http://schemas.microsoft.com/sharepoint/v4" targetNamespace="http://schemas.microsoft.com/office/2006/metadata/properties" ma:root="true" ma:fieldsID="6406ad327f273ab86b825e43615d546b" ns1:_="" ns2:_="" ns4:_="" ns5:_="">
    <xsd:import namespace="http://schemas.microsoft.com/sharepoint/v3"/>
    <xsd:import namespace="76b2635d-91ea-47f3-a708-f77e7aa7e91e"/>
    <xsd:import namespace="240baecd-ea58-46d2-9df0-c16a8c2148b5"/>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Issue_Date" minOccurs="0"/>
                <xsd:element ref="ns4:Global_x0020_Information_x0020_Attributes_Review_Date" minOccurs="0"/>
                <xsd:element ref="ns4:Global_x0020_Information_x0020_Attributes_Author" minOccurs="0"/>
                <xsd:element ref="ns4:Global_x0020_Information_x0020_Attributes_Owner" minOccurs="0"/>
                <xsd:element ref="ns4:Global_x0020_Information_x0020_Attributes_Organisation" minOccurs="0"/>
                <xsd:element ref="ns4:Global_x0020_Information_x0020_Attributes_Recipients" minOccurs="0"/>
                <xsd:element ref="ns4:Global_x0020_Information_x0020_Attributes_Document_Numbers" minOccurs="0"/>
                <xsd:element ref="ns4:Global_x0020_Information_x0020_Attributes_Cross_References" minOccurs="0"/>
                <xsd:element ref="ns4:Global_x0020_Information_x0020_Attributes_Status" minOccurs="0"/>
                <xsd:element ref="ns4:Global_x0020_Information_x0020_Attributes_Revision_Code" minOccurs="0"/>
                <xsd:element ref="ns4:Global_x0020_Information_x0020_Attributes_Media" minOccurs="0"/>
                <xsd:element ref="ns4:Global_x0020_Information_x0020_Attributes_Media_Location" minOccurs="0"/>
                <xsd:element ref="ns4:Global_x0020_Information_x0020_Attributes_Language" minOccurs="0"/>
                <xsd:element ref="ns4:Global_x0020_Information_x0020_Attributes_Volume_Number"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nillable="true" ma:taxonomy="true" ma:internalName="Shell_x0020_SharePoint_x0020_SAEF_x0020_DocumentTypeTaxHTField0" ma:taxonomyFieldName="Shell_x0020_SharePoint_x0020_SAEF_x0020_DocumentType" ma:displayName="Document Type" ma:readOnly="fals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Shell Nigeria Exploration and Production Company Ltd.|a5eb3db0-3b75-40b6-84b1-63df177c6270"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Bonga Operations, Teams/Disciplines Docs, BBIP, OI and Procedure Manuals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6b2635d-91ea-47f3-a708-f77e7aa7e9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0f0fbcba-9a94-4eec-a3d0-61bd4ebfe040}" ma:internalName="TaxCatchAll" ma:showField="CatchAllData" ma:web="76b2635d-91ea-47f3-a708-f77e7aa7e9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0f0fbcba-9a94-4eec-a3d0-61bd4ebfe040}" ma:internalName="TaxCatchAllLabel" ma:readOnly="true" ma:showField="CatchAllDataLabel" ma:web="76b2635d-91ea-47f3-a708-f77e7aa7e9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0baecd-ea58-46d2-9df0-c16a8c2148b5"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Issue_Date" ma:index="57" nillable="true" ma:displayName="Global Information Attributes_Issue_Date" ma:format="DateOnly" ma:hidden="true" ma:internalName="Global_x0020_Information_x0020_Attributes_Issue_Date" ma:readOnly="false">
      <xsd:simpleType>
        <xsd:restriction base="dms:DateTime"/>
      </xsd:simpleType>
    </xsd:element>
    <xsd:element name="Global_x0020_Information_x0020_Attributes_Review_Date" ma:index="58" nillable="true" ma:displayName="Global Information Attributes_Review_Date" ma:format="DateOnly" ma:hidden="true" ma:internalName="Global_x0020_Information_x0020_Attributes_Review_Date" ma:readOnly="false">
      <xsd:simpleType>
        <xsd:restriction base="dms:DateTime"/>
      </xsd:simpleType>
    </xsd:element>
    <xsd:element name="Global_x0020_Information_x0020_Attributes_Author" ma:index="59" nillable="true" ma:displayName="Global Information Attributes_Author" ma:hidden="true" ma:internalName="Global_x0020_Information_x0020_Attributes_Author" ma:readOnly="false">
      <xsd:simpleType>
        <xsd:restriction base="dms:Note"/>
      </xsd:simpleType>
    </xsd:element>
    <xsd:element name="Global_x0020_Information_x0020_Attributes_Owner" ma:index="60" nillable="true" ma:displayName="Global Information Attributes_Owner" ma:hidden="true" ma:internalName="Global_x0020_Information_x0020_Attributes_Owner" ma:readOnly="false">
      <xsd:simpleType>
        <xsd:restriction base="dms:Text"/>
      </xsd:simpleType>
    </xsd:element>
    <xsd:element name="Global_x0020_Information_x0020_Attributes_Organisation" ma:index="61" nillable="true" ma:displayName="Global Information Attributes_Organisation" ma:hidden="true" ma:internalName="Global_x0020_Information_x0020_Attributes_Organisation" ma:readOnly="false">
      <xsd:simpleType>
        <xsd:restriction base="dms:Text"/>
      </xsd:simpleType>
    </xsd:element>
    <xsd:element name="Global_x0020_Information_x0020_Attributes_Recipients" ma:index="62" nillable="true" ma:displayName="Global Information Attributes_Recipients" ma:hidden="true" ma:internalName="Global_x0020_Information_x0020_Attributes_Recipients" ma:readOnly="false">
      <xsd:simpleType>
        <xsd:restriction base="dms:Note"/>
      </xsd:simpleType>
    </xsd:element>
    <xsd:element name="Global_x0020_Information_x0020_Attributes_Document_Numbers" ma:index="63"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Cross_References" ma:index="64" nillable="true" ma:displayName="Global Information Attributes_Cross_References" ma:hidden="true" ma:internalName="Global_x0020_Information_x0020_Attributes_Cross_References" ma:readOnly="false">
      <xsd:simpleType>
        <xsd:restriction base="dms:Note"/>
      </xsd:simpleType>
    </xsd:element>
    <xsd:element name="Global_x0020_Information_x0020_Attributes_Status" ma:index="65"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xsd:enumeration value="Approved For Construction"/>
          <xsd:enumeration value="As-Built"/>
          <xsd:enumeration value="Closed"/>
          <xsd:enumeration value="Information Only"/>
          <xsd:enumeration value="Open"/>
          <xsd:enumeration value="Preliminary"/>
          <xsd:enumeration value="Void"/>
        </xsd:restriction>
      </xsd:simpleType>
    </xsd:element>
    <xsd:element name="Global_x0020_Information_x0020_Attributes_Revision_Code" ma:index="66" nillable="true" ma:displayName="Global Information Attributes_Revision_Code" ma:hidden="true" ma:internalName="Global_x0020_Information_x0020_Attributes_Revision_Code" ma:readOnly="false">
      <xsd:simpleType>
        <xsd:restriction base="dms:Text"/>
      </xsd:simpleType>
    </xsd:element>
    <xsd:element name="Global_x0020_Information_x0020_Attributes_Media" ma:index="67" nillable="true" ma:displayName="Global Information Attributes_Media" ma:default="Electronic File" ma:hidden="true" ma:internalName="Global_x0020_Information_x0020_Attributes_Media" ma:readOnly="false">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restriction>
      </xsd:simpleType>
    </xsd:element>
    <xsd:element name="Global_x0020_Information_x0020_Attributes_Media_Location" ma:index="68" nillable="true" ma:displayName="Global Information Attributes_Media_Location" ma:default="Livelink" ma:hidden="true" ma:internalName="Global_x0020_Information_x0020_Attributes_Media_Location" ma:readOnly="false">
      <xsd:simpleType>
        <xsd:restriction base="dms:Note"/>
      </xsd:simpleType>
    </xsd:element>
    <xsd:element name="Global_x0020_Information_x0020_Attributes_Language" ma:index="69" nillable="true" ma:displayName="Global Information Attributes_Language" ma:default="English" ma:hidden="true" ma:internalName="Global_x0020_Information_x0020_Attributes_Language" ma:readOnly="fals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restriction>
      </xsd:simpleType>
    </xsd:element>
    <xsd:element name="Global_x0020_Information_x0020_Attributes_Volume_Number" ma:index="70" nillable="true" ma:displayName="Global Information Attributes_Volume_Number" ma:hidden="true" ma:internalName="Global_x0020_Information_x0020_Attributes_Volume_Number"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1"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PolicyDirtyBag xmlns="microsoft.office.server.policy.changes">
  <Microsoft.Office.RecordsManagement.PolicyFeatures.Expiration op="Change"/>
</PolicyDirtyBag>
</file>

<file path=customXml/item6.xml><?xml version="1.0" encoding="utf-8"?>
<?mso-contentType ?>
<p:Policy xmlns:p="office.server.policy" id="" local="true">
  <p:Name>Shell Document Base</p:Name>
  <p:Description/>
  <p:Statement/>
  <p:PolicyItems/>
</p:Policy>
</file>

<file path=customXml/itemProps1.xml><?xml version="1.0" encoding="utf-8"?>
<ds:datastoreItem xmlns:ds="http://schemas.openxmlformats.org/officeDocument/2006/customXml" ds:itemID="{3BBA21E6-CC8B-4B8D-B9BA-608E05B30159}">
  <ds:schemaRefs>
    <ds:schemaRef ds:uri="http://schemas.microsoft.com/sharepoint/events"/>
  </ds:schemaRefs>
</ds:datastoreItem>
</file>

<file path=customXml/itemProps2.xml><?xml version="1.0" encoding="utf-8"?>
<ds:datastoreItem xmlns:ds="http://schemas.openxmlformats.org/officeDocument/2006/customXml" ds:itemID="{C09B8FDC-A2C7-4742-93D8-648566A74B4D}">
  <ds:schemaRefs>
    <ds:schemaRef ds:uri="http://schemas.microsoft.com/sharepoint/v3/contenttype/forms"/>
  </ds:schemaRefs>
</ds:datastoreItem>
</file>

<file path=customXml/itemProps3.xml><?xml version="1.0" encoding="utf-8"?>
<ds:datastoreItem xmlns:ds="http://schemas.openxmlformats.org/officeDocument/2006/customXml" ds:itemID="{00F49773-A34A-4E8D-8CB0-9679838A1DED}">
  <ds:schemaRefs>
    <ds:schemaRef ds:uri="http://schemas.microsoft.com/office/infopath/2007/PartnerControls"/>
    <ds:schemaRef ds:uri="http://purl.org/dc/elements/1.1/"/>
    <ds:schemaRef ds:uri="http://schemas.microsoft.com/office/2006/metadata/properties"/>
    <ds:schemaRef ds:uri="http://schemas.microsoft.com/sharepoint/v3"/>
    <ds:schemaRef ds:uri="http://schemas.microsoft.com/sharepoint/v4"/>
    <ds:schemaRef ds:uri="http://purl.org/dc/terms/"/>
    <ds:schemaRef ds:uri="http://schemas.openxmlformats.org/package/2006/metadata/core-properties"/>
    <ds:schemaRef ds:uri="240baecd-ea58-46d2-9df0-c16a8c2148b5"/>
    <ds:schemaRef ds:uri="http://schemas.microsoft.com/office/2006/documentManagement/types"/>
    <ds:schemaRef ds:uri="76b2635d-91ea-47f3-a708-f77e7aa7e91e"/>
    <ds:schemaRef ds:uri="http://www.w3.org/XML/1998/namespace"/>
    <ds:schemaRef ds:uri="http://purl.org/dc/dcmitype/"/>
  </ds:schemaRefs>
</ds:datastoreItem>
</file>

<file path=customXml/itemProps4.xml><?xml version="1.0" encoding="utf-8"?>
<ds:datastoreItem xmlns:ds="http://schemas.openxmlformats.org/officeDocument/2006/customXml" ds:itemID="{DC1D097A-EB55-4725-B34B-64D252AD3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b2635d-91ea-47f3-a708-f77e7aa7e91e"/>
    <ds:schemaRef ds:uri="240baecd-ea58-46d2-9df0-c16a8c2148b5"/>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3DAE854D-8390-4FDA-A6D8-D1EBAC1EB608}">
  <ds:schemaRefs>
    <ds:schemaRef ds:uri="microsoft.office.server.policy.changes"/>
  </ds:schemaRefs>
</ds:datastoreItem>
</file>

<file path=customXml/itemProps6.xml><?xml version="1.0" encoding="utf-8"?>
<ds:datastoreItem xmlns:ds="http://schemas.openxmlformats.org/officeDocument/2006/customXml" ds:itemID="{2B409C99-8186-4275-BE8F-9B98FE367C2F}">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Shell WizKit V3_Template_Widescreen_06July2016</Template>
  <TotalTime>18063</TotalTime>
  <Words>257</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Arial</vt:lpstr>
      <vt:lpstr>Futura Medium</vt:lpstr>
      <vt:lpstr>Wingdings</vt:lpstr>
      <vt:lpstr>Futura Bold</vt:lpstr>
      <vt:lpstr>Shell WizKit V3_Template_Widescreen_06July2016</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Offshore ORIP FP and Reliability</dc:creator>
  <cp:lastModifiedBy>Odega, Israel SPDC-UPC/G/UW</cp:lastModifiedBy>
  <cp:revision>556</cp:revision>
  <cp:lastPrinted>2020-02-17T09:13:11Z</cp:lastPrinted>
  <dcterms:created xsi:type="dcterms:W3CDTF">2016-07-28T12:15:00Z</dcterms:created>
  <dcterms:modified xsi:type="dcterms:W3CDTF">2020-08-20T08:44:15Z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_dlc_policyId">
    <vt:lpwstr/>
  </property>
  <property fmtid="{D5CDD505-2E9C-101B-9397-08002B2CF9AE}" pid="5" name="ContentTypeId">
    <vt:lpwstr>0x0101006F0A470EEB1140E7AA14F4CE8A50B54C0001CB1477F4DD432AA86DD56CC3887AF40083F4438B30117B448909F07DE48721FF</vt:lpwstr>
  </property>
  <property fmtid="{D5CDD505-2E9C-101B-9397-08002B2CF9AE}" pid="6" name="ItemRetentionFormula">
    <vt:lpwstr/>
  </property>
  <property fmtid="{D5CDD505-2E9C-101B-9397-08002B2CF9AE}" pid="7" name="_dlc_DocIdItemGuid">
    <vt:lpwstr>479d5564-b5f7-4ddc-9524-9c84da665c0b</vt:lpwstr>
  </property>
  <property fmtid="{D5CDD505-2E9C-101B-9397-08002B2CF9AE}" pid="8" name="Shell SharePoint SAEF SecurityClassification">
    <vt:lpwstr>8;#Restricted|21aa7f98-4035-4019-a764-107acb7269af</vt:lpwstr>
  </property>
  <property fmtid="{D5CDD505-2E9C-101B-9397-08002B2CF9AE}" pid="9" name="Shell SharePoint SAEF LegalEntity">
    <vt:lpwstr>4;#Shell Nigeria Exploration and Production Company Ltd.|a5eb3db0-3b75-40b6-84b1-63df177c6270</vt:lpwstr>
  </property>
  <property fmtid="{D5CDD505-2E9C-101B-9397-08002B2CF9AE}" pid="10" name="Shell SharePoint SAEF GlobalFunction">
    <vt:lpwstr>3;#Not Applicable|ddce64fb-3cb8-4cd9-8e3d-0fe554247fd1</vt:lpwstr>
  </property>
  <property fmtid="{D5CDD505-2E9C-101B-9397-08002B2CF9AE}" pid="11" name="Shell SharePoint SAEF BusinessUnitRegion">
    <vt:lpwstr>2;#Sub-Saharan Africa|9d13514c-804d-40ff-8e8a-f6825f62fb70</vt:lpwstr>
  </property>
  <property fmtid="{D5CDD505-2E9C-101B-9397-08002B2CF9AE}" pid="12" name="Shell SharePoint SAEF WorkgroupID">
    <vt:lpwstr>5;#Upstream _ Single File Plan - 22022|d3ed65c1-761d-4a84-a678-924ffd6ed182</vt:lpwstr>
  </property>
  <property fmtid="{D5CDD505-2E9C-101B-9397-08002B2CF9AE}" pid="13" name="Shell SharePoint SAEF CountryOfJurisdiction">
    <vt:lpwstr>7;#NIGERIA|973e3eb3-a5f9-4712-a628-787e048af9f3</vt:lpwstr>
  </property>
  <property fmtid="{D5CDD505-2E9C-101B-9397-08002B2CF9AE}" pid="14" name="Shell SharePoint SAEF ExportControlClassification">
    <vt:lpwstr>9;#Non-US content - Non Controlled|2ac8835e-0587-4096-a6e2-1f68da1e6cb3</vt:lpwstr>
  </property>
  <property fmtid="{D5CDD505-2E9C-101B-9397-08002B2CF9AE}" pid="15" name="Shell SharePoint SAEF DocumentStatus">
    <vt:lpwstr>11;#Draft|1c86f377-7d91-4c95-bd5b-c18c83fe0aa5</vt:lpwstr>
  </property>
  <property fmtid="{D5CDD505-2E9C-101B-9397-08002B2CF9AE}" pid="16" name="Shell SharePoint SAEF Language">
    <vt:lpwstr>6;#English|bd3ad5ee-f0c3-40aa-8cc8-36ef09940af3</vt:lpwstr>
  </property>
  <property fmtid="{D5CDD505-2E9C-101B-9397-08002B2CF9AE}" pid="17" name="Shell SharePoint SAEF Business">
    <vt:lpwstr>1;#Upstream International|dabf15d9-4f75-4ed1-b8a1-a0c3e2a85888</vt:lpwstr>
  </property>
  <property fmtid="{D5CDD505-2E9C-101B-9397-08002B2CF9AE}" pid="18" name="Shell SharePoint SAEF BusinessProcess">
    <vt:lpwstr>10;#All - Records Management|1f68a0f2-47ab-4887-8df5-7c0616d5ad90</vt:lpwstr>
  </property>
  <property fmtid="{D5CDD505-2E9C-101B-9397-08002B2CF9AE}" pid="19" name="Shell SharePoint SAEF DocumentType">
    <vt:lpwstr/>
  </property>
</Properties>
</file>