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4" r:id="rId7"/>
  </p:sldMasterIdLst>
  <p:notesMasterIdLst>
    <p:notesMasterId r:id="rId9"/>
  </p:notesMasterIdLst>
  <p:handoutMasterIdLst>
    <p:handoutMasterId r:id="rId10"/>
  </p:handoutMasterIdLst>
  <p:sldIdLst>
    <p:sldId id="515" r:id="rId8"/>
  </p:sldIdLst>
  <p:sldSz cx="12192000" cy="6858000"/>
  <p:notesSz cx="7010400" cy="9296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utura Bold" panose="00000900000000000000" pitchFamily="2" charset="0"/>
      <p:regular r:id="rId15"/>
      <p:boldItalic r:id="rId16"/>
    </p:embeddedFont>
    <p:embeddedFont>
      <p:font typeface="Futura Medium" panose="000004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logun, Eyitayo A SPDC-UPO/G/USTN" initials="BEAS" lastIdx="7" clrIdx="0">
    <p:extLst>
      <p:ext uri="{19B8F6BF-5375-455C-9EA6-DF929625EA0E}">
        <p15:presenceInfo xmlns:p15="http://schemas.microsoft.com/office/powerpoint/2012/main" userId="S-1-5-21-1202660629-507921405-682003330-1458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6E7"/>
    <a:srgbClr val="FFFEF3"/>
    <a:srgbClr val="FEF4E2"/>
    <a:srgbClr val="FFFFCC"/>
    <a:srgbClr val="FF66FF"/>
    <a:srgbClr val="339B6E"/>
    <a:srgbClr val="D9D9D9"/>
    <a:srgbClr val="FFFFFF"/>
    <a:srgbClr val="CCE9DB"/>
    <a:srgbClr val="99CD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3727" autoAdjust="0"/>
  </p:normalViewPr>
  <p:slideViewPr>
    <p:cSldViewPr snapToGrid="0" snapToObjects="1" showGuides="1">
      <p:cViewPr varScale="1">
        <p:scale>
          <a:sx n="64" d="100"/>
          <a:sy n="64" d="100"/>
        </p:scale>
        <p:origin x="88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04/05/2020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04/05/2020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073A8-9681-4555-BE25-E8917FFC9B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4083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421817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17429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70939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9505194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42850140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908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274200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754194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2915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06913287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775393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202862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81961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207570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422373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96680767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4295106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39907818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4409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20080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037171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001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15">
            <a:extLst>
              <a:ext uri="{FF2B5EF4-FFF2-40B4-BE49-F238E27FC236}">
                <a16:creationId xmlns:a16="http://schemas.microsoft.com/office/drawing/2014/main" id="{71BA1962-37FA-4946-B33A-D19F0D568BFD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6363016" y="796994"/>
            <a:ext cx="5312429" cy="212970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108000" rIns="90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Key milestones: 			               Date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WO/PO Creation </a:t>
            </a: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           4</a:t>
            </a:r>
            <a:r>
              <a:rPr kumimoji="0" lang="en-GB" sz="1050" b="0" i="0" u="none" strike="noStrike" kern="1200" cap="none" spc="0" normalizeH="0" baseline="3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May 2020</a:t>
            </a: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Mobilization 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                                              8</a:t>
            </a:r>
            <a:r>
              <a:rPr kumimoji="0" lang="en-GB" sz="1050" b="0" i="0" u="none" strike="noStrike" kern="1200" cap="none" spc="0" normalizeH="0" baseline="3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Jun 2020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Tunu Integration                                               	            15</a:t>
            </a:r>
            <a:r>
              <a:rPr kumimoji="0" lang="en-GB" sz="1050" b="0" i="0" u="none" strike="noStrike" kern="1200" cap="none" spc="0" normalizeH="0" baseline="3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2020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Benisede Integration		             22</a:t>
            </a:r>
            <a:r>
              <a:rPr kumimoji="0" lang="en-GB" sz="1050" b="0" i="0" u="none" strike="noStrike" kern="1200" cap="none" spc="0" normalizeH="0" baseline="3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nd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Jun 2020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Opukushi Integration 		             </a:t>
            </a: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8th Jul 2020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Ogbotogbo Integration	                                              </a:t>
            </a: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1050" baseline="30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Aug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2020</a:t>
            </a:r>
            <a:endParaRPr lang="en-GB" sz="1050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Validation                                                                                   17</a:t>
            </a:r>
            <a:r>
              <a:rPr lang="en-GB" sz="1050" baseline="3000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Aug 2020						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</a:p>
          <a:p>
            <a:pPr marL="171450" marR="0" lvl="0" indent="-171450" algn="l" defTabSz="121917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hteck 15">
            <a:extLst>
              <a:ext uri="{FF2B5EF4-FFF2-40B4-BE49-F238E27FC236}">
                <a16:creationId xmlns:a16="http://schemas.microsoft.com/office/drawing/2014/main" id="{6E354EB7-AFCA-459F-A4FD-87A800331055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6355180" y="3191470"/>
            <a:ext cx="5351066" cy="1767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108000" rIns="90000" bIns="72000" numCol="1" rtlCol="0" anchor="t" anchorCtr="0" compatLnSpc="1">
            <a:prstTxWarp prst="textNoShape">
              <a:avLst/>
            </a:prstTxWarp>
          </a:bodyPr>
          <a:lstStyle/>
          <a:p>
            <a:pPr indent="-952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952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Project Sponsor:           Meshach Maichibi (West Asset Manager)</a:t>
            </a:r>
          </a:p>
          <a:p>
            <a:pPr indent="-952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Project Owner:              Busari Abiodun (Project OPS Mgr West)</a:t>
            </a:r>
          </a:p>
          <a:p>
            <a:pPr indent="-952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Project Lead:	       Martins Amos (Lead Smart Field)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indent="-9525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  <a:defRPr/>
            </a:pP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Members:	       Otoakhia Iroboudu</a:t>
            </a:r>
          </a:p>
          <a:p>
            <a:pPr lvl="0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Vincent Levi</a:t>
            </a:r>
          </a:p>
          <a:p>
            <a:pPr marL="1123920" lvl="2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Okolie Emmanuel</a:t>
            </a:r>
          </a:p>
          <a:p>
            <a:pPr marL="1123920" lvl="2">
              <a:lnSpc>
                <a:spcPct val="90000"/>
              </a:lnSpc>
              <a:spcBef>
                <a:spcPct val="30000"/>
              </a:spcBef>
              <a:buSzPct val="100000"/>
              <a:defRPr/>
            </a:pPr>
            <a:r>
              <a:rPr lang="en-GB" sz="1050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Oboh John</a:t>
            </a:r>
          </a:p>
          <a:p>
            <a:pPr marL="0" marR="0" lvl="0" indent="-95250" algn="l" defTabSz="121917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hteck 15"/>
          <p:cNvSpPr/>
          <p:nvPr>
            <p:custDataLst>
              <p:tags r:id="rId3"/>
            </p:custDataLst>
          </p:nvPr>
        </p:nvSpPr>
        <p:spPr bwMode="gray">
          <a:xfrm>
            <a:off x="485753" y="732763"/>
            <a:ext cx="5866767" cy="21939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108000" rIns="90000" bIns="72000" numCol="1" rtlCol="0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Tunu Node Rotating Equipment Real time data integration to PI is an enabler for the deployment of SmartConnect in Tunu node critical rotating rotating equipment’.</a:t>
            </a:r>
          </a:p>
          <a:p>
            <a:pPr algn="just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Reliability Engineering team has identified a total of 1463 tags ( For Gas Turbine ,Generator, Screw /Centrifugal /Reciprocating Compressor to be integrated.</a:t>
            </a:r>
          </a:p>
          <a:p>
            <a:pPr lvl="0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This integration to PI will actualize the opportunity to reduce unscheduled deferment associated with equipment failure as a result of Real time data availability to enhance the capability to measure equipment status and performance in the above facilities </a:t>
            </a:r>
          </a:p>
          <a:p>
            <a:pPr algn="just"/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Early warning capability associated with the data acquisition in the implemented facilities reduces the possibility of catastrophic breakdown of equipment which would result in high cost of corrective maintenance.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>
            <p:custDataLst>
              <p:tags r:id="rId4"/>
            </p:custDataLst>
          </p:nvPr>
        </p:nvSpPr>
        <p:spPr bwMode="gray">
          <a:xfrm>
            <a:off x="485753" y="479136"/>
            <a:ext cx="5861406" cy="31094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72000" rIns="90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Background / Business Case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7C2E372-2AAF-4CA7-942A-9768EE205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52" y="145489"/>
            <a:ext cx="11052655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/>
              <a:t>Integrate </a:t>
            </a:r>
            <a:r>
              <a:rPr lang="en-US" sz="1800" dirty="0" err="1"/>
              <a:t>Tunu</a:t>
            </a:r>
            <a:r>
              <a:rPr lang="en-US" sz="1800" dirty="0"/>
              <a:t> Node Rotating Equipment Realtime Data into PI by August 2020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15">
            <a:extLst>
              <a:ext uri="{FF2B5EF4-FFF2-40B4-BE49-F238E27FC236}">
                <a16:creationId xmlns:a16="http://schemas.microsoft.com/office/drawing/2014/main" id="{A1348530-DA95-4808-9898-493303605CA9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473296" y="3091509"/>
            <a:ext cx="5866767" cy="76048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108000" rIns="90000" bIns="7200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Availability of  Equipment Real time data for Smart connect implementation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Equipment Performance surveillance in PMC  </a:t>
            </a:r>
          </a:p>
        </p:txBody>
      </p:sp>
      <p:sp>
        <p:nvSpPr>
          <p:cNvPr id="25" name="Rechteck 16">
            <a:extLst>
              <a:ext uri="{FF2B5EF4-FFF2-40B4-BE49-F238E27FC236}">
                <a16:creationId xmlns:a16="http://schemas.microsoft.com/office/drawing/2014/main" id="{03D51808-AC8A-4696-B419-2AE750865BE9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6327607" y="2909296"/>
            <a:ext cx="5378639" cy="2651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72000" rIns="90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Sign Off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hteck 16">
            <a:extLst>
              <a:ext uri="{FF2B5EF4-FFF2-40B4-BE49-F238E27FC236}">
                <a16:creationId xmlns:a16="http://schemas.microsoft.com/office/drawing/2014/main" id="{D60DBBB3-3849-4ECA-988F-7B708387A650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6355584" y="476623"/>
            <a:ext cx="5331113" cy="31094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72000" rIns="90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Milestone Deliverables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17AEE2-5BA9-49AA-B641-B5A429FA5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346109"/>
              </p:ext>
            </p:extLst>
          </p:nvPr>
        </p:nvGraphicFramePr>
        <p:xfrm>
          <a:off x="460839" y="3833125"/>
          <a:ext cx="5866769" cy="2946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7701">
                  <a:extLst>
                    <a:ext uri="{9D8B030D-6E8A-4147-A177-3AD203B41FA5}">
                      <a16:colId xmlns:a16="http://schemas.microsoft.com/office/drawing/2014/main" val="1750765941"/>
                    </a:ext>
                  </a:extLst>
                </a:gridCol>
                <a:gridCol w="1205500">
                  <a:extLst>
                    <a:ext uri="{9D8B030D-6E8A-4147-A177-3AD203B41FA5}">
                      <a16:colId xmlns:a16="http://schemas.microsoft.com/office/drawing/2014/main" val="1083514893"/>
                    </a:ext>
                  </a:extLst>
                </a:gridCol>
                <a:gridCol w="1607334">
                  <a:extLst>
                    <a:ext uri="{9D8B030D-6E8A-4147-A177-3AD203B41FA5}">
                      <a16:colId xmlns:a16="http://schemas.microsoft.com/office/drawing/2014/main" val="620572932"/>
                    </a:ext>
                  </a:extLst>
                </a:gridCol>
                <a:gridCol w="1366234">
                  <a:extLst>
                    <a:ext uri="{9D8B030D-6E8A-4147-A177-3AD203B41FA5}">
                      <a16:colId xmlns:a16="http://schemas.microsoft.com/office/drawing/2014/main" val="1434073405"/>
                    </a:ext>
                  </a:extLst>
                </a:gridCol>
              </a:tblGrid>
              <a:tr h="159294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 Facility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Tags on DCS not on PI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Tags not DCS &amp; PI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363972406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Condensate Flash Gas Compressor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</a:rPr>
                        <a:t>Tunu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43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2124013626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Benisede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832641652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schemeClr val="tx1"/>
                          </a:solidFill>
                          <a:effectLst/>
                        </a:rPr>
                        <a:t>Okpukushi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4008264832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Ogbotobo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051856969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AG Gas Compressor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Tunu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920736599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Export Gas Compressor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Tunu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86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658872469"/>
                  </a:ext>
                </a:extLst>
              </a:tr>
              <a:tr h="316366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Gas Generator ( Engine Driven)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Benisede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2191011685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Okpukushi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979748569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Ogbotobo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45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3573056116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GTG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Tunu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145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3766957143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AG Booster Compressor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Tunu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492384440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Benisede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56093973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Okpukushi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645104376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Ogbotobo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931168404"/>
                  </a:ext>
                </a:extLst>
              </a:tr>
              <a:tr h="159418"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Total 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</a:rPr>
                        <a:t>531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</a:rPr>
                        <a:t>932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2752215524"/>
                  </a:ext>
                </a:extLst>
              </a:tr>
            </a:tbl>
          </a:graphicData>
        </a:graphic>
      </p:graphicFrame>
      <p:sp>
        <p:nvSpPr>
          <p:cNvPr id="22" name="Rechteck 16"/>
          <p:cNvSpPr/>
          <p:nvPr>
            <p:custDataLst>
              <p:tags r:id="rId8"/>
            </p:custDataLst>
          </p:nvPr>
        </p:nvSpPr>
        <p:spPr bwMode="gray">
          <a:xfrm>
            <a:off x="460840" y="3637811"/>
            <a:ext cx="5854313" cy="21262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72000" rIns="90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Condition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D9D9D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Rechteck 13">
            <a:extLst>
              <a:ext uri="{FF2B5EF4-FFF2-40B4-BE49-F238E27FC236}">
                <a16:creationId xmlns:a16="http://schemas.microsoft.com/office/drawing/2014/main" id="{B21AAD6B-19C2-42B6-9449-C0972CD04337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457177" y="2909296"/>
            <a:ext cx="5905236" cy="26509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72000" rIns="90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Potential Benefits</a:t>
            </a:r>
          </a:p>
        </p:txBody>
      </p:sp>
    </p:spTree>
    <p:extLst>
      <p:ext uri="{BB962C8B-B14F-4D97-AF65-F5344CB8AC3E}">
        <p14:creationId xmlns:p14="http://schemas.microsoft.com/office/powerpoint/2010/main" val="250585622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se8SaWrU.uk3Dn2DAp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se8SaWrU.uk3Dn2DApz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se8SaWrU.uk3Dn2DAp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cYc.9zoUCU30PQ8A9Uz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qse8SaWrU.uk3Dn2DApz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cYc.9zoUCU30PQ8A9Uz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cYc.9zoUCU30PQ8A9Uz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cYc.9zoUCU30PQ8A9Uz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3cYc.9zoUCU30PQ8A9Uzg"/>
</p:tagLst>
</file>

<file path=ppt/theme/theme1.xml><?xml version="1.0" encoding="utf-8"?>
<a:theme xmlns:a="http://schemas.openxmlformats.org/drawingml/2006/main" name="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Nigeria Exploration and Production Company Ltd.</TermName>
          <TermId xmlns="http://schemas.microsoft.com/office/infopath/2007/PartnerControls">a5eb3db0-3b75-40b6-84b1-63df177c6270</TermId>
        </TermInfo>
      </Terms>
    </Shell_x0020_SharePoint_x0020_SAEF_x0020_LegalEntityTaxHTField0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_dlc_DocId xmlns="76b2635d-91ea-47f3-a708-f77e7aa7e91e">AFFAA0087-2-23172</_dlc_DocId>
    <TaxCatchAll xmlns="76b2635d-91ea-47f3-a708-f77e7aa7e91e"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_dlc_DocIdUrl xmlns="76b2635d-91ea-47f3-a708-f77e7aa7e91e">
      <Url>https://nga001-sp.shell.com/sites/AFFAA0087/_layouts/15/DocIdRedir.aspx?ID=AFFAA0087-2-23172</Url>
      <Description>AFFAA0087-2-23172</Description>
    </_dlc_DocIdUrl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Folder_x0020_STRUCTURE xmlns="240baecd-ea58-46d2-9df0-c16a8c2148b5" xsi:nil="true"/>
    <Livelink_x0020_Instance_x0020_Column xmlns="240baecd-ea58-46d2-9df0-c16a8c2148b5" xsi:nil="true"/>
    <Global_x0020_Information_x0020_Attributes_Volume_Number xmlns="240baecd-ea58-46d2-9df0-c16a8c2148b5" xsi:nil="true"/>
    <Shell_x0020_SharePoint_x0020_SAEF_x0020_Collection xmlns="http://schemas.microsoft.com/sharepoint/v3">false</Shell_x0020_SharePoint_x0020_SAEF_x0020_Collection>
    <Global_x0020_Information_x0020_Attributes_Author xmlns="240baecd-ea58-46d2-9df0-c16a8c2148b5" xsi:nil="true"/>
    <Shell_x0020_SharePoint_x0020_SAEF_x0020_RecordStatus xmlns="http://schemas.microsoft.com/sharepoint/v3" xsi:nil="true"/>
    <Global_x0020_Information_x0020_Attributes_Status xmlns="240baecd-ea58-46d2-9df0-c16a8c2148b5">Published</Global_x0020_Information_x0020_Attributes_Status>
    <Global_x0020_Information_x0020_Attributes_Recipients xmlns="240baecd-ea58-46d2-9df0-c16a8c2148b5" xsi:nil="true"/>
    <IconOverlay xmlns="http://schemas.microsoft.com/sharepoint/v4" xsi:nil="true"/>
    <Global_x0020_Information_x0020_Attributes_Revision_Code xmlns="240baecd-ea58-46d2-9df0-c16a8c2148b5" xsi:nil="true"/>
    <Global_x0020_Information_x0020_Attributes_Organisation xmlns="240baecd-ea58-46d2-9df0-c16a8c2148b5" xsi:nil="true"/>
    <Global_x0020_Information_x0020_Attributes_Cross_References xmlns="240baecd-ea58-46d2-9df0-c16a8c2148b5" xsi:nil="true"/>
    <Shell_x0020_SharePoint_x0020_SAEF_x0020_FilePlanRecordType xmlns="http://schemas.microsoft.com/sharepoint/v3" xsi:nil="true"/>
    <Shell_x0020_SharePoint_x0020_SAEF_x0020_KeepFileLocal xmlns="http://schemas.microsoft.com/sharepoint/v3">false</Shell_x0020_SharePoint_x0020_SAEF_x0020_KeepFileLocal>
    <LivelinkID xmlns="240baecd-ea58-46d2-9df0-c16a8c2148b5" xsi:nil="true"/>
    <Global_x0020_Information_x0020_Attributes_Media xmlns="240baecd-ea58-46d2-9df0-c16a8c2148b5">Electronic File</Global_x0020_Information_x0020_Attributes_Media>
    <Global_x0020_Information_x0020_Attributes_Media_Location xmlns="240baecd-ea58-46d2-9df0-c16a8c2148b5">Livelink</Global_x0020_Information_x0020_Attributes_Media_Location>
    <Global_x0020_Information_x0020_Attributes_Language xmlns="240baecd-ea58-46d2-9df0-c16a8c2148b5">English</Global_x0020_Information_x0020_Attributes_Language>
    <Global_x0020_Information_x0020_Attributes_Document_Numbers xmlns="240baecd-ea58-46d2-9df0-c16a8c2148b5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Global_x0020_Information_x0020_Attributes_Issue_Date xmlns="240baecd-ea58-46d2-9df0-c16a8c2148b5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/>
    </Shell_x0020_SharePoint_x0020_SAEF_x0020_DocumentTypeTaxHTField0>
    <Shell_x0020_SharePoint_x0020_SAEF_x0020_SiteCollectionName xmlns="http://schemas.microsoft.com/sharepoint/v3">Bonga Operations, Teams/Disciplines Docs, BBIP, OI and Procedure Manuals 2</Shell_x0020_SharePoint_x0020_SAEF_x0020_SiteCollectionName>
    <Global_x0020_Information_x0020_Attributes_Review_Date xmlns="240baecd-ea58-46d2-9df0-c16a8c2148b5" xsi:nil="true"/>
    <Global_x0020_Information_x0020_Attributes_Owner xmlns="240baecd-ea58-46d2-9df0-c16a8c2148b5" xsi:nil="true"/>
    <Shell_x0020_SharePoint_x0020_SAEF_x0020_Owner xmlns="http://schemas.microsoft.com/sharepoint/v3" xsi:nil="true"/>
    <Shell_x0020_SharePoint_x0020_SAEF_x0020_Declarer xmlns="http://schemas.microsoft.com/sharepoint/v3" xsi:nil="true"/>
    <Shell_x0020_SharePoint_x0020_SAEF_x0020_AssetIdentifier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3F4438B30117B448909F07DE48721FF" ma:contentTypeVersion="141" ma:contentTypeDescription="Shell Document Content Type" ma:contentTypeScope="" ma:versionID="05836e987f47ea0a37c214b30625b7a9">
  <xsd:schema xmlns:xsd="http://www.w3.org/2001/XMLSchema" xmlns:xs="http://www.w3.org/2001/XMLSchema" xmlns:p="http://schemas.microsoft.com/office/2006/metadata/properties" xmlns:ns1="http://schemas.microsoft.com/sharepoint/v3" xmlns:ns2="76b2635d-91ea-47f3-a708-f77e7aa7e91e" xmlns:ns4="240baecd-ea58-46d2-9df0-c16a8c2148b5" xmlns:ns5="http://schemas.microsoft.com/sharepoint/v4" targetNamespace="http://schemas.microsoft.com/office/2006/metadata/properties" ma:root="true" ma:fieldsID="6406ad327f273ab86b825e43615d546b" ns1:_="" ns2:_="" ns4:_="" ns5:_="">
    <xsd:import namespace="http://schemas.microsoft.com/sharepoint/v3"/>
    <xsd:import namespace="76b2635d-91ea-47f3-a708-f77e7aa7e91e"/>
    <xsd:import namespace="240baecd-ea58-46d2-9df0-c16a8c2148b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Global_x0020_Information_x0020_Attributes_Issue_Date" minOccurs="0"/>
                <xsd:element ref="ns4:Global_x0020_Information_x0020_Attributes_Review_Date" minOccurs="0"/>
                <xsd:element ref="ns4:Global_x0020_Information_x0020_Attributes_Author" minOccurs="0"/>
                <xsd:element ref="ns4:Global_x0020_Information_x0020_Attributes_Owner" minOccurs="0"/>
                <xsd:element ref="ns4:Global_x0020_Information_x0020_Attributes_Organisation" minOccurs="0"/>
                <xsd:element ref="ns4:Global_x0020_Information_x0020_Attributes_Recipients" minOccurs="0"/>
                <xsd:element ref="ns4:Global_x0020_Information_x0020_Attributes_Document_Numbers" minOccurs="0"/>
                <xsd:element ref="ns4:Global_x0020_Information_x0020_Attributes_Cross_References" minOccurs="0"/>
                <xsd:element ref="ns4:Global_x0020_Information_x0020_Attributes_Status" minOccurs="0"/>
                <xsd:element ref="ns4:Global_x0020_Information_x0020_Attributes_Revision_Code" minOccurs="0"/>
                <xsd:element ref="ns4:Global_x0020_Information_x0020_Attributes_Media" minOccurs="0"/>
                <xsd:element ref="ns4:Global_x0020_Information_x0020_Attributes_Media_Location" minOccurs="0"/>
                <xsd:element ref="ns4:Global_x0020_Information_x0020_Attributes_Language" minOccurs="0"/>
                <xsd:element ref="ns4:Global_x0020_Information_x0020_Attributes_Volume_Number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nillable="true" ma:taxonomy="true" ma:internalName="Shell_x0020_SharePoint_x0020_SAEF_x0020_DocumentTypeTaxHTField0" ma:taxonomyFieldName="Shell_x0020_SharePoint_x0020_SAEF_x0020_DocumentType" ma:displayName="Document Type" ma:readOnly="fals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Shell Nigeria Exploration and Production Company Ltd.|a5eb3db0-3b75-40b6-84b1-63df177c6270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Bonga Operations, Teams/Disciplines Docs, BBIP, OI and Procedure Manuals 2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b2635d-91ea-47f3-a708-f77e7aa7e91e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0f0fbcba-9a94-4eec-a3d0-61bd4ebfe040}" ma:internalName="TaxCatchAll" ma:showField="CatchAllData" ma:web="76b2635d-91ea-47f3-a708-f77e7aa7e9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0f0fbcba-9a94-4eec-a3d0-61bd4ebfe040}" ma:internalName="TaxCatchAllLabel" ma:readOnly="true" ma:showField="CatchAllDataLabel" ma:web="76b2635d-91ea-47f3-a708-f77e7aa7e9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0baecd-ea58-46d2-9df0-c16a8c2148b5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hidden="true" ma:indexed="true" ma:internalName="LivelinkID" ma:readOnly="false">
      <xsd:simpleType>
        <xsd:restriction base="dms:Text"/>
      </xsd:simpleType>
    </xsd:element>
    <xsd:element name="Folder_x0020_STRUCTURE" ma:index="55" nillable="true" ma:displayName="Folder STRUCTURE" ma:hidden="true" ma:internalName="Folder_x0020_STRUCTURE" ma:readOnly="false">
      <xsd:simpleType>
        <xsd:restriction base="dms:Text"/>
      </xsd:simpleType>
    </xsd:element>
    <xsd:element name="Livelink_x0020_Instance_x0020_Column" ma:index="56" nillable="true" ma:displayName="Livelink Instance Column" ma:hidden="true" ma:internalName="Livelink_x0020_Instance_x0020_Column" ma:readOnly="false">
      <xsd:simpleType>
        <xsd:restriction base="dms:Text"/>
      </xsd:simpleType>
    </xsd:element>
    <xsd:element name="Global_x0020_Information_x0020_Attributes_Issue_Date" ma:index="57" nillable="true" ma:displayName="Global Information Attributes_Issue_Date" ma:format="DateOnly" ma:hidden="true" ma:internalName="Global_x0020_Information_x0020_Attributes_Issue_Date" ma:readOnly="false">
      <xsd:simpleType>
        <xsd:restriction base="dms:DateTime"/>
      </xsd:simpleType>
    </xsd:element>
    <xsd:element name="Global_x0020_Information_x0020_Attributes_Review_Date" ma:index="58" nillable="true" ma:displayName="Global Information Attributes_Review_Date" ma:format="DateOnly" ma:hidden="true" ma:internalName="Global_x0020_Information_x0020_Attributes_Review_Date" ma:readOnly="false">
      <xsd:simpleType>
        <xsd:restriction base="dms:DateTime"/>
      </xsd:simpleType>
    </xsd:element>
    <xsd:element name="Global_x0020_Information_x0020_Attributes_Author" ma:index="59" nillable="true" ma:displayName="Global Information Attributes_Author" ma:hidden="true" ma:internalName="Global_x0020_Information_x0020_Attributes_Author" ma:readOnly="false">
      <xsd:simpleType>
        <xsd:restriction base="dms:Note"/>
      </xsd:simpleType>
    </xsd:element>
    <xsd:element name="Global_x0020_Information_x0020_Attributes_Owner" ma:index="60" nillable="true" ma:displayName="Global Information Attributes_Owner" ma:hidden="true" ma:internalName="Global_x0020_Information_x0020_Attributes_Owner" ma:readOnly="false">
      <xsd:simpleType>
        <xsd:restriction base="dms:Text"/>
      </xsd:simpleType>
    </xsd:element>
    <xsd:element name="Global_x0020_Information_x0020_Attributes_Organisation" ma:index="61" nillable="true" ma:displayName="Global Information Attributes_Organisation" ma:hidden="true" ma:internalName="Global_x0020_Information_x0020_Attributes_Organisation" ma:readOnly="false">
      <xsd:simpleType>
        <xsd:restriction base="dms:Text"/>
      </xsd:simpleType>
    </xsd:element>
    <xsd:element name="Global_x0020_Information_x0020_Attributes_Recipients" ma:index="62" nillable="true" ma:displayName="Global Information Attributes_Recipients" ma:hidden="true" ma:internalName="Global_x0020_Information_x0020_Attributes_Recipients" ma:readOnly="false">
      <xsd:simpleType>
        <xsd:restriction base="dms:Note"/>
      </xsd:simpleType>
    </xsd:element>
    <xsd:element name="Global_x0020_Information_x0020_Attributes_Document_Numbers" ma:index="63" nillable="true" ma:displayName="Global Information Attributes_Document_Numbers" ma:hidden="true" ma:internalName="Global_x0020_Information_x0020_Attributes_Document_Numbers" ma:readOnly="false">
      <xsd:simpleType>
        <xsd:restriction base="dms:Note"/>
      </xsd:simpleType>
    </xsd:element>
    <xsd:element name="Global_x0020_Information_x0020_Attributes_Cross_References" ma:index="64" nillable="true" ma:displayName="Global Information Attributes_Cross_References" ma:hidden="true" ma:internalName="Global_x0020_Information_x0020_Attributes_Cross_References" ma:readOnly="false">
      <xsd:simpleType>
        <xsd:restriction base="dms:Note"/>
      </xsd:simpleType>
    </xsd:element>
    <xsd:element name="Global_x0020_Information_x0020_Attributes_Status" ma:index="65" nillable="true" ma:displayName="Global Information Attributes_Status" ma:default="Published" ma:hidden="true" ma:internalName="Global_x0020_Information_x0020_Attributes_Status" ma:readOnly="false">
      <xsd:simpleType>
        <xsd:restriction base="dms:Choice">
          <xsd:enumeration value="Published"/>
          <xsd:enumeration value="Draft"/>
          <xsd:enumeration value="Obsolete"/>
          <xsd:enumeration value="Active"/>
          <xsd:enumeration value="Approved"/>
          <xsd:enumeration value="Approved For Construction"/>
          <xsd:enumeration value="As-Built"/>
          <xsd:enumeration value="Closed"/>
          <xsd:enumeration value="Information Only"/>
          <xsd:enumeration value="Open"/>
          <xsd:enumeration value="Preliminary"/>
          <xsd:enumeration value="Void"/>
        </xsd:restriction>
      </xsd:simpleType>
    </xsd:element>
    <xsd:element name="Global_x0020_Information_x0020_Attributes_Revision_Code" ma:index="66" nillable="true" ma:displayName="Global Information Attributes_Revision_Code" ma:hidden="true" ma:internalName="Global_x0020_Information_x0020_Attributes_Revision_Code" ma:readOnly="false">
      <xsd:simpleType>
        <xsd:restriction base="dms:Text"/>
      </xsd:simpleType>
    </xsd:element>
    <xsd:element name="Global_x0020_Information_x0020_Attributes_Media" ma:index="67" nillable="true" ma:displayName="Global Information Attributes_Media" ma:default="Electronic File" ma:hidden="true" ma:internalName="Global_x0020_Information_x0020_Attributes_Media" ma:readOnly="false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</xsd:restriction>
      </xsd:simpleType>
    </xsd:element>
    <xsd:element name="Global_x0020_Information_x0020_Attributes_Media_Location" ma:index="68" nillable="true" ma:displayName="Global Information Attributes_Media_Location" ma:default="Livelink" ma:hidden="true" ma:internalName="Global_x0020_Information_x0020_Attributes_Media_Location" ma:readOnly="false">
      <xsd:simpleType>
        <xsd:restriction base="dms:Note"/>
      </xsd:simpleType>
    </xsd:element>
    <xsd:element name="Global_x0020_Information_x0020_Attributes_Language" ma:index="69" nillable="true" ma:displayName="Global Information Attributes_Language" ma:default="English" ma:hidden="true" ma:internalName="Global_x0020_Information_x0020_Attributes_Language" ma:readOnly="fals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</xsd:restriction>
      </xsd:simpleType>
    </xsd:element>
    <xsd:element name="Global_x0020_Information_x0020_Attributes_Volume_Number" ma:index="70" nillable="true" ma:displayName="Global Information Attributes_Volume_Number" ma:hidden="true" ma:internalName="Global_x0020_Information_x0020_Attributes_Volume_Number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1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PolicyDirtyBag xmlns="microsoft.office.server.policy.changes">
  <Microsoft.Office.RecordsManagement.PolicyFeatures.Expiration op="Change"/>
</PolicyDirtyBag>
</file>

<file path=customXml/item5.xml><?xml version="1.0" encoding="utf-8"?>
<?mso-contentType ?>
<p:Policy xmlns:p="office.server.policy" id="" local="true">
  <p:Name>Shell Document Base</p:Name>
  <p:Description/>
  <p:Statement/>
  <p:PolicyItems/>
</p:Policy>
</file>

<file path=customXml/item6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C09B8FDC-A2C7-4742-93D8-648566A74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F49773-A34A-4E8D-8CB0-9679838A1DE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240baecd-ea58-46d2-9df0-c16a8c2148b5"/>
    <ds:schemaRef ds:uri="http://schemas.microsoft.com/office/2006/documentManagement/types"/>
    <ds:schemaRef ds:uri="http://schemas.microsoft.com/office/infopath/2007/PartnerControls"/>
    <ds:schemaRef ds:uri="76b2635d-91ea-47f3-a708-f77e7aa7e91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1D097A-EB55-4725-B34B-64D252AD3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6b2635d-91ea-47f3-a708-f77e7aa7e91e"/>
    <ds:schemaRef ds:uri="240baecd-ea58-46d2-9df0-c16a8c2148b5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DAE854D-8390-4FDA-A6D8-D1EBAC1EB608}">
  <ds:schemaRefs>
    <ds:schemaRef ds:uri="microsoft.office.server.policy.changes"/>
  </ds:schemaRefs>
</ds:datastoreItem>
</file>

<file path=customXml/itemProps5.xml><?xml version="1.0" encoding="utf-8"?>
<ds:datastoreItem xmlns:ds="http://schemas.openxmlformats.org/officeDocument/2006/customXml" ds:itemID="{2B409C99-8186-4275-BE8F-9B98FE367C2F}">
  <ds:schemaRefs>
    <ds:schemaRef ds:uri="office.server.policy"/>
  </ds:schemaRefs>
</ds:datastoreItem>
</file>

<file path=customXml/itemProps6.xml><?xml version="1.0" encoding="utf-8"?>
<ds:datastoreItem xmlns:ds="http://schemas.openxmlformats.org/officeDocument/2006/customXml" ds:itemID="{3BBA21E6-CC8B-4B8D-B9BA-608E05B3015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18004</TotalTime>
  <Words>257</Words>
  <Application>Microsoft Office PowerPoint</Application>
  <PresentationFormat>Widescreen</PresentationFormat>
  <Paragraphs>97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Futura Bold</vt:lpstr>
      <vt:lpstr>Calibri</vt:lpstr>
      <vt:lpstr>Futura Medium</vt:lpstr>
      <vt:lpstr>Wingdings</vt:lpstr>
      <vt:lpstr>Arial</vt:lpstr>
      <vt:lpstr>Shell WizKit V3_Template_Widescreen_06July2016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Offshore ORIP FP and Reliability</dc:creator>
  <cp:lastModifiedBy>Odega, Israel SPDC-UPC/G/UW</cp:lastModifiedBy>
  <cp:revision>551</cp:revision>
  <cp:lastPrinted>2020-02-17T09:13:11Z</cp:lastPrinted>
  <dcterms:created xsi:type="dcterms:W3CDTF">2016-07-28T12:15:00Z</dcterms:created>
  <dcterms:modified xsi:type="dcterms:W3CDTF">2020-05-04T07:18:34Z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_dlc_policyId">
    <vt:lpwstr/>
  </property>
  <property fmtid="{D5CDD505-2E9C-101B-9397-08002B2CF9AE}" pid="5" name="ContentTypeId">
    <vt:lpwstr>0x0101006F0A470EEB1140E7AA14F4CE8A50B54C0001CB1477F4DD432AA86DD56CC3887AF40083F4438B30117B448909F07DE48721FF</vt:lpwstr>
  </property>
  <property fmtid="{D5CDD505-2E9C-101B-9397-08002B2CF9AE}" pid="6" name="ItemRetentionFormula">
    <vt:lpwstr/>
  </property>
  <property fmtid="{D5CDD505-2E9C-101B-9397-08002B2CF9AE}" pid="7" name="_dlc_DocIdItemGuid">
    <vt:lpwstr>479d5564-b5f7-4ddc-9524-9c84da665c0b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LegalEntity">
    <vt:lpwstr>4;#Shell Nigeria Exploration and Production Company Ltd.|a5eb3db0-3b75-40b6-84b1-63df177c6270</vt:lpwstr>
  </property>
  <property fmtid="{D5CDD505-2E9C-101B-9397-08002B2CF9AE}" pid="10" name="Shell SharePoint SAEF GlobalFunction">
    <vt:lpwstr>3;#Not Applicable|ddce64fb-3cb8-4cd9-8e3d-0fe554247fd1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WorkgroupID">
    <vt:lpwstr>5;#Upstream _ Single File Plan - 22022|d3ed65c1-761d-4a84-a678-924ffd6ed182</vt:lpwstr>
  </property>
  <property fmtid="{D5CDD505-2E9C-101B-9397-08002B2CF9AE}" pid="13" name="Shell SharePoint SAEF CountryOfJurisdiction">
    <vt:lpwstr>7;#NIGERIA|973e3eb3-a5f9-4712-a628-787e048af9f3</vt:lpwstr>
  </property>
  <property fmtid="{D5CDD505-2E9C-101B-9397-08002B2CF9AE}" pid="14" name="Shell SharePoint SAEF ExportControlClassification">
    <vt:lpwstr>9;#Non-US content - Non Controlled|2ac8835e-0587-4096-a6e2-1f68da1e6cb3</vt:lpwstr>
  </property>
  <property fmtid="{D5CDD505-2E9C-101B-9397-08002B2CF9AE}" pid="15" name="Shell SharePoint SAEF DocumentStatus">
    <vt:lpwstr>11;#Draft|1c86f377-7d91-4c95-bd5b-c18c83fe0aa5</vt:lpwstr>
  </property>
  <property fmtid="{D5CDD505-2E9C-101B-9397-08002B2CF9AE}" pid="16" name="Shell SharePoint SAEF Language">
    <vt:lpwstr>6;#English|bd3ad5ee-f0c3-40aa-8cc8-36ef09940af3</vt:lpwstr>
  </property>
  <property fmtid="{D5CDD505-2E9C-101B-9397-08002B2CF9AE}" pid="17" name="Shell SharePoint SAEF Business">
    <vt:lpwstr>1;#Upstream International|dabf15d9-4f75-4ed1-b8a1-a0c3e2a85888</vt:lpwstr>
  </property>
  <property fmtid="{D5CDD505-2E9C-101B-9397-08002B2CF9AE}" pid="18" name="Shell SharePoint SAEF BusinessProcess">
    <vt:lpwstr>10;#All - Records Management|1f68a0f2-47ab-4887-8df5-7c0616d5ad90</vt:lpwstr>
  </property>
  <property fmtid="{D5CDD505-2E9C-101B-9397-08002B2CF9AE}" pid="19" name="Shell SharePoint SAEF DocumentType">
    <vt:lpwstr/>
  </property>
</Properties>
</file>