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6"/>
  </p:sldMasterIdLst>
  <p:notesMasterIdLst>
    <p:notesMasterId r:id="rId10"/>
  </p:notesMasterIdLst>
  <p:handoutMasterIdLst>
    <p:handoutMasterId r:id="rId11"/>
  </p:handoutMasterIdLst>
  <p:sldIdLst>
    <p:sldId id="2134804036" r:id="rId7"/>
    <p:sldId id="256" r:id="rId8"/>
    <p:sldId id="2134804037" r:id="rId9"/>
  </p:sldIdLst>
  <p:sldSz cx="12192000" cy="6858000"/>
  <p:notesSz cx="6865938" cy="9540875"/>
  <p:embeddedFontLst>
    <p:embeddedFont>
      <p:font typeface="Futura Bold" panose="00000900000000000000" pitchFamily="2" charset="0"/>
      <p:regular r:id="rId12"/>
      <p:boldItalic r:id="rId13"/>
    </p:embeddedFont>
    <p:embeddedFont>
      <p:font typeface="Futura Medium" panose="000004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09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68" autoAdjust="0"/>
    <p:restoredTop sz="92932" autoAdjust="0"/>
  </p:normalViewPr>
  <p:slideViewPr>
    <p:cSldViewPr snapToGrid="0">
      <p:cViewPr varScale="1">
        <p:scale>
          <a:sx n="106" d="100"/>
          <a:sy n="106" d="100"/>
        </p:scale>
        <p:origin x="72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09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2.fntdata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1098" y="0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26/02/2021</a:t>
            </a:fld>
            <a:endParaRPr lang="en-GB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676534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1098" y="9676534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1098" y="0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26/02/2021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66675" y="763588"/>
            <a:ext cx="6791325" cy="382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5760" y="4839152"/>
            <a:ext cx="5326077" cy="458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676534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1098" y="9676534"/>
            <a:ext cx="2884958" cy="5093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nl-NL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dirty="0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RESTRICTED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9D312-4465-4656-9889-0503B3C37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A3BD-B6EB-4A8E-AEF1-78BE76E81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8E00E-7010-471D-9241-26E3CE53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BA4A-B74C-4239-A2B4-79B5CF43F537}" type="datetimeFigureOut">
              <a:rPr lang="en-US" smtClean="0"/>
              <a:t>2/26/2021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E5AF-AE48-4085-ADE2-CA9B9E82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B3CE-09DE-4CC0-A012-9E667529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CC61F-47D1-4AED-BD0D-07B520608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2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RESTRICTED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July 2017</a:t>
            </a:r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701" r:id="rId18"/>
  </p:sldLayoutIdLst>
  <p:transition>
    <p:fade/>
  </p:transition>
  <p:hf hd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slideLayout" Target="../slideLayouts/slideLayout13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>
            <a:extLst>
              <a:ext uri="{FF2B5EF4-FFF2-40B4-BE49-F238E27FC236}">
                <a16:creationId xmlns:a16="http://schemas.microsoft.com/office/drawing/2014/main" id="{5814DDC8-A519-4519-9736-E6C901693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81" y="132812"/>
            <a:ext cx="11171238" cy="332399"/>
          </a:xfrm>
        </p:spPr>
        <p:txBody>
          <a:bodyPr/>
          <a:lstStyle/>
          <a:p>
            <a:r>
              <a:rPr lang="en-US" dirty="0">
                <a:solidFill>
                  <a:srgbClr val="DD1D21"/>
                </a:solidFill>
              </a:rPr>
              <a:t>Business processes |</a:t>
            </a:r>
            <a:r>
              <a:rPr lang="en-US" dirty="0"/>
              <a:t> Enabler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2991B6-798A-479F-88EC-91CF7F1E6661}"/>
              </a:ext>
            </a:extLst>
          </p:cNvPr>
          <p:cNvSpPr/>
          <p:nvPr/>
        </p:nvSpPr>
        <p:spPr>
          <a:xfrm>
            <a:off x="6240942" y="2505065"/>
            <a:ext cx="5769801" cy="231197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rPr>
              <a:t>Implementation Timelines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56C987-07D0-4F91-B7AA-79A8C3289EEC}"/>
              </a:ext>
            </a:extLst>
          </p:cNvPr>
          <p:cNvSpPr/>
          <p:nvPr/>
        </p:nvSpPr>
        <p:spPr>
          <a:xfrm>
            <a:off x="6240391" y="927775"/>
            <a:ext cx="5764503" cy="300082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Sponsor: GM SE</a:t>
            </a:r>
            <a:endParaRPr kumimoji="0" lang="en-US" sz="1350" b="1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100000"/>
                </a:srgbClr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C03FBF-8371-4813-B3FB-E01A36E2A40D}"/>
              </a:ext>
            </a:extLst>
          </p:cNvPr>
          <p:cNvSpPr/>
          <p:nvPr/>
        </p:nvSpPr>
        <p:spPr>
          <a:xfrm>
            <a:off x="6248066" y="4888821"/>
            <a:ext cx="5769801" cy="11549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Key issues/</a:t>
            </a:r>
            <a:r>
              <a:rPr lang="en-US" sz="1400" b="1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dilemmas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100000"/>
                </a:srgbClr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B1AB85-DD37-479D-B8B1-D911C28D25FE}"/>
              </a:ext>
            </a:extLst>
          </p:cNvPr>
          <p:cNvGrpSpPr/>
          <p:nvPr/>
        </p:nvGrpSpPr>
        <p:grpSpPr>
          <a:xfrm>
            <a:off x="512723" y="922266"/>
            <a:ext cx="5655289" cy="5359273"/>
            <a:chOff x="512723" y="922266"/>
            <a:chExt cx="5655289" cy="535927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3D0A0DF-5E91-45AB-B8C6-6B8B83CCF553}"/>
                </a:ext>
              </a:extLst>
            </p:cNvPr>
            <p:cNvSpPr/>
            <p:nvPr/>
          </p:nvSpPr>
          <p:spPr>
            <a:xfrm>
              <a:off x="517983" y="922266"/>
              <a:ext cx="5650029" cy="30008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defTabSz="914400">
                <a:buClr>
                  <a:srgbClr val="DD1D21">
                    <a:lumMod val="100000"/>
                  </a:srgbClr>
                </a:buClr>
                <a:buSzPct val="100000"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Initiative name: </a:t>
              </a:r>
              <a:r>
                <a:rPr lang="en-US" sz="1350" b="1" dirty="0"/>
                <a:t>SE Business Alignment</a:t>
              </a:r>
              <a:endParaRPr lang="en-US" sz="1350" b="1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9F5951-4BD2-4B14-91F3-DFBF847C0EF1}"/>
                </a:ext>
              </a:extLst>
            </p:cNvPr>
            <p:cNvSpPr/>
            <p:nvPr/>
          </p:nvSpPr>
          <p:spPr>
            <a:xfrm>
              <a:off x="513395" y="4348521"/>
              <a:ext cx="5650030" cy="113036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Deliverables  (Point B)</a:t>
              </a:r>
            </a:p>
            <a:p>
              <a:pPr marL="171450" lvl="0" indent="-171450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>
                  <a:latin typeface="Futura Medium" panose="020B0502020204020303" pitchFamily="34" charset="0"/>
                  <a:ea typeface="Times New Roman" panose="02020603050405020304" pitchFamily="18" charset="0"/>
                </a:rPr>
                <a:t>Identify example potential duplicated spend (ER, learning </a:t>
              </a:r>
              <a:r>
                <a:rPr lang="en-US" sz="1350" dirty="0" err="1">
                  <a:latin typeface="Futura Medium" panose="020B0502020204020303" pitchFamily="34" charset="0"/>
                  <a:ea typeface="Times New Roman" panose="02020603050405020304" pitchFamily="18" charset="0"/>
                </a:rPr>
                <a:t>etc</a:t>
              </a:r>
              <a:r>
                <a:rPr lang="en-US" sz="1350" dirty="0">
                  <a:latin typeface="Futura Medium" panose="020B0502020204020303" pitchFamily="34" charset="0"/>
                  <a:ea typeface="Times New Roman" panose="02020603050405020304" pitchFamily="18" charset="0"/>
                </a:rPr>
                <a:t>) and optimize.</a:t>
              </a:r>
            </a:p>
            <a:p>
              <a:pPr marL="171450" lvl="0" indent="-171450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>
                  <a:latin typeface="Futura Medium" panose="020B0502020204020303" pitchFamily="34" charset="0"/>
                  <a:ea typeface="Times New Roman" panose="02020603050405020304" pitchFamily="18" charset="0"/>
                </a:rPr>
                <a:t>Defined and operationalized process for SE business planning including process for integrating activities across liferent lines (PUs, projects </a:t>
              </a:r>
              <a:r>
                <a:rPr lang="en-US" sz="1350" dirty="0" err="1">
                  <a:latin typeface="Futura Medium" panose="020B0502020204020303" pitchFamily="34" charset="0"/>
                  <a:ea typeface="Times New Roman" panose="02020603050405020304" pitchFamily="18" charset="0"/>
                </a:rPr>
                <a:t>etc</a:t>
              </a:r>
              <a:r>
                <a:rPr lang="en-US" sz="1350" dirty="0">
                  <a:latin typeface="Futura Medium" panose="020B0502020204020303" pitchFamily="34" charset="0"/>
                  <a:ea typeface="Times New Roman" panose="02020603050405020304" pitchFamily="18" charset="0"/>
                </a:rPr>
                <a:t>).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C4E1749-A654-4A3C-97A1-565CFAD0B000}"/>
                </a:ext>
              </a:extLst>
            </p:cNvPr>
            <p:cNvSpPr/>
            <p:nvPr/>
          </p:nvSpPr>
          <p:spPr>
            <a:xfrm>
              <a:off x="512723" y="5478883"/>
              <a:ext cx="5652688" cy="80265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Teams</a:t>
              </a:r>
              <a:r>
                <a:rPr lang="en-US" sz="1350" b="1" dirty="0">
                  <a:solidFill>
                    <a:srgbClr val="404040">
                      <a:lumMod val="100000"/>
                    </a:srgbClr>
                  </a:solidFill>
                  <a:latin typeface="Futura Medium" panose="020B0502020204020303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sz="135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impacted/interdependencies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rPr>
                <a:t>Teams impacted: </a:t>
              </a:r>
              <a:r>
                <a:rPr lang="en-US" sz="1350" dirty="0">
                  <a:solidFill>
                    <a:srgbClr val="404040">
                      <a:lumMod val="100000"/>
                    </a:srgbClr>
                  </a:solidFill>
                  <a:latin typeface="Futura Medium" panose="020B0502020204020303" pitchFamily="34" charset="0"/>
                </a:rPr>
                <a:t>SPDC Assets, Projects and RE, Business Planning.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rPr>
                <a:t>Dependencies: Asset </a:t>
              </a:r>
              <a:r>
                <a:rPr lang="en-US" sz="1350" dirty="0">
                  <a:solidFill>
                    <a:srgbClr val="404040">
                      <a:lumMod val="100000"/>
                    </a:srgbClr>
                  </a:solidFill>
                  <a:latin typeface="Futura Medium" panose="020B0502020204020303" pitchFamily="34" charset="0"/>
                </a:rPr>
                <a:t>teams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rPr>
                <a:t>, </a:t>
              </a:r>
              <a:r>
                <a:rPr lang="en-US" sz="1350" dirty="0">
                  <a:solidFill>
                    <a:srgbClr val="404040">
                      <a:lumMod val="100000"/>
                    </a:srgbClr>
                  </a:solidFill>
                  <a:latin typeface="Futura Medium" panose="020B0502020204020303" pitchFamily="34" charset="0"/>
                </a:rPr>
                <a:t>LOB</a:t>
              </a: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+mn-ea"/>
                  <a:cs typeface="+mn-cs"/>
                </a:rPr>
                <a:t> SE support, Corporate ER team.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3A98D3E-6C97-45A8-B3FA-5E173E276982}"/>
                </a:ext>
              </a:extLst>
            </p:cNvPr>
            <p:cNvSpPr/>
            <p:nvPr/>
          </p:nvSpPr>
          <p:spPr>
            <a:xfrm>
              <a:off x="512985" y="1611569"/>
              <a:ext cx="5652536" cy="272095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noAutofit/>
            </a:bodyPr>
            <a:lstStyle/>
            <a:p>
              <a:pPr lvl="0" defTabSz="914400">
                <a:buClr>
                  <a:srgbClr val="DD1D21">
                    <a:lumMod val="100000"/>
                  </a:srgbClr>
                </a:buClr>
                <a:buSzPct val="100000"/>
                <a:defRPr/>
              </a:pPr>
              <a:r>
                <a:rPr lang="en-GB" sz="1350" b="1" dirty="0"/>
                <a:t>Problem Statement (Point A)</a:t>
              </a:r>
            </a:p>
            <a:p>
              <a:pPr marL="285750" lvl="0" indent="-285750" algn="just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/>
                <a:t>Lack of alignment between SE must wins and overall line business planning. </a:t>
              </a:r>
            </a:p>
            <a:p>
              <a:pPr marL="285750" lvl="0" indent="-285750" algn="just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/>
                <a:t>Potential inefficiency in SE budgeting across LOBs and SE function leading to duplicated spend/budgeting e.g., multiple ER or learning related budget items. </a:t>
              </a:r>
            </a:p>
            <a:p>
              <a:pPr marL="285750" lvl="0" indent="-285750" algn="just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/>
                <a:t>Lack of integration on SE Activity planning across lines </a:t>
              </a:r>
              <a:r>
                <a:rPr lang="en-US" sz="1350" dirty="0" err="1"/>
                <a:t>e.g</a:t>
              </a:r>
              <a:r>
                <a:rPr lang="en-US" sz="1350" dirty="0"/>
                <a:t> integrating statutory audits in different assets to optimize resources.</a:t>
              </a:r>
            </a:p>
            <a:p>
              <a:pPr lvl="0" algn="just" defTabSz="914400">
                <a:buClr>
                  <a:srgbClr val="DD1D21">
                    <a:lumMod val="100000"/>
                  </a:srgbClr>
                </a:buClr>
                <a:buSzPct val="100000"/>
                <a:defRPr/>
              </a:pPr>
              <a:endParaRPr lang="en-US" sz="1350" dirty="0"/>
            </a:p>
            <a:p>
              <a:pPr lvl="0" algn="just" defTabSz="914400">
                <a:buClr>
                  <a:srgbClr val="DD1D21">
                    <a:lumMod val="100000"/>
                  </a:srgbClr>
                </a:buClr>
                <a:buSzPct val="100000"/>
                <a:defRPr/>
              </a:pPr>
              <a:r>
                <a:rPr lang="en-US" sz="1350" b="1" dirty="0"/>
                <a:t>Key Benefits:</a:t>
              </a:r>
            </a:p>
            <a:p>
              <a:pPr marL="285750" indent="-285750" algn="just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/>
                <a:t>Save at least 10% of ER total ER budget (to further scope the opportunity).</a:t>
              </a:r>
            </a:p>
            <a:p>
              <a:pPr marL="285750" indent="-285750" algn="just" defTabSz="914400">
                <a:buClr>
                  <a:srgbClr val="DD1D21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defRPr/>
              </a:pPr>
              <a:r>
                <a:rPr lang="en-US" sz="1350" dirty="0"/>
                <a:t>Improved alignment and efficiency between SE and Line business plans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92FB87-35A1-41CE-A058-D62093F5FA86}"/>
                </a:ext>
              </a:extLst>
            </p:cNvPr>
            <p:cNvSpPr/>
            <p:nvPr/>
          </p:nvSpPr>
          <p:spPr>
            <a:xfrm>
              <a:off x="517983" y="1266397"/>
              <a:ext cx="2074270" cy="30008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Initiative level: </a:t>
              </a:r>
              <a:r>
                <a:rPr lang="en-US" sz="1350" dirty="0">
                  <a:solidFill>
                    <a:srgbClr val="404040">
                      <a:lumMod val="100000"/>
                    </a:srgbClr>
                  </a:solidFill>
                  <a:latin typeface="Futura Medium" panose="020B0502020204020303" pitchFamily="34" charset="0"/>
                  <a:ea typeface="Times New Roman" panose="02020603050405020304" pitchFamily="18" charset="0"/>
                </a:rPr>
                <a:t>OU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52B9F2-D50F-4C74-AB26-929BD7863789}"/>
                </a:ext>
              </a:extLst>
            </p:cNvPr>
            <p:cNvSpPr/>
            <p:nvPr/>
          </p:nvSpPr>
          <p:spPr>
            <a:xfrm>
              <a:off x="2583200" y="1265806"/>
              <a:ext cx="3578266" cy="30008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6E6F7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1D21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>
                      <a:lumMod val="100000"/>
                    </a:srgbClr>
                  </a:solidFill>
                  <a:effectLst/>
                  <a:uLnTx/>
                  <a:uFillTx/>
                  <a:latin typeface="Futura Medium" panose="020B0502020204020303" pitchFamily="34" charset="0"/>
                  <a:ea typeface="Times New Roman" panose="02020603050405020304" pitchFamily="18" charset="0"/>
                  <a:cs typeface="+mn-cs"/>
                </a:rPr>
                <a:t>Implementation Deadline: End of 2021</a:t>
              </a: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</a:endParaRPr>
            </a:p>
          </p:txBody>
        </p:sp>
      </p:grp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6400AD3D-095D-4C4F-8C94-86D341161D6B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 bwMode="gray">
          <a:xfrm>
            <a:off x="8621713" y="2643587"/>
            <a:ext cx="2922588" cy="265113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2021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976DCE06-2453-47E6-91F0-1847EBA52F78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gray">
          <a:xfrm>
            <a:off x="8374063" y="2867603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4CA94B6-F0C5-4877-A25D-C4D88A96BA23}" type="datetime'''''''''''''''''''''''''''''D''e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78C49E79-6AC0-47A0-B882-0FD89595106E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8621713" y="2867603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95377500-0E26-4346-8E8B-4AD7775EAF34}" type="datetime'''''''''''''''J''''''''''a''''''''''n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Jan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F71B6FE5-421C-43AD-A2B6-64AAD5787D23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8870950" y="2867603"/>
            <a:ext cx="2238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82A42BD0-4ECE-4C9E-BA58-A74674890050}" type="datetime'''''''''''''Fe''''''''''''''''b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Feb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A821763A-6AD4-40CB-9E96-D5233CA52F7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094788" y="2867603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DB235C5D-1432-4C01-BA3D-440B67BDB87E}" type="datetime'''''''''''''''M''''''''ar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F3D6DC09-7D43-430F-AFEA-2D03E4B299F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9342439" y="2867603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6D207D55-F962-4A85-885B-BE2697956D25}" type="datetime'''''''''''''''''A''''''''''p''''''''''''''''r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Apr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F1D8B42A-53E1-4D9E-AE45-19452F0ECBB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9582150" y="2867603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9F40B70-8F15-4596-9AE1-9A62176CABE1}" type="datetime'''''M''''''''''''''''''''''''a''y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May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69" name="Text Placeholder 2">
            <a:extLst>
              <a:ext uri="{FF2B5EF4-FFF2-40B4-BE49-F238E27FC236}">
                <a16:creationId xmlns:a16="http://schemas.microsoft.com/office/drawing/2014/main" id="{E419A38D-057B-49C5-9D84-5EE23FA83184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9831388" y="2867603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170BB79-E473-496C-9E9D-4CD693404E3D}" type="datetime'''''''''''''''J''''''''u''''''''''''''''''''''''''n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Jun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8227CED6-2756-490E-BEE3-D1F085883C7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0071100" y="2867603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146690E5-03EB-4ECD-B611-6DB6ED6F4EC6}" type="datetime'''''''''''J''''''''u''''l''''''''''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Jul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33B6A5A-FCED-420D-AFAD-BCDA32B1D25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10318750" y="2867603"/>
            <a:ext cx="249238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2F48A0-CC25-4213-A395-3B209B951525}" type="datetime'''''''''''''''''''Aug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Aug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31B240F4-7013-43F1-85F7-743165B6A8F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10567989" y="2867603"/>
            <a:ext cx="239713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21A0DBC3-7F8A-4B72-92F5-356D0A8293DC}" type="datetime'''''''''''''''''''''''''''''''S''''''''''''''''e''p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Sep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31CB748D-5099-4F6A-872D-C66C99C26F6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0807700" y="2867603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352334CF-C414-4A3B-AD16-20C957FF7172}" type="datetime'''''O''''''''''''''''''c''''''''t''''''''''''''''''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Oct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175D2D8A-E58A-4427-939E-40AC70AEE02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11055350" y="2867603"/>
            <a:ext cx="24130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25132B6-3D46-4036-AD18-833BEEBB64A0}" type="datetime'''''''''''''''''''N''''''''''''''o''v''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Nov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EFC80C77-FE90-4ECB-9C38-D7081C998E7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1296650" y="2867603"/>
            <a:ext cx="247650" cy="234950"/>
          </a:xfrm>
          <a:prstGeom prst="rect">
            <a:avLst/>
          </a:prstGeom>
          <a:noFill/>
          <a:effectLst/>
        </p:spPr>
        <p:txBody>
          <a:bodyPr vert="horz" wrap="none" lIns="0" tIns="41275" rIns="0" bIns="41275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BB19C280-BEC8-4722-B008-9B0B6E9C4F4D}" type="datetime'D''''e''''''''''''''''''''''''c'''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Dec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9C66B9F-21E6-4170-A42B-50EEEC96D976}"/>
              </a:ext>
            </a:extLst>
          </p:cNvPr>
          <p:cNvGrpSpPr/>
          <p:nvPr/>
        </p:nvGrpSpPr>
        <p:grpSpPr>
          <a:xfrm>
            <a:off x="8374063" y="2908699"/>
            <a:ext cx="3170237" cy="0"/>
            <a:chOff x="8374063" y="2908699"/>
            <a:chExt cx="3170237" cy="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4021FA-C0D0-4001-9079-2716B1E74D9B}"/>
                </a:ext>
              </a:extLst>
            </p:cNvPr>
            <p:cNvCxnSpPr/>
            <p:nvPr>
              <p:custDataLst>
                <p:tags r:id="rId44"/>
              </p:custDataLst>
            </p:nvPr>
          </p:nvCxnSpPr>
          <p:spPr bwMode="gray">
            <a:xfrm>
              <a:off x="8374063" y="2908699"/>
              <a:ext cx="247650" cy="0"/>
            </a:xfrm>
            <a:prstGeom prst="line">
              <a:avLst/>
            </a:prstGeom>
            <a:ln w="9525">
              <a:solidFill>
                <a:srgbClr val="808080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1ABEEB-6EC0-49B8-8BB5-6EFCE20A4D17}"/>
                </a:ext>
              </a:extLst>
            </p:cNvPr>
            <p:cNvCxnSpPr/>
            <p:nvPr>
              <p:custDataLst>
                <p:tags r:id="rId45"/>
              </p:custDataLst>
            </p:nvPr>
          </p:nvCxnSpPr>
          <p:spPr bwMode="gray">
            <a:xfrm>
              <a:off x="8621712" y="2908699"/>
              <a:ext cx="2922588" cy="0"/>
            </a:xfrm>
            <a:prstGeom prst="line">
              <a:avLst/>
            </a:prstGeom>
            <a:ln w="9525">
              <a:solidFill>
                <a:srgbClr val="808080"/>
              </a:solidFill>
              <a:headEnd type="none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16359E-6041-4CFE-810C-77A5C04D399F}"/>
              </a:ext>
            </a:extLst>
          </p:cNvPr>
          <p:cNvCxnSpPr>
            <a:cxnSpLocks/>
          </p:cNvCxnSpPr>
          <p:nvPr>
            <p:custDataLst>
              <p:tags r:id="rId15"/>
            </p:custDataLst>
          </p:nvPr>
        </p:nvCxnSpPr>
        <p:spPr bwMode="gray">
          <a:xfrm>
            <a:off x="9582150" y="3287484"/>
            <a:ext cx="0" cy="1407204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48328D-51C9-4E68-B7AE-C087861EBDE2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gray">
          <a:xfrm>
            <a:off x="9094788" y="3287485"/>
            <a:ext cx="0" cy="1407203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ADACED-2A66-4445-94E9-23409CD6596F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gray">
          <a:xfrm>
            <a:off x="11055350" y="3287485"/>
            <a:ext cx="0" cy="1407203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242260-3D6F-440A-B7F1-C1AFF65119B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gray">
          <a:xfrm>
            <a:off x="11296650" y="3287485"/>
            <a:ext cx="0" cy="1407203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8D8147A-B361-4080-A89B-73DBE927693D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8870950" y="3287485"/>
            <a:ext cx="0" cy="140720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86BD4A-77E2-4B6A-B443-5B03C8A697F8}"/>
              </a:ext>
            </a:extLst>
          </p:cNvPr>
          <p:cNvCxnSpPr>
            <a:cxnSpLocks/>
          </p:cNvCxnSpPr>
          <p:nvPr>
            <p:custDataLst>
              <p:tags r:id="rId20"/>
            </p:custDataLst>
          </p:nvPr>
        </p:nvCxnSpPr>
        <p:spPr bwMode="gray">
          <a:xfrm>
            <a:off x="10567988" y="3287485"/>
            <a:ext cx="0" cy="1407203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FAB7BB-522C-4D5D-9000-5F18F077334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>
            <a:off x="8621713" y="3287485"/>
            <a:ext cx="0" cy="140720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A1C66C1-DFA3-4A70-9FCB-0A76D168ADA5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gray">
          <a:xfrm>
            <a:off x="10071100" y="3287484"/>
            <a:ext cx="0" cy="1407204"/>
          </a:xfrm>
          <a:prstGeom prst="line">
            <a:avLst/>
          </a:pr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004266-4E0A-415C-A662-CC0F911639DD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gray">
          <a:xfrm>
            <a:off x="9342438" y="3287485"/>
            <a:ext cx="0" cy="140720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AED0633-28B4-4CA1-B1C8-1FAC02BBCD0A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gray">
          <a:xfrm>
            <a:off x="9831388" y="3287485"/>
            <a:ext cx="0" cy="140720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5C1085-52F2-4331-8DD3-2A0763437F9C}"/>
              </a:ext>
            </a:extLst>
          </p:cNvPr>
          <p:cNvCxnSpPr>
            <a:cxnSpLocks/>
          </p:cNvCxnSpPr>
          <p:nvPr>
            <p:custDataLst>
              <p:tags r:id="rId25"/>
            </p:custDataLst>
          </p:nvPr>
        </p:nvCxnSpPr>
        <p:spPr bwMode="gray">
          <a:xfrm>
            <a:off x="10318750" y="3287485"/>
            <a:ext cx="0" cy="140720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4BDB236-88E1-41E1-B107-F11B7D0E0C14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gray">
          <a:xfrm>
            <a:off x="10807700" y="3287485"/>
            <a:ext cx="0" cy="1407203"/>
          </a:xfrm>
          <a:prstGeom prst="line">
            <a:avLst/>
          </a:prstGeom>
          <a:ln w="9525">
            <a:solidFill>
              <a:srgbClr val="808080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15267F-2155-478B-99B6-F42232B8220F}"/>
              </a:ext>
            </a:extLst>
          </p:cNvPr>
          <p:cNvCxnSpPr/>
          <p:nvPr>
            <p:custDataLst>
              <p:tags r:id="rId27"/>
            </p:custDataLst>
          </p:nvPr>
        </p:nvCxnSpPr>
        <p:spPr bwMode="gray">
          <a:xfrm>
            <a:off x="6345512" y="3077317"/>
            <a:ext cx="5191125" cy="0"/>
          </a:xfrm>
          <a:prstGeom prst="line">
            <a:avLst/>
          </a:prstGeom>
          <a:ln w="19050">
            <a:solidFill>
              <a:schemeClr val="tx2"/>
            </a:solidFill>
            <a:headEnd type="none"/>
            <a:tailEnd type="non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3401CEAF-C0A1-41AD-95D6-903B7A6C843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6353175" y="3476645"/>
            <a:ext cx="2044693" cy="23106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20B0502020204020303" pitchFamily="34" charset="0"/>
                <a:sym typeface="Futura Medium" panose="020B0502020204020303" pitchFamily="34" charset="0"/>
              </a:rPr>
              <a:t>I</a:t>
            </a:r>
            <a:r>
              <a:rPr lang="en-US" sz="1050" dirty="0"/>
              <a:t>dentify and quantify optimization areas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1CAF8D61-23E5-4B36-87E4-5523C4EF045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6328744" y="3292969"/>
            <a:ext cx="1978008" cy="209533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/>
              <a:t>Obtain granular details of SE spend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29AA9393-9738-4795-8DD5-B82A3C9AE044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6353175" y="2888990"/>
            <a:ext cx="463550" cy="182563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SzTx/>
              <a:buFont typeface="Arial" pitchFamily="34" charset="0"/>
              <a:buNone/>
              <a:tabLst/>
              <a:defRPr/>
            </a:pPr>
            <a:fld id="{C7BCE910-F840-4825-B407-D8401EA1BA0D}" type="datetime'A''''''c''t''''''''''i''''v''''''''''''i''t''''''''y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1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177B57"/>
                </a:buClr>
                <a:buSzTx/>
                <a:buFont typeface="Arial" pitchFamily="34" charset="0"/>
                <a:buNone/>
                <a:tabLst/>
                <a:defRPr/>
              </a:pPr>
              <a:t>Activity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965D2DC-D71A-418C-8DF8-CA36ED6B3A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6183" y="5220526"/>
            <a:ext cx="177726" cy="177725"/>
          </a:xfrm>
          <a:prstGeom prst="ellipse">
            <a:avLst/>
          </a:prstGeom>
          <a:solidFill>
            <a:srgbClr val="FFC000"/>
          </a:solidFill>
          <a:ln w="7144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Segoe UI"/>
              <a:sym typeface="Segoe UI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0387481-BF73-4A11-AA37-D481A32E648E}"/>
              </a:ext>
            </a:extLst>
          </p:cNvPr>
          <p:cNvSpPr txBox="1"/>
          <p:nvPr/>
        </p:nvSpPr>
        <p:spPr>
          <a:xfrm>
            <a:off x="6545069" y="5087224"/>
            <a:ext cx="4803175" cy="55399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Issue: Multiple assets and projects with competing business needs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96FFD2-F5B7-4B9F-8B59-D074B5025094}"/>
              </a:ext>
            </a:extLst>
          </p:cNvPr>
          <p:cNvSpPr txBox="1"/>
          <p:nvPr/>
        </p:nvSpPr>
        <p:spPr>
          <a:xfrm>
            <a:off x="6548738" y="5525891"/>
            <a:ext cx="4932884" cy="553998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Dilemma: Impact of Reshape/Boundary conditions for the team.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0B1E406-41C3-43FE-947B-9DD1A66450FC}"/>
              </a:ext>
            </a:extLst>
          </p:cNvPr>
          <p:cNvSpPr/>
          <p:nvPr/>
        </p:nvSpPr>
        <p:spPr>
          <a:xfrm>
            <a:off x="6241583" y="1275556"/>
            <a:ext cx="3250059" cy="120963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Implementation Team</a:t>
            </a:r>
          </a:p>
          <a:p>
            <a:pPr defTabSz="914400"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sz="1300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Chukwuka Amos-Ejesi</a:t>
            </a:r>
          </a:p>
          <a:p>
            <a:pPr marL="0" marR="0" lvl="0" indent="0" algn="l" defTabSz="914400" rtl="0" eaLnBrk="1" fontAlgn="auto" latinLnBrk="0" hangingPunct="1"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3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Olatunde</a:t>
            </a:r>
            <a:r>
              <a:rPr lang="en-US" sz="1300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 Ojeyinka</a:t>
            </a:r>
          </a:p>
          <a:p>
            <a:pPr marL="0" marR="0" lvl="0" indent="0" algn="l" defTabSz="914400" rtl="0" eaLnBrk="1" fontAlgn="auto" latinLnBrk="0" hangingPunct="1"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sz="1300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Izu Iloma</a:t>
            </a:r>
          </a:p>
          <a:p>
            <a:pPr marL="0" marR="0" lvl="0" indent="0" algn="l" defTabSz="914400" rtl="0" eaLnBrk="1" fontAlgn="auto" latinLnBrk="0" hangingPunct="1"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sz="1300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Titilayo Ajayi</a:t>
            </a:r>
          </a:p>
          <a:p>
            <a:pPr marL="0" marR="0" lvl="0" indent="0" algn="l" defTabSz="914400" rtl="0" eaLnBrk="1" fontAlgn="auto" latinLnBrk="0" hangingPunct="1"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sz="1300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Line Reps - TBD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9C41F10-4149-4702-8864-3FA2141A32CF}"/>
              </a:ext>
            </a:extLst>
          </p:cNvPr>
          <p:cNvSpPr/>
          <p:nvPr/>
        </p:nvSpPr>
        <p:spPr>
          <a:xfrm>
            <a:off x="9545959" y="1277282"/>
            <a:ext cx="2458935" cy="1207914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6E6F73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Governance</a:t>
            </a:r>
            <a:r>
              <a:rPr lang="en-US" sz="1500" b="1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lang="en-US" sz="1500" dirty="0">
                <a:solidFill>
                  <a:srgbClr val="404040">
                    <a:lumMod val="100000"/>
                  </a:srgbClr>
                </a:solidFill>
                <a:latin typeface="Futura Medium" panose="020B0502020204020303" pitchFamily="34" charset="0"/>
                <a:ea typeface="Times New Roman" panose="02020603050405020304" pitchFamily="18" charset="0"/>
              </a:rPr>
              <a:t>SE 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100000"/>
                  </a:srgbClr>
                </a:solidFill>
                <a:effectLst/>
                <a:uLnTx/>
                <a:uFillTx/>
                <a:latin typeface="Futura Medium" panose="020B0502020204020303" pitchFamily="34" charset="0"/>
                <a:ea typeface="Times New Roman" panose="02020603050405020304" pitchFamily="18" charset="0"/>
                <a:cs typeface="+mn-cs"/>
              </a:rPr>
              <a:t>Lanre Ogunsakin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100000"/>
                </a:srgbClr>
              </a:solidFill>
              <a:effectLst/>
              <a:uLnTx/>
              <a:uFillTx/>
              <a:latin typeface="Futura Medium" panose="020B0502020204020303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endParaRPr lang="en-US" sz="1200" b="1" dirty="0">
              <a:solidFill>
                <a:srgbClr val="404040">
                  <a:lumMod val="100000"/>
                </a:srgbClr>
              </a:solidFill>
              <a:latin typeface="Futura Medium" panose="020B0502020204020303" pitchFamily="34" charset="0"/>
              <a:ea typeface="Times New Roman" panose="02020603050405020304" pitchFamily="18" charset="0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C11D583-5222-47FA-A627-4F0A36416AB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422757" y="5632152"/>
            <a:ext cx="177726" cy="177725"/>
          </a:xfrm>
          <a:prstGeom prst="ellipse">
            <a:avLst/>
          </a:prstGeom>
          <a:solidFill>
            <a:srgbClr val="FFC000"/>
          </a:solidFill>
          <a:ln w="7144" algn="ctr">
            <a:solidFill>
              <a:schemeClr val="bg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Segoe UI"/>
              <a:sym typeface="Segoe UI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20FC547-B3EF-4AC7-9F88-24EFC14CCA55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8871266" y="3339518"/>
            <a:ext cx="36576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521F5284-01D8-4AD0-83D7-930396DDAF3C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353174" y="3649153"/>
            <a:ext cx="2044693" cy="23106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>
                <a:solidFill>
                  <a:srgbClr val="404040"/>
                </a:solidFill>
                <a:latin typeface="Futura Medium" panose="020B0502020204020303" pitchFamily="34" charset="0"/>
                <a:sym typeface="Futura Medium" panose="020B0502020204020303" pitchFamily="34" charset="0"/>
              </a:rPr>
              <a:t>Develop implementation plans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FBCB5B1B-08B3-4551-922E-71E273007CEE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353173" y="3802488"/>
            <a:ext cx="2044693" cy="23106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anose="020B0502020204020303" pitchFamily="34" charset="0"/>
                <a:ea typeface="+mn-ea"/>
                <a:cs typeface="+mn-cs"/>
                <a:sym typeface="Futura Medium" panose="020B0502020204020303" pitchFamily="34" charset="0"/>
              </a:rPr>
              <a:t>Implement</a:t>
            </a:r>
            <a:r>
              <a:rPr lang="en-US" altLang="en-US" sz="1000" dirty="0">
                <a:solidFill>
                  <a:srgbClr val="404040"/>
                </a:solidFill>
                <a:latin typeface="Futura Medium" panose="020B0502020204020303" pitchFamily="34" charset="0"/>
                <a:sym typeface="Futura Medium" panose="020B0502020204020303" pitchFamily="34" charset="0"/>
              </a:rPr>
              <a:t> plans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AD455A78-D567-4D52-9627-47291B43322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6331669" y="4017292"/>
            <a:ext cx="2044693" cy="23106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3" name="Text Placeholder 2">
            <a:extLst>
              <a:ext uri="{FF2B5EF4-FFF2-40B4-BE49-F238E27FC236}">
                <a16:creationId xmlns:a16="http://schemas.microsoft.com/office/drawing/2014/main" id="{5AF83908-F045-4D26-8323-AB955CB19991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353173" y="4070327"/>
            <a:ext cx="2044693" cy="23106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/>
              <a:t>Deep dive on current business planning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6CDC148F-F986-495B-844F-B8EB5598471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361404" y="4222240"/>
            <a:ext cx="2182288" cy="435734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/>
              <a:t>Develop SE planning process map with </a:t>
            </a:r>
          </a:p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/>
              <a:t>ASCI charts</a:t>
            </a:r>
          </a:p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5793F368-0973-4051-ACE7-FD36CD6A2BB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361737" y="4489851"/>
            <a:ext cx="2044693" cy="231060"/>
          </a:xfrm>
          <a:prstGeom prst="rect">
            <a:avLst/>
          </a:prstGeom>
          <a:noFill/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spcBef>
                <a:spcPts val="384"/>
              </a:spcBef>
              <a:buFontTx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5200" indent="-233362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9200" indent="-230188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ct val="0"/>
              </a:spcBef>
              <a:spcAft>
                <a:spcPct val="0"/>
              </a:spcAft>
              <a:buClr>
                <a:srgbClr val="177B57"/>
              </a:buClr>
              <a:buNone/>
              <a:defRPr/>
            </a:pPr>
            <a:r>
              <a:rPr lang="en-US" sz="1050" dirty="0"/>
              <a:t>Cascade, refine and operationalize</a:t>
            </a: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anose="020B0502020204020303" pitchFamily="34" charset="0"/>
              <a:ea typeface="+mn-ea"/>
              <a:cs typeface="+mn-cs"/>
              <a:sym typeface="Futura Medium" panose="020B05020202040203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7B56C3-A144-45AB-B01A-FD776004E662}"/>
              </a:ext>
            </a:extLst>
          </p:cNvPr>
          <p:cNvCxnSpPr>
            <a:cxnSpLocks/>
          </p:cNvCxnSpPr>
          <p:nvPr/>
        </p:nvCxnSpPr>
        <p:spPr>
          <a:xfrm>
            <a:off x="6351130" y="4012408"/>
            <a:ext cx="518550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D687E2A-5C22-4398-9677-954A2BDD2D0A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9218872" y="3461096"/>
            <a:ext cx="36576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8FCDF20-29A1-4E98-9AC8-F9332A2FE387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9628122" y="3613496"/>
            <a:ext cx="32004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FE3DA3-92DC-4273-860D-28CB71D48FDA}"/>
              </a:ext>
            </a:extLst>
          </p:cNvPr>
          <p:cNvSpPr/>
          <p:nvPr>
            <p:custDataLst>
              <p:tags r:id="rId40"/>
            </p:custDataLst>
          </p:nvPr>
        </p:nvSpPr>
        <p:spPr bwMode="gray">
          <a:xfrm>
            <a:off x="9975728" y="3817266"/>
            <a:ext cx="155448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FD755B-194B-43D9-8D79-9059FCA9ED33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9229146" y="4108365"/>
            <a:ext cx="9144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AB43DB6-0A72-4639-874B-21C6C7B0C7C9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9309628" y="4260765"/>
            <a:ext cx="41148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F0E0E0C-6430-4EBE-8D6B-9E513D7BC19D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9763401" y="4550152"/>
            <a:ext cx="1828800" cy="62594"/>
          </a:xfrm>
          <a:prstGeom prst="rect">
            <a:avLst/>
          </a:prstGeom>
          <a:solidFill>
            <a:srgbClr val="FBCE07"/>
          </a:solidFill>
          <a:ln w="9525" algn="ctr">
            <a:solidFill>
              <a:srgbClr val="FBCE0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9172B-1ECB-4A27-93A2-E9489E96EF52}"/>
              </a:ext>
            </a:extLst>
          </p:cNvPr>
          <p:cNvSpPr txBox="1"/>
          <p:nvPr/>
        </p:nvSpPr>
        <p:spPr bwMode="auto">
          <a:xfrm>
            <a:off x="571188" y="606582"/>
            <a:ext cx="9996799" cy="4194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Objective:</a:t>
            </a:r>
            <a:r>
              <a:rPr lang="en-US" sz="1050" dirty="0"/>
              <a:t> </a:t>
            </a:r>
            <a:r>
              <a:rPr lang="en-GB" sz="1400" dirty="0"/>
              <a:t>Driving efficiency through improved SE and Line alignment and integration  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050" dirty="0" err="1"/>
          </a:p>
        </p:txBody>
      </p:sp>
    </p:spTree>
    <p:extLst>
      <p:ext uri="{BB962C8B-B14F-4D97-AF65-F5344CB8AC3E}">
        <p14:creationId xmlns:p14="http://schemas.microsoft.com/office/powerpoint/2010/main" val="3075006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68021B-35C1-4C93-9EED-854274FD5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637" y="298820"/>
            <a:ext cx="11322868" cy="6667821"/>
          </a:xfrm>
        </p:spPr>
        <p:txBody>
          <a:bodyPr/>
          <a:lstStyle/>
          <a:p>
            <a:r>
              <a:rPr lang="en-US" sz="2000" dirty="0"/>
              <a:t>Detailed Steps(1)</a:t>
            </a:r>
          </a:p>
          <a:p>
            <a:pPr algn="l"/>
            <a:r>
              <a:rPr lang="en-US" sz="2000" dirty="0"/>
              <a:t>Secure Line representatives into the workstream</a:t>
            </a:r>
          </a:p>
          <a:p>
            <a:pPr algn="l"/>
            <a:r>
              <a:rPr lang="en-US" sz="2000" dirty="0"/>
              <a:t>Obtain granular details of SE spend/budget by line teams and Corporate SE (including ER and learning)</a:t>
            </a:r>
          </a:p>
          <a:p>
            <a:pPr algn="l"/>
            <a:r>
              <a:rPr lang="en-US" sz="2000" dirty="0"/>
              <a:t>Deep dive to identify optimization opportunities.</a:t>
            </a:r>
          </a:p>
          <a:p>
            <a:pPr algn="l"/>
            <a:r>
              <a:rPr lang="en-US" sz="2000" dirty="0"/>
              <a:t>Engage lines and corporate SE to align on optimization opportunities</a:t>
            </a:r>
          </a:p>
          <a:p>
            <a:pPr algn="l"/>
            <a:r>
              <a:rPr lang="en-US" sz="2000" dirty="0"/>
              <a:t>Develop implementation plans for identified opportunities</a:t>
            </a:r>
          </a:p>
          <a:p>
            <a:pPr algn="l"/>
            <a:r>
              <a:rPr lang="en-US" sz="2000" dirty="0"/>
              <a:t>Implement.</a:t>
            </a:r>
          </a:p>
          <a:p>
            <a:r>
              <a:rPr lang="en-US" sz="2000" dirty="0"/>
              <a:t>Steps (2)</a:t>
            </a:r>
          </a:p>
          <a:p>
            <a:pPr algn="l"/>
            <a:r>
              <a:rPr lang="en-US" sz="2000" dirty="0"/>
              <a:t>Identify key stakeholders in the business planning process</a:t>
            </a:r>
          </a:p>
          <a:p>
            <a:pPr algn="l"/>
            <a:r>
              <a:rPr lang="en-US" sz="2000" dirty="0"/>
              <a:t>Develop a SIPOC with help from CI Coach/team</a:t>
            </a:r>
          </a:p>
          <a:p>
            <a:pPr algn="l"/>
            <a:r>
              <a:rPr lang="en-US" sz="2000" dirty="0"/>
              <a:t>Secure availability of all stakeholders for a workshop</a:t>
            </a:r>
          </a:p>
          <a:p>
            <a:pPr algn="l"/>
            <a:r>
              <a:rPr lang="en-US" sz="2000" dirty="0"/>
              <a:t>Hold Deep dive workshop on current business planning process (identify hold points for S &amp; E input)</a:t>
            </a:r>
          </a:p>
          <a:p>
            <a:pPr algn="l"/>
            <a:r>
              <a:rPr lang="en-US" sz="2000" dirty="0"/>
              <a:t>Develop SE planning process map including RASCI charts that plug into the existing business planning process.</a:t>
            </a:r>
          </a:p>
          <a:p>
            <a:pPr algn="l"/>
            <a:r>
              <a:rPr lang="en-US" sz="2000" dirty="0"/>
              <a:t>Cascade, refine and operationalize.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58F07-987C-46D4-A00B-AE3A1557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00DC-D956-4063-BD1C-0842EAE84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RESTRICTED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0E1958B-6A62-46A8-9B7C-C4A408B108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597920"/>
              </p:ext>
            </p:extLst>
          </p:nvPr>
        </p:nvGraphicFramePr>
        <p:xfrm>
          <a:off x="135802" y="995881"/>
          <a:ext cx="12016808" cy="515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14030385" imgH="5143500" progId="Excel.Sheet.12">
                  <p:embed/>
                </p:oleObj>
              </mc:Choice>
              <mc:Fallback>
                <p:oleObj name="Worksheet" r:id="rId3" imgW="14030385" imgH="5143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02" y="995881"/>
                        <a:ext cx="12016808" cy="5151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7FB0BF7-02E0-43D1-A54A-750458946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58712"/>
              </p:ext>
            </p:extLst>
          </p:nvPr>
        </p:nvGraphicFramePr>
        <p:xfrm>
          <a:off x="2569675" y="13548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9675" y="13548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078514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gB03ZsVOeVUoN1jroV_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q4lvXdKcQAd1.d8ufiX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WLxnla5m4iNL.h9C_70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eHex5AP8xRCk0aCyNXT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KBuSUh1VR_hh0cSk6Yw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PhnzjDOQacHjmmyVQxF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0T6aHpfh5MO8ras0zsR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8oWOWWsZQ1gy_9lnWsp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FP3jP7MMX3261L3XMix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McC_CvedaYBG2XIeA9w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PVvjjD0J.XWR9lxj57_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jbGc8KK32BnSmKWeKx1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IkO7LAFpj_s4f1KN_wB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LEy.K8KnrogvY4V6FTE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GyXRKqVGeE6kJFEp1sF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CwGPIvdqvpD4.9r3eU2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BWiW2NebzV0kqDRyh79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DjFIPxwilAmZ2IQISZk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QpLTivwDBiaxkNZtCRn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G6E6toCwPOPxm_iImNwB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lHqOQAgJmYGPT1tMF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kaz7A7tCiR8SDh4TT5e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hs5EPP6a9fL.UMvKIW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8bZCd_dZI2Wy3X1b4Lni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_AliqY36KhVzTmt.0ka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ACexzG48qo4o0qmTmerj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L7RP_fczxuqqcZAjPbRi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1qLK1xFvLaX_MYNG8Dg2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Xto8Drkj9NRPefJ4dEm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6K6R05AQlpwpeaJ7pgcE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DYPQWLjJ9oPltbqjwF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1XjrvaOFoEjLjUOGw8a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QWY892L3uEbK_ixH5KwA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Widescreen Shell template - 16x9.potx" id="{EF8FB5D5-3011-473E-A23F-ED37F2EB025F}" vid="{81D08C13-1DEF-4B43-9487-15A41A0A3FD6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International B.V.</TermName>
          <TermId xmlns="http://schemas.microsoft.com/office/infopath/2007/PartnerControls">9132d9f5-7ca8-4411-8616-d5538f34b7de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</TermName>
          <TermId xmlns="http://schemas.microsoft.com/office/infopath/2007/PartnerControls">4d7122ee-2ff8-444d-9f0f-6a611b095945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Controlled – No Disclosure of Technology</TermName>
          <TermId xmlns="http://schemas.microsoft.com/office/infopath/2007/PartnerControls">b25e433f-f656-4abf-8875-59157030a3e4</TermId>
        </TermInfo>
      </Terms>
    </Shell_x0020_SharePoint_x0020_SAEF_x0020_ExportControlClassificationTaxHTField0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</TermName>
          <TermId xmlns="http://schemas.microsoft.com/office/infopath/2007/PartnerControls">4d7122ee-2ff8-444d-9f0f-6a611b095945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Health - Manage Health</TermName>
          <TermId xmlns="http://schemas.microsoft.com/office/infopath/2007/PartnerControls">7355aa94-7b20-46d3-826c-15d877f74338</TermId>
        </TermInfo>
      </Terms>
    </Shell_x0020_SharePoint_x0020_SAEF_x0020_BusinessProcessTaxHTField0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i:0#.w|europe\mariejose.w.dijcks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 records [MH]</TermName>
          <TermId xmlns="http://schemas.microsoft.com/office/infopath/2007/PartnerControls">e1461504-9197-47b6-a9da-de8ac7a3868a</TermId>
        </TermInfo>
      </Terms>
    </Shell_x0020_SharePoint_x0020_SAEF_x0020_DocumentTypeTaxHTField0>
    <Shell_x0020_SharePoint_x0020_SAEF_x0020_SiteCollectionName xmlns="http://schemas.microsoft.com/sharepoint/v3">Shell Health Projects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Human Resources</TermName>
          <TermId xmlns="http://schemas.microsoft.com/office/infopath/2007/PartnerControls">c247491f-f20d-4827-b936-785e70fab918</TermId>
        </TermInfo>
      </Terms>
    </Shell_x0020_SharePoint_x0020_SAEF_x0020_GlobalFunctionTaxHTField0>
    <Shell_x0020_SharePoint_x0020_SAEF_x0020_AssetIdentifier xmlns="http://schemas.microsoft.com/sharepoint/v3" xsi:nil="true"/>
    <TaxCatchAll xmlns="724d56e1-6740-4744-a8f9-52d73c092c5d">
      <Value>15</Value>
      <Value>13</Value>
      <Value>376</Value>
      <Value>4</Value>
      <Value>365</Value>
      <Value>6</Value>
      <Value>5</Value>
      <Value>191</Value>
      <Value>2</Value>
      <Value>647</Value>
    </TaxCatchAll>
    <_dlc_DocId xmlns="724d56e1-6740-4744-a8f9-52d73c092c5d">AAAAA8976-338-343</_dlc_DocId>
    <_dlc_DocIdUrl xmlns="724d56e1-6740-4744-a8f9-52d73c092c5d">
      <Url>https://eu001-sp.shell.com/sites/AAAAA8976/S03/_layouts/15/DocIdRedir.aspx?ID=AAAAA8976-338-343</Url>
      <Description>AAAAA8976-338-343</Description>
    </_dlc_DocIdUrl>
    <SharedWithUsers xmlns="724d56e1-6740-4744-a8f9-52d73c092c5d">
      <UserInfo>
        <DisplayName/>
        <AccountId xsi:nil="true"/>
        <AccountType/>
      </UserInfo>
    </SharedWithUsers>
    <Document_x0020_Description xmlns="63131a17-1bd3-4ee6-ba51-6aff5275ed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1D754BF6B7630B4095734B9187A136D4" ma:contentTypeVersion="265" ma:contentTypeDescription="Shell Document Content Type" ma:contentTypeScope="" ma:versionID="c0a788e115299eaddd5f9e0088ca6e1c">
  <xsd:schema xmlns:xsd="http://www.w3.org/2001/XMLSchema" xmlns:xs="http://www.w3.org/2001/XMLSchema" xmlns:p="http://schemas.microsoft.com/office/2006/metadata/properties" xmlns:ns1="http://schemas.microsoft.com/sharepoint/v3" xmlns:ns2="724d56e1-6740-4744-a8f9-52d73c092c5d" xmlns:ns4="63131a17-1bd3-4ee6-ba51-6aff5275ed16" targetNamespace="http://schemas.microsoft.com/office/2006/metadata/properties" ma:root="true" ma:fieldsID="7ea99272bf2d98d614521f4f404c7c33" ns1:_="" ns2:_="" ns4:_="">
    <xsd:import namespace="http://schemas.microsoft.com/sharepoint/v3"/>
    <xsd:import namespace="724d56e1-6740-4744-a8f9-52d73c092c5d"/>
    <xsd:import namespace="63131a17-1bd3-4ee6-ba51-6aff5275ed16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2:_dlc_DocId" minOccurs="0"/>
                <xsd:element ref="ns2:_dlc_DocIdPersistId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1:AverageRating" minOccurs="0"/>
                <xsd:element ref="ns1:RatingCount" minOccurs="0"/>
                <xsd:element ref="ns4:Document_x0020_Description" minOccurs="0"/>
                <xsd:element ref="ns4:MediaServiceMetadata" minOccurs="0"/>
                <xsd:element ref="ns4:MediaServiceFastMetadata" minOccurs="0"/>
                <xsd:element ref="ns2:SharedWithUsers" minOccurs="0"/>
                <xsd:element ref="ns2:SharedWithDetails" minOccurs="0"/>
                <xsd:element ref="ns4:MediaServiceAutoKeyPoints" minOccurs="0"/>
                <xsd:element ref="ns4:MediaServiceKeyPoints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9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8;#Non-US content - Non Controlled|2ac8835e-0587-4096-a6e2-1f68da1e6cb3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3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85;#Company Communications to Employees [HSSE]|5401e8ab-aa1e-4cfd-bf49-55d1319cb32c" ma:fieldId="{566fdc14-b4fa-46ee-a88e-e2aac7ad2eac}" ma:sspId="e3aebf70-341c-4d91-bdd3-aba9df361687" ma:termSetId="fc277121-4925-4f62-a4f2-3a7776ee985a" ma:anchorId="7a9252b6-1cc6-41ba-a4b5-6815b748b7a6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readOnly="false" ma:default="1;#Upstream International|dabf15d9-4f75-4ed1-b8a1-a0c3e2a85888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readOnly="false" ma:default="2;#Business Function or Other|4d7122ee-2ff8-444d-9f0f-6a611b095945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readOnly="false" ma:default="3;#Safety and Environment|373d13aa-ee70-42ef-9fe6-33666abd68e8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readOnly="false" ma:default="7;#HSSE - Assure HSSE Compliance and Sustainable Development|d78dfb6b-0938-447b-8882-5c910412c316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readOnly="false" ma:default="4;#Shell International B.V.|9132d9f5-7ca8-4411-8616-d5538f34b7de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3" ma:displayName="Site Collection Name" ma:default="Upstream International HSSE &amp; SP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4" ma:displayName="Site Owner" ma:default="europe\caroline.heynis-vet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5" ma:taxonomy="true" ma:internalName="Shell_x0020_SharePoint_x0020_SAEF_x0020_LanguageTaxHTField0" ma:taxonomyFieldName="Shell_x0020_SharePoint_x0020_SAEF_x0020_Language" ma:displayName="Language" ma:readOnly="false" ma:default="5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7" ma:taxonomy="true" ma:internalName="Shell_x0020_SharePoint_x0020_SAEF_x0020_CountryOfJurisdictionTaxHTField0" ma:taxonomyFieldName="Shell_x0020_SharePoint_x0020_SAEF_x0020_CountryOfJurisdiction" ma:displayName="Country of Jurisdiction" ma:readOnly="false" ma:default="6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29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IsRecord" ma:index="38" nillable="true" ma:displayName="Is Archive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39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0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1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2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AEF_x0020_AssetIdentifier" ma:index="45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46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47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4d56e1-6740-4744-a8f9-52d73c092c5d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3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43" nillable="true" ma:displayName="Taxonomy Catch All Column" ma:description="" ma:hidden="true" ma:list="{95b720e2-0a0d-4d46-a13c-510c299ebf4d}" ma:internalName="TaxCatchAll" ma:showField="CatchAllData" ma:web="724d56e1-6740-4744-a8f9-52d73c092c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4" nillable="true" ma:displayName="Taxonomy Catch All Column1" ma:description="" ma:hidden="true" ma:list="{95b720e2-0a0d-4d46-a13c-510c299ebf4d}" ma:internalName="TaxCatchAllLabel" ma:readOnly="true" ma:showField="CatchAllDataLabel" ma:web="724d56e1-6740-4744-a8f9-52d73c092c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5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31a17-1bd3-4ee6-ba51-6aff5275ed16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48" nillable="true" ma:displayName="Document Description" ma:internalName="Document_x0020_Description">
      <xsd:simpleType>
        <xsd:restriction base="dms:Note">
          <xsd:maxLength value="255"/>
        </xsd:restriction>
      </xsd:simpleType>
    </xsd:element>
    <xsd:element name="MediaServiceMetadata" ma:index="4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5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5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55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3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8520A-DD8D-41A7-924C-FF3AB5F7EB50}">
  <ds:schemaRefs>
    <ds:schemaRef ds:uri="http://schemas.microsoft.com/office/2006/metadata/properties"/>
    <ds:schemaRef ds:uri="724d56e1-6740-4744-a8f9-52d73c092c5d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63131a17-1bd3-4ee6-ba51-6aff5275ed1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B002158-CF5E-49FF-AD9B-46EA50EC3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C6DDB9-7B9C-4487-BEB4-5060E5F3F60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3969427-B03E-4AD1-933A-11F7F5FDDB60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E921C0B3-EC43-48BC-82E5-1DFF9B89FE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24d56e1-6740-4744-a8f9-52d73c092c5d"/>
    <ds:schemaRef ds:uri="63131a17-1bd3-4ee6-ba51-6aff5275e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Widescreen Shell template - 16x9</Template>
  <TotalTime>0</TotalTime>
  <Words>435</Words>
  <Application>Microsoft Office PowerPoint</Application>
  <PresentationFormat>Widescreen</PresentationFormat>
  <Paragraphs>72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Futura Bold</vt:lpstr>
      <vt:lpstr>Futura Medium</vt:lpstr>
      <vt:lpstr>Wingdings</vt:lpstr>
      <vt:lpstr>Arial</vt:lpstr>
      <vt:lpstr>Shell layouts with footer</vt:lpstr>
      <vt:lpstr>Microsoft Excel Worksheet</vt:lpstr>
      <vt:lpstr>Business processes | Enabler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 Welfare narrative outline</dc:title>
  <dc:creator/>
  <cp:lastModifiedBy/>
  <cp:revision>45</cp:revision>
  <dcterms:created xsi:type="dcterms:W3CDTF">2019-02-21T13:09:36Z</dcterms:created>
  <dcterms:modified xsi:type="dcterms:W3CDTF">2021-02-28T10:50:18Z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0x0101006F0A470EEB1140E7AA14F4CE8A50B54C0001CB1477F4DD432AA86DD56CC3887AF4001D754BF6B7630B4095734B9187A136D4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_dlc_DocIdItemGuid">
    <vt:lpwstr>8269c6ba-d22d-42d7-bc27-896f0c58de4a</vt:lpwstr>
  </property>
  <property fmtid="{D5CDD505-2E9C-101B-9397-08002B2CF9AE}" pid="6" name="Shell SharePoint SAEF SecurityClassification">
    <vt:lpwstr>15;#Confidential|e4bc29b2-6e76-48cc-b090-8b544c0802ae</vt:lpwstr>
  </property>
  <property fmtid="{D5CDD505-2E9C-101B-9397-08002B2CF9AE}" pid="7" name="Shell SharePoint SAEF LegalEntity">
    <vt:lpwstr>4;#Shell International B.V.|9132d9f5-7ca8-4411-8616-d5538f34b7de</vt:lpwstr>
  </property>
  <property fmtid="{D5CDD505-2E9C-101B-9397-08002B2CF9AE}" pid="8" name="Shell SharePoint SAEF BusinessUnitRegion">
    <vt:lpwstr>2;#Business Function or Other|4d7122ee-2ff8-444d-9f0f-6a611b095945</vt:lpwstr>
  </property>
  <property fmtid="{D5CDD505-2E9C-101B-9397-08002B2CF9AE}" pid="9" name="Shell SharePoint SAEF GlobalFunction">
    <vt:lpwstr>365;#Human Resources|c247491f-f20d-4827-b936-785e70fab918</vt:lpwstr>
  </property>
  <property fmtid="{D5CDD505-2E9C-101B-9397-08002B2CF9AE}" pid="10" name="Shell SharePoint SAEF WorkgroupID">
    <vt:lpwstr>4;#Shell Health Single File plan - xxxxx|3d05da53-dca3-4c44-92ff-a526f0c2312b</vt:lpwstr>
  </property>
  <property fmtid="{D5CDD505-2E9C-101B-9397-08002B2CF9AE}" pid="11" name="Shell SharePoint SAEF CountryOfJurisdiction">
    <vt:lpwstr>6;#NETHERLANDS|54565ecb-470f-40ea-a584-819150a65a13</vt:lpwstr>
  </property>
  <property fmtid="{D5CDD505-2E9C-101B-9397-08002B2CF9AE}" pid="12" name="Shell SharePoint SAEF ExportControlClassification">
    <vt:lpwstr>191;#Not Controlled – No Disclosure of Technology|b25e433f-f656-4abf-8875-59157030a3e4</vt:lpwstr>
  </property>
  <property fmtid="{D5CDD505-2E9C-101B-9397-08002B2CF9AE}" pid="13" name="Shell SharePoint SAEF DocumentStatus">
    <vt:lpwstr>13;#Draft|1c86f377-7d91-4c95-bd5b-c18c83fe0aa5</vt:lpwstr>
  </property>
  <property fmtid="{D5CDD505-2E9C-101B-9397-08002B2CF9AE}" pid="14" name="Shell SharePoint SAEF Language">
    <vt:lpwstr>5;#English|bd3ad5ee-f0c3-40aa-8cc8-36ef09940af3</vt:lpwstr>
  </property>
  <property fmtid="{D5CDD505-2E9C-101B-9397-08002B2CF9AE}" pid="15" name="Shell SharePoint SAEF Business">
    <vt:lpwstr>2;#Business Function or Other|4d7122ee-2ff8-444d-9f0f-6a611b095945</vt:lpwstr>
  </property>
  <property fmtid="{D5CDD505-2E9C-101B-9397-08002B2CF9AE}" pid="16" name="Shell SharePoint SAEF BusinessProcess">
    <vt:lpwstr>376;#Health - Manage Health|7355aa94-7b20-46d3-826c-15d877f74338</vt:lpwstr>
  </property>
  <property fmtid="{D5CDD505-2E9C-101B-9397-08002B2CF9AE}" pid="17" name="Shell SharePoint SAEF DocumentType">
    <vt:lpwstr>647;#Project records [MH]|e1461504-9197-47b6-a9da-de8ac7a3868a</vt:lpwstr>
  </property>
  <property fmtid="{D5CDD505-2E9C-101B-9397-08002B2CF9AE}" pid="18" name="Shell SharePoint SIS Process">
    <vt:lpwstr/>
  </property>
  <property fmtid="{D5CDD505-2E9C-101B-9397-08002B2CF9AE}" pid="19" name="AuthorIds_UIVersion_512">
    <vt:lpwstr>4810</vt:lpwstr>
  </property>
  <property fmtid="{D5CDD505-2E9C-101B-9397-08002B2CF9AE}" pid="20" name="AuthorIds_UIVersion_1024">
    <vt:lpwstr>4810</vt:lpwstr>
  </property>
  <property fmtid="{D5CDD505-2E9C-101B-9397-08002B2CF9AE}" pid="21" name="Shell SharePoint SAEF KeepFileLocal">
    <vt:bool>false</vt:bool>
  </property>
  <property fmtid="{D5CDD505-2E9C-101B-9397-08002B2CF9AE}" pid="22" name="Shell SharePoint SAEF WorkgroupIDTaxHTField0">
    <vt:lpwstr>Shell Health Single File plan - xxxxx|3d05da53-dca3-4c44-92ff-a526f0c2312b</vt:lpwstr>
  </property>
</Properties>
</file>