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</p:sldMasterIdLst>
  <p:notesMasterIdLst>
    <p:notesMasterId r:id="rId6"/>
  </p:notesMasterIdLst>
  <p:handoutMasterIdLst>
    <p:handoutMasterId r:id="rId7"/>
  </p:handoutMasterIdLst>
  <p:sldIdLst>
    <p:sldId id="2147375050" r:id="rId5"/>
  </p:sldIdLst>
  <p:sldSz cx="11887200" cy="6858000"/>
  <p:notesSz cx="6797675" cy="9928225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dwin, Kelechi N SPDC-UPO/G/PEB" initials="GKNS" lastIdx="1" clrIdx="0"/>
  <p:cmAuthor id="2" name="Nkoloenyi Ude, Valerie O SNBO-FUP/OGS" initials="NUVOS" lastIdx="10" clrIdx="1">
    <p:extLst>
      <p:ext uri="{19B8F6BF-5375-455C-9EA6-DF929625EA0E}">
        <p15:presenceInfo xmlns:p15="http://schemas.microsoft.com/office/powerpoint/2012/main" userId="S::Ogechi.NkoloenyiUde@shell.com::30a371da-faee-4fda-bb80-6280759b2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D347"/>
    <a:srgbClr val="39C150"/>
    <a:srgbClr val="33CC33"/>
    <a:srgbClr val="FF3300"/>
    <a:srgbClr val="3B2DEF"/>
    <a:srgbClr val="FFFF00"/>
    <a:srgbClr val="DD1D27"/>
    <a:srgbClr val="D9D9D9"/>
    <a:srgbClr val="EDDF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44" autoAdjust="0"/>
    <p:restoredTop sz="93899" autoAdjust="0"/>
  </p:normalViewPr>
  <p:slideViewPr>
    <p:cSldViewPr showGuides="1">
      <p:cViewPr varScale="1">
        <p:scale>
          <a:sx n="67" d="100"/>
          <a:sy n="67" d="100"/>
        </p:scale>
        <p:origin x="796" y="44"/>
      </p:cViewPr>
      <p:guideLst>
        <p:guide orient="horz" pos="2160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0" d="100"/>
          <a:sy n="60" d="100"/>
        </p:scale>
        <p:origin x="1738" y="53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21/03/2023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21/03/2023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038" y="744538"/>
            <a:ext cx="64516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8"/>
            <a:ext cx="5438140" cy="4467701"/>
          </a:xfrm>
          <a:prstGeom prst="rect">
            <a:avLst/>
          </a:prstGeom>
        </p:spPr>
        <p:txBody>
          <a:bodyPr vert="horz" lIns="91433" tIns="45717" rIns="91433" bIns="45717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18872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5003" y="951614"/>
            <a:ext cx="9652253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73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35003" y="3310197"/>
            <a:ext cx="965225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755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03" y="4588235"/>
            <a:ext cx="7615265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36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03" y="4840064"/>
            <a:ext cx="7615265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36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SPDC - CEH/BOGT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33561" y="761998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45968"/>
            <a:ext cx="14859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18" name="TextBox 17" descr="CONFIDENTIAL_TAG_0xFFEE">
            <a:extLst>
              <a:ext uri="{FF2B5EF4-FFF2-40B4-BE49-F238E27FC236}">
                <a16:creationId xmlns:a16="http://schemas.microsoft.com/office/drawing/2014/main" id="{455FF517-0D1C-4136-B13A-EED43776CA2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7698832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496580" y="6201070"/>
            <a:ext cx="5404475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1" y="712801"/>
            <a:ext cx="10891956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495300" y="4199575"/>
            <a:ext cx="5332215" cy="23205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36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18869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495300" y="3864611"/>
            <a:ext cx="5332215" cy="26289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56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18869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495300" y="4141370"/>
            <a:ext cx="5332215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495300" y="4456230"/>
            <a:ext cx="5332215" cy="1623641"/>
          </a:xfrm>
        </p:spPr>
        <p:txBody>
          <a:bodyPr>
            <a:normAutofit/>
          </a:bodyPr>
          <a:lstStyle>
            <a:lvl1pPr>
              <a:defRPr sz="1365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495300" y="5966640"/>
            <a:ext cx="5332215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495300" y="1863727"/>
            <a:ext cx="5332215" cy="23205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36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18869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495300" y="1528763"/>
            <a:ext cx="5332215" cy="26289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56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18869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495300" y="1805523"/>
            <a:ext cx="5332215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495300" y="2120383"/>
            <a:ext cx="5332215" cy="1623641"/>
          </a:xfrm>
        </p:spPr>
        <p:txBody>
          <a:bodyPr>
            <a:normAutofit/>
          </a:bodyPr>
          <a:lstStyle>
            <a:lvl1pPr>
              <a:defRPr sz="1365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495300" y="3732357"/>
            <a:ext cx="5332215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059687" y="4199575"/>
            <a:ext cx="5327571" cy="23205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36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18869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059687" y="3864611"/>
            <a:ext cx="5327571" cy="26289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56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18869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059687" y="4141387"/>
            <a:ext cx="532757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059687" y="4456230"/>
            <a:ext cx="5327571" cy="1623641"/>
          </a:xfrm>
        </p:spPr>
        <p:txBody>
          <a:bodyPr>
            <a:normAutofit/>
          </a:bodyPr>
          <a:lstStyle>
            <a:lvl1pPr>
              <a:defRPr sz="1365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059687" y="5966658"/>
            <a:ext cx="532757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059687" y="1863727"/>
            <a:ext cx="5327571" cy="23205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36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18869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059687" y="1528763"/>
            <a:ext cx="5327571" cy="26289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56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188691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059687" y="1805539"/>
            <a:ext cx="532757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059687" y="2120383"/>
            <a:ext cx="5327571" cy="1623641"/>
          </a:xfrm>
        </p:spPr>
        <p:txBody>
          <a:bodyPr>
            <a:normAutofit/>
          </a:bodyPr>
          <a:lstStyle>
            <a:lvl1pPr>
              <a:defRPr sz="1365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5936881" y="3730543"/>
            <a:ext cx="513356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34" name="TextBox 33" descr="CONFIDENTIAL_TAG_0xFFEE">
            <a:extLst>
              <a:ext uri="{FF2B5EF4-FFF2-40B4-BE49-F238E27FC236}">
                <a16:creationId xmlns:a16="http://schemas.microsoft.com/office/drawing/2014/main" id="{FADF9236-7E47-42CA-A107-2DEF6042FB7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1948541"/>
      </p:ext>
    </p:extLst>
  </p:cSld>
  <p:clrMapOvr>
    <a:masterClrMapping/>
  </p:clrMapOvr>
  <p:transition/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5"/>
            <a:ext cx="118872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42943" y="1524000"/>
            <a:ext cx="123823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44120" y="2636981"/>
            <a:ext cx="6237515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365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44120" y="1696947"/>
            <a:ext cx="6237515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730" b="0" cap="none" baseline="0">
                <a:solidFill>
                  <a:schemeClr val="tx1"/>
                </a:solidFill>
                <a:latin typeface="+mj-lt"/>
              </a:defRPr>
            </a:lvl1pPr>
            <a:lvl2pPr marL="594345" indent="0">
              <a:buNone/>
              <a:defRPr sz="2340"/>
            </a:lvl2pPr>
            <a:lvl3pPr marL="1188691" indent="0">
              <a:buNone/>
              <a:defRPr sz="2080"/>
            </a:lvl3pPr>
            <a:lvl4pPr marL="1783035" indent="0">
              <a:buNone/>
              <a:defRPr sz="1820"/>
            </a:lvl4pPr>
            <a:lvl5pPr marL="2377381" indent="0">
              <a:buNone/>
              <a:defRPr sz="1820"/>
            </a:lvl5pPr>
            <a:lvl6pPr marL="2971726" indent="0">
              <a:buNone/>
              <a:defRPr sz="1820"/>
            </a:lvl6pPr>
            <a:lvl7pPr marL="3566071" indent="0">
              <a:buNone/>
              <a:defRPr sz="1820"/>
            </a:lvl7pPr>
            <a:lvl8pPr marL="4160416" indent="0">
              <a:buNone/>
              <a:defRPr sz="1820"/>
            </a:lvl8pPr>
            <a:lvl9pPr marL="4754761" indent="0">
              <a:buNone/>
              <a:defRPr sz="18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217762" y="1924113"/>
            <a:ext cx="4167971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188691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54061" algn="l"/>
              </a:tabLst>
              <a:defRPr lang="en-GB" sz="19500" kern="10000" spc="-975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SPDC - CEH/BOGT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Playing to Win</a:t>
            </a:r>
          </a:p>
        </p:txBody>
      </p:sp>
      <p:sp>
        <p:nvSpPr>
          <p:cNvPr id="19" name="TextBox 18" descr="CONFIDENTIAL_TAG_0xFFEE">
            <a:extLst>
              <a:ext uri="{FF2B5EF4-FFF2-40B4-BE49-F238E27FC236}">
                <a16:creationId xmlns:a16="http://schemas.microsoft.com/office/drawing/2014/main" id="{CC26DFF7-C7E2-4BC7-BA72-47AE688220C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527165"/>
      </p:ext>
    </p:extLst>
  </p:cSld>
  <p:clrMapOvr>
    <a:masterClrMapping/>
  </p:clrMapOvr>
  <p:transition/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2943" y="3556003"/>
            <a:ext cx="668655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34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34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489066" y="488936"/>
            <a:ext cx="1278315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4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1889855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08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7228" y="4028766"/>
            <a:ext cx="6023312" cy="865472"/>
          </a:xfrm>
          <a:noFill/>
        </p:spPr>
        <p:txBody>
          <a:bodyPr lIns="0" tIns="0" rIns="0"/>
          <a:lstStyle>
            <a:lvl1pPr>
              <a:defRPr sz="234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228" y="5092242"/>
            <a:ext cx="6023312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365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4" name="TextBox 23" descr="CONFIDENTIAL_TAG_0xFFEE">
            <a:extLst>
              <a:ext uri="{FF2B5EF4-FFF2-40B4-BE49-F238E27FC236}">
                <a16:creationId xmlns:a16="http://schemas.microsoft.com/office/drawing/2014/main" id="{05E17593-263A-4F87-AD6F-E748D24014A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462808"/>
      </p:ext>
    </p:extLst>
  </p:cSld>
  <p:clrMapOvr>
    <a:masterClrMapping/>
  </p:clrMapOvr>
  <p:transition/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712801"/>
            <a:ext cx="1089195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34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188691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E5097C1D-973D-4828-AF00-2DAAABE111F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6864608"/>
      </p:ext>
    </p:extLst>
  </p:cSld>
  <p:clrMapOvr>
    <a:masterClrMapping/>
  </p:clrMapOvr>
  <p:transition/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188952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08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00350" y="1438480"/>
            <a:ext cx="10887397" cy="2861742"/>
          </a:xfrm>
        </p:spPr>
        <p:txBody>
          <a:bodyPr/>
          <a:lstStyle>
            <a:lvl1pPr>
              <a:lnSpc>
                <a:spcPct val="110000"/>
              </a:lnSpc>
              <a:defRPr lang="en-US" sz="3315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95A3D00F-70FE-42DD-AAC6-DA88B46AE7A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2051098"/>
      </p:ext>
    </p:extLst>
  </p:cSld>
  <p:clrMapOvr>
    <a:masterClrMapping/>
  </p:clrMapOvr>
  <p:transition/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5"/>
            <a:ext cx="118872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42943" y="1524000"/>
            <a:ext cx="123823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44120" y="2636981"/>
            <a:ext cx="5057785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365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44120" y="1696947"/>
            <a:ext cx="6216367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730" b="0" cap="none" baseline="0">
                <a:solidFill>
                  <a:schemeClr val="tx1"/>
                </a:solidFill>
                <a:latin typeface="+mj-lt"/>
              </a:defRPr>
            </a:lvl1pPr>
            <a:lvl2pPr marL="594345" indent="0">
              <a:buNone/>
              <a:defRPr sz="2340"/>
            </a:lvl2pPr>
            <a:lvl3pPr marL="1188691" indent="0">
              <a:buNone/>
              <a:defRPr sz="2080"/>
            </a:lvl3pPr>
            <a:lvl4pPr marL="1783035" indent="0">
              <a:buNone/>
              <a:defRPr sz="1820"/>
            </a:lvl4pPr>
            <a:lvl5pPr marL="2377381" indent="0">
              <a:buNone/>
              <a:defRPr sz="1820"/>
            </a:lvl5pPr>
            <a:lvl6pPr marL="2971726" indent="0">
              <a:buNone/>
              <a:defRPr sz="1820"/>
            </a:lvl6pPr>
            <a:lvl7pPr marL="3566071" indent="0">
              <a:buNone/>
              <a:defRPr sz="1820"/>
            </a:lvl7pPr>
            <a:lvl8pPr marL="4160416" indent="0">
              <a:buNone/>
              <a:defRPr sz="1820"/>
            </a:lvl8pPr>
            <a:lvl9pPr marL="4754761" indent="0">
              <a:buNone/>
              <a:defRPr sz="182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SPDC - CEH/BOGT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288763" y="2557463"/>
            <a:ext cx="5067538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34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34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340" dirty="0"/>
            </a:p>
          </p:txBody>
        </p:sp>
      </p:grpSp>
    </p:spTree>
    <p:extLst>
      <p:ext uri="{BB962C8B-B14F-4D97-AF65-F5344CB8AC3E}">
        <p14:creationId xmlns:p14="http://schemas.microsoft.com/office/powerpoint/2010/main" val="3106515570"/>
      </p:ext>
    </p:extLst>
  </p:cSld>
  <p:clrMapOvr>
    <a:masterClrMapping/>
  </p:clrMapOvr>
  <p:transition/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SPDC - CEH/BOGT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4924E53A-8186-4830-B5AF-01EC737989C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325910"/>
      </p:ext>
    </p:extLst>
  </p:cSld>
  <p:clrMapOvr>
    <a:masterClrMapping/>
  </p:clrMapOvr>
  <p:transition/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53" y="1257010"/>
            <a:ext cx="420849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871594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4313786"/>
            <a:ext cx="118871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35003" y="950400"/>
            <a:ext cx="9652253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73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35003" y="3310197"/>
            <a:ext cx="471054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755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35003" y="4588235"/>
            <a:ext cx="474915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36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35003" y="4840064"/>
            <a:ext cx="4749151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36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SPDC - CEH/BOGT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33561" y="761998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645968"/>
            <a:ext cx="14859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677208" y="2795384"/>
            <a:ext cx="4710049" cy="3049484"/>
          </a:xfrm>
        </p:spPr>
        <p:txBody>
          <a:bodyPr/>
          <a:lstStyle>
            <a:lvl1pPr>
              <a:defRPr sz="208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24" name="TextBox 23" descr="CONFIDENTIAL_TAG_0xFFEE">
            <a:extLst>
              <a:ext uri="{FF2B5EF4-FFF2-40B4-BE49-F238E27FC236}">
                <a16:creationId xmlns:a16="http://schemas.microsoft.com/office/drawing/2014/main" id="{A4805A5C-DF99-4C5B-B6AA-F7EF1E6E23D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153125"/>
      </p:ext>
    </p:extLst>
  </p:cSld>
  <p:clrMapOvr>
    <a:masterClrMapping/>
  </p:clrMapOvr>
  <p:transition/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25512" y="3556003"/>
            <a:ext cx="6703982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34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34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1889855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08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41370" y="6462713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SPDC - CEH/BOGT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1112" y="4003697"/>
            <a:ext cx="5050245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34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1112" y="5120641"/>
            <a:ext cx="5050245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65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21113" y="5666465"/>
            <a:ext cx="505803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36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21113" y="5923869"/>
            <a:ext cx="505803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36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20" name="TextBox 19" descr="CONFIDENTIAL_TAG_0xFFEE">
            <a:extLst>
              <a:ext uri="{FF2B5EF4-FFF2-40B4-BE49-F238E27FC236}">
                <a16:creationId xmlns:a16="http://schemas.microsoft.com/office/drawing/2014/main" id="{E0858936-C2FB-424D-88E8-F148C84C502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570392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188985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08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25512" y="3556003"/>
            <a:ext cx="6703982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34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234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41370" y="6462713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SPDC - CEH/BOGT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21112" y="4003200"/>
            <a:ext cx="5050245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34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21112" y="5120641"/>
            <a:ext cx="5050245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65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21113" y="5666465"/>
            <a:ext cx="505803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365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21113" y="5923869"/>
            <a:ext cx="505803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365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20" name="TextBox 19" descr="CONFIDENTIAL_TAG_0xFFEE">
            <a:extLst>
              <a:ext uri="{FF2B5EF4-FFF2-40B4-BE49-F238E27FC236}">
                <a16:creationId xmlns:a16="http://schemas.microsoft.com/office/drawing/2014/main" id="{0FB6D7F5-D384-4CAA-A111-DF0CF6DBDAC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6266255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712801"/>
            <a:ext cx="1089195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95300" y="1528764"/>
            <a:ext cx="10891957" cy="4830761"/>
          </a:xfrm>
        </p:spPr>
        <p:txBody>
          <a:bodyPr/>
          <a:lstStyle>
            <a:lvl1pPr marL="0" indent="0" defTabSz="348765">
              <a:lnSpc>
                <a:spcPct val="140000"/>
              </a:lnSpc>
              <a:spcBef>
                <a:spcPts val="0"/>
              </a:spcBef>
              <a:defRPr sz="1755"/>
            </a:lvl1pPr>
            <a:lvl2pPr marL="224640" indent="-224640" defTabSz="348765">
              <a:lnSpc>
                <a:spcPct val="140000"/>
              </a:lnSpc>
              <a:spcBef>
                <a:spcPts val="0"/>
              </a:spcBef>
              <a:defRPr sz="1755"/>
            </a:lvl2pPr>
            <a:lvl3pPr marL="447525" indent="-222885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755"/>
            </a:lvl3pPr>
            <a:lvl4pPr marL="670410" indent="-222885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755"/>
            </a:lvl4pPr>
            <a:lvl5pPr marL="868530" indent="-198120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560"/>
            </a:lvl5pPr>
            <a:lvl6pPr marL="1017120" indent="-148590" defTabSz="348765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7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7CD248B7-6B6E-423E-BC05-962D145D9C7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270660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21" y="0"/>
            <a:ext cx="1188952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08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712801"/>
            <a:ext cx="1089195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495300" y="1528764"/>
            <a:ext cx="5332215" cy="4830761"/>
          </a:xfrm>
        </p:spPr>
        <p:txBody>
          <a:bodyPr/>
          <a:lstStyle>
            <a:lvl1pPr marL="0" indent="0" defTabSz="348765">
              <a:lnSpc>
                <a:spcPct val="140000"/>
              </a:lnSpc>
              <a:spcBef>
                <a:spcPts val="0"/>
              </a:spcBef>
              <a:defRPr sz="1755"/>
            </a:lvl1pPr>
            <a:lvl2pPr marL="224640" indent="-224640" defTabSz="348765">
              <a:lnSpc>
                <a:spcPct val="140000"/>
              </a:lnSpc>
              <a:spcBef>
                <a:spcPts val="0"/>
              </a:spcBef>
              <a:defRPr sz="1755"/>
            </a:lvl2pPr>
            <a:lvl3pPr marL="447525" indent="-222885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755"/>
            </a:lvl3pPr>
            <a:lvl4pPr marL="670410" indent="-222885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755"/>
            </a:lvl4pPr>
            <a:lvl5pPr marL="868530" indent="-198120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560"/>
            </a:lvl5pPr>
            <a:lvl6pPr marL="1017120" indent="-148590" defTabSz="348765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7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18" name="TextBox 17" descr="CONFIDENTIAL_TAG_0xFFEE">
            <a:extLst>
              <a:ext uri="{FF2B5EF4-FFF2-40B4-BE49-F238E27FC236}">
                <a16:creationId xmlns:a16="http://schemas.microsoft.com/office/drawing/2014/main" id="{B135DE6A-3368-40A2-9932-7A133D91F83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0542610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712800"/>
            <a:ext cx="10891957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34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495300" y="1528763"/>
            <a:ext cx="10891957" cy="4830762"/>
          </a:xfrm>
        </p:spPr>
        <p:txBody>
          <a:bodyPr/>
          <a:lstStyle>
            <a:lvl1pPr marL="0" indent="0" defTabSz="348765">
              <a:lnSpc>
                <a:spcPct val="140000"/>
              </a:lnSpc>
              <a:spcBef>
                <a:spcPts val="0"/>
              </a:spcBef>
              <a:defRPr sz="1365"/>
            </a:lvl1pPr>
            <a:lvl2pPr marL="171990" indent="-171990" defTabSz="348765">
              <a:lnSpc>
                <a:spcPct val="140000"/>
              </a:lnSpc>
              <a:spcBef>
                <a:spcPts val="0"/>
              </a:spcBef>
              <a:defRPr sz="1365"/>
            </a:lvl2pPr>
            <a:lvl3pPr marL="345345" indent="-173355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65"/>
            </a:lvl3pPr>
            <a:lvl4pPr marL="518700" indent="-173355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65"/>
            </a:lvl4pPr>
            <a:lvl5pPr marL="667290" indent="-148590" defTabSz="348765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170"/>
            </a:lvl5pPr>
            <a:lvl6pPr marL="803498" indent="-136208" defTabSz="348765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73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2FFE627C-891F-4FF3-8F0C-8603FAC5A67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115254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712801"/>
            <a:ext cx="10891957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34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059687" y="1528765"/>
            <a:ext cx="5327570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755"/>
            </a:lvl1pPr>
            <a:lvl2pPr marL="224640" indent="-22464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755"/>
            </a:lvl2pPr>
            <a:lvl3pPr marL="447525" indent="-22288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755"/>
            </a:lvl3pPr>
            <a:lvl4pPr marL="670410" indent="-22288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755"/>
            </a:lvl4pPr>
            <a:lvl5pPr marL="868530" indent="-19812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560"/>
            </a:lvl5pPr>
            <a:lvl6pPr marL="1017120" indent="-1485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7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95300" y="1528763"/>
            <a:ext cx="5332215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755"/>
            </a:lvl1pPr>
            <a:lvl2pPr marL="224640" indent="-22464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755"/>
            </a:lvl2pPr>
            <a:lvl3pPr marL="447525" indent="-222885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755"/>
            </a:lvl3pPr>
            <a:lvl4pPr marL="670410" indent="-22288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755"/>
            </a:lvl4pPr>
            <a:lvl5pPr marL="868530" indent="-19812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560"/>
            </a:lvl5pPr>
            <a:lvl6pPr marL="1017120" indent="-14859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17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133645A4-8E28-410D-B666-66D14CFE1BC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662641"/>
      </p:ext>
    </p:extLst>
  </p:cSld>
  <p:clrMapOvr>
    <a:masterClrMapping/>
  </p:clrMapOvr>
  <p:transition/>
  <p:hf hd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712801"/>
            <a:ext cx="1089195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059687" y="1528764"/>
            <a:ext cx="532757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65"/>
            </a:lvl1pPr>
            <a:lvl2pPr marL="171990" indent="-17199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65"/>
            </a:lvl2pPr>
            <a:lvl3pPr marL="345345" indent="-17335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365"/>
            </a:lvl3pPr>
            <a:lvl4pPr marL="518700" indent="-17335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365"/>
            </a:lvl4pPr>
            <a:lvl5pPr marL="667290" indent="-14859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70"/>
            </a:lvl5pPr>
            <a:lvl6pPr marL="803498" indent="-1362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073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495300" y="1528763"/>
            <a:ext cx="5332215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65"/>
            </a:lvl1pPr>
            <a:lvl2pPr marL="171990" indent="-17199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65"/>
            </a:lvl2pPr>
            <a:lvl3pPr marL="345345" indent="-173355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65"/>
            </a:lvl3pPr>
            <a:lvl4pPr marL="518700" indent="-173355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365"/>
            </a:lvl4pPr>
            <a:lvl5pPr marL="667290" indent="-14859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70"/>
            </a:lvl5pPr>
            <a:lvl6pPr marL="803498" indent="-13620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73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0498F2AE-1EA2-4D2B-881D-0D4D1FF535C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866856"/>
      </p:ext>
    </p:extLst>
  </p:cSld>
  <p:clrMapOvr>
    <a:masterClrMapping/>
  </p:clrMapOvr>
  <p:transition/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528763"/>
            <a:ext cx="10891957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712801"/>
            <a:ext cx="10891957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495310" y="508000"/>
            <a:ext cx="123823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234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80130" y="6469199"/>
            <a:ext cx="4324429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Playing to Win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28584" y="6469200"/>
            <a:ext cx="1404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188691" rtl="0" eaLnBrk="1" latinLnBrk="0" hangingPunct="1">
              <a:defRPr lang="en-US" sz="850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41073" y="6469199"/>
            <a:ext cx="346675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499453" y="6469199"/>
            <a:ext cx="3276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SPDC - CEH/BOGT</a:t>
            </a:r>
          </a:p>
        </p:txBody>
      </p:sp>
    </p:spTree>
    <p:extLst>
      <p:ext uri="{BB962C8B-B14F-4D97-AF65-F5344CB8AC3E}">
        <p14:creationId xmlns:p14="http://schemas.microsoft.com/office/powerpoint/2010/main" val="37690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ransition>
    <p:fade/>
  </p:transition>
  <p:hf hdr="0" dt="0"/>
  <p:txStyles>
    <p:titleStyle>
      <a:lvl1pPr algn="l" defTabSz="1188691" rtl="0" eaLnBrk="1" latinLnBrk="0" hangingPunct="1">
        <a:lnSpc>
          <a:spcPct val="100000"/>
        </a:lnSpc>
        <a:spcBef>
          <a:spcPct val="0"/>
        </a:spcBef>
        <a:buNone/>
        <a:defRPr sz="234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4876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755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4640" indent="-224640" algn="l" defTabSz="34876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755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47525" indent="-222885" algn="l" defTabSz="34876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755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70410" indent="-222885" algn="l" defTabSz="34876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755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8530" indent="-198120" algn="l" defTabSz="34876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560" kern="1200">
          <a:solidFill>
            <a:schemeClr val="tx1"/>
          </a:solidFill>
          <a:latin typeface="+mn-lt"/>
          <a:ea typeface="+mn-ea"/>
          <a:cs typeface="+mn-cs"/>
        </a:defRPr>
      </a:lvl5pPr>
      <a:lvl6pPr marL="1017120" indent="-148590" algn="l" defTabSz="348765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17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863243" indent="-297172" algn="l" defTabSz="118869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57589" indent="-297172" algn="l" defTabSz="118869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051933" indent="-297172" algn="l" defTabSz="1188691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45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691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35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381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726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071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416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761" algn="l" defTabSz="1188691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C8B4-796A-0E34-DBA1-D9F38E486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41658"/>
            <a:ext cx="10891957" cy="368325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Bonny PU: Showcase Outstanding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5469E-73E9-F307-22DA-D2052C8690C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95299" y="1094689"/>
            <a:ext cx="11119258" cy="5608063"/>
          </a:xfrm>
        </p:spPr>
        <p:txBody>
          <a:bodyPr/>
          <a:lstStyle/>
          <a:p>
            <a:r>
              <a:rPr lang="en-US" dirty="0"/>
              <a:t>Painting of BOGT helipad and regulatory marking .</a:t>
            </a:r>
          </a:p>
          <a:p>
            <a:r>
              <a:rPr lang="en-US" dirty="0"/>
              <a:t>Bonny terminal helipad surface suffered paints and marking failure as a result of usage and impact of adverse weather condition. Its proximity to bonny river exacerbate the landing path defects. Effort to inaugurate an execution contract was not successful.</a:t>
            </a:r>
          </a:p>
          <a:p>
            <a:r>
              <a:rPr lang="en-US" b="1" dirty="0"/>
              <a:t>Solution:</a:t>
            </a:r>
          </a:p>
          <a:p>
            <a:pPr marL="334328" indent="-334328">
              <a:buFont typeface="Arial" panose="020B0604020202020204" pitchFamily="34" charset="0"/>
              <a:buChar char="•"/>
            </a:pPr>
            <a:r>
              <a:rPr lang="en-US" dirty="0"/>
              <a:t>The terminal mechanical team carried out activity assessment and scoping.</a:t>
            </a:r>
          </a:p>
          <a:p>
            <a:pPr marL="334328" indent="-334328">
              <a:buFont typeface="Arial" panose="020B0604020202020204" pitchFamily="34" charset="0"/>
              <a:buChar char="•"/>
            </a:pPr>
            <a:r>
              <a:rPr lang="en-US" dirty="0"/>
              <a:t>Seek support from Shell Aviation SME on regulatory standards and acceptable marking.</a:t>
            </a:r>
          </a:p>
          <a:p>
            <a:pPr marL="334328" indent="-334328">
              <a:buFont typeface="Arial" panose="020B0604020202020204" pitchFamily="34" charset="0"/>
              <a:buChar char="•"/>
            </a:pPr>
            <a:r>
              <a:rPr lang="en-US" dirty="0"/>
              <a:t>Secured support from Asset leadership to progress execution.</a:t>
            </a:r>
          </a:p>
          <a:p>
            <a:pPr marL="334328" indent="-334328">
              <a:buFont typeface="Arial" panose="020B0604020202020204" pitchFamily="34" charset="0"/>
              <a:buChar char="•"/>
            </a:pPr>
            <a:r>
              <a:rPr lang="en-US" dirty="0"/>
              <a:t>Procured specific paints and execute tasks safely inline with NCAA marking standard within budget. </a:t>
            </a:r>
          </a:p>
          <a:p>
            <a:pPr marL="334328" indent="-334328">
              <a:buFont typeface="Arial" panose="020B0604020202020204" pitchFamily="34" charset="0"/>
              <a:buChar char="•"/>
            </a:pPr>
            <a:endParaRPr lang="en-US" sz="195" dirty="0"/>
          </a:p>
          <a:p>
            <a:r>
              <a:rPr lang="en-US" b="1" dirty="0"/>
              <a:t>Business Value:</a:t>
            </a:r>
          </a:p>
          <a:p>
            <a:pPr marL="334328" indent="-334328">
              <a:buFont typeface="Arial" panose="020B0604020202020204" pitchFamily="34" charset="0"/>
              <a:buChar char="•"/>
            </a:pPr>
            <a:r>
              <a:rPr lang="en-US" dirty="0"/>
              <a:t>OPEX Cost avoidance &gt;4 Million Naira, if contracted.</a:t>
            </a:r>
          </a:p>
          <a:p>
            <a:pPr marL="334328" indent="-334328">
              <a:buFont typeface="Arial" panose="020B0604020202020204" pitchFamily="34" charset="0"/>
              <a:buChar char="•"/>
            </a:pPr>
            <a:r>
              <a:rPr lang="en-US" dirty="0"/>
              <a:t>Improved helipad surface standard for flight operations.</a:t>
            </a:r>
          </a:p>
          <a:p>
            <a:pPr marL="334328" indent="-334328">
              <a:buFont typeface="Arial" panose="020B0604020202020204" pitchFamily="34" charset="0"/>
              <a:buChar char="•"/>
            </a:pPr>
            <a:r>
              <a:rPr lang="en-US" dirty="0"/>
              <a:t>Enhanced asset integrity, availability and reliability.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F80CA2-C6EA-951E-BBA8-19D575888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00BD6-BDF3-CA99-849E-91908399F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39" y="4480297"/>
            <a:ext cx="2363807" cy="980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2D025E-8416-D004-1411-E19CF4DFDA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838" y="5501729"/>
            <a:ext cx="2363807" cy="1142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260165-D678-1E61-DAA0-ADFCA4AAEE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793" y="4480297"/>
            <a:ext cx="2363808" cy="93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CA56D2-668F-CCAE-E376-7D4A371BD3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793" y="5501728"/>
            <a:ext cx="2342255" cy="108911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6BF1FB-1F1C-BBD3-F7C4-3AA6CF62A32C}"/>
              </a:ext>
            </a:extLst>
          </p:cNvPr>
          <p:cNvSpPr txBox="1"/>
          <p:nvPr/>
        </p:nvSpPr>
        <p:spPr bwMode="auto">
          <a:xfrm>
            <a:off x="8340449" y="4843630"/>
            <a:ext cx="891540" cy="135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78" b="1" dirty="0">
                <a:solidFill>
                  <a:srgbClr val="FF0000"/>
                </a:solidFill>
              </a:rPr>
              <a:t>Before Painting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75AA9D-37FD-B887-F863-BD6B8DB717BA}"/>
              </a:ext>
            </a:extLst>
          </p:cNvPr>
          <p:cNvSpPr txBox="1"/>
          <p:nvPr/>
        </p:nvSpPr>
        <p:spPr bwMode="auto">
          <a:xfrm>
            <a:off x="8340448" y="5968198"/>
            <a:ext cx="891540" cy="135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78" b="1" dirty="0">
                <a:solidFill>
                  <a:srgbClr val="FF0000"/>
                </a:solidFill>
              </a:rPr>
              <a:t>After Painting</a:t>
            </a:r>
          </a:p>
        </p:txBody>
      </p:sp>
    </p:spTree>
    <p:extLst>
      <p:ext uri="{BB962C8B-B14F-4D97-AF65-F5344CB8AC3E}">
        <p14:creationId xmlns:p14="http://schemas.microsoft.com/office/powerpoint/2010/main" val="72246806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547CB2EB-134E-491E-967B-E421895E4A61}" vid="{027A68A0-FE45-4003-92E3-3081B6963213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7D79F43FE92343BC079B6905D5C4A4" ma:contentTypeVersion="7" ma:contentTypeDescription="Create a new document." ma:contentTypeScope="" ma:versionID="09df0c4e1095c7c910cea076f92ad00b">
  <xsd:schema xmlns:xsd="http://www.w3.org/2001/XMLSchema" xmlns:xs="http://www.w3.org/2001/XMLSchema" xmlns:p="http://schemas.microsoft.com/office/2006/metadata/properties" xmlns:ns3="002c72fc-2e80-4dc7-a550-f6cef6721931" xmlns:ns4="53839149-48e0-4957-84a1-9707690a4f04" targetNamespace="http://schemas.microsoft.com/office/2006/metadata/properties" ma:root="true" ma:fieldsID="18f97e91aee93855e639434f43269279" ns3:_="" ns4:_="">
    <xsd:import namespace="002c72fc-2e80-4dc7-a550-f6cef6721931"/>
    <xsd:import namespace="53839149-48e0-4957-84a1-9707690a4f0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2c72fc-2e80-4dc7-a550-f6cef672193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839149-48e0-4957-84a1-9707690a4f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5C6F79-CD0C-4A50-B2EF-FCF7960C4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2c72fc-2e80-4dc7-a550-f6cef6721931"/>
    <ds:schemaRef ds:uri="53839149-48e0-4957-84a1-9707690a4f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E597B9-F879-40F4-9968-CD98FBF742AC}">
  <ds:schemaRefs>
    <ds:schemaRef ds:uri="http://purl.org/dc/dcmitype/"/>
    <ds:schemaRef ds:uri="53839149-48e0-4957-84a1-9707690a4f04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002c72fc-2e80-4dc7-a550-f6cef6721931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22504</TotalTime>
  <Words>141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Futura Bold</vt:lpstr>
      <vt:lpstr>Futura Medium</vt:lpstr>
      <vt:lpstr>Wingdings</vt:lpstr>
      <vt:lpstr>Shell layouts with footer</vt:lpstr>
      <vt:lpstr>Bonny PU: Showcase Outstanding Delivery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Bonny PU  April 2020 business performance review</dc:title>
  <dc:creator>Akinyemi, Olabisi A SPDC-FUP/OG</dc:creator>
  <cp:lastModifiedBy>Essienton, Victor G SPDC-UPC/G/UCT</cp:lastModifiedBy>
  <cp:revision>603</cp:revision>
  <cp:lastPrinted>2021-07-22T07:02:50Z</cp:lastPrinted>
  <dcterms:created xsi:type="dcterms:W3CDTF">2020-05-20T10:07:32Z</dcterms:created>
  <dcterms:modified xsi:type="dcterms:W3CDTF">2023-03-21T10:29:16Z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0x010100617D79F43FE92343BC079B6905D5C4A4</vt:lpwstr>
  </property>
  <property fmtid="{D5CDD505-2E9C-101B-9397-08002B2CF9AE}" pid="3" name="SAEFSecurityClassification">
    <vt:lpwstr>1;#Confidential|e4bc29b2-6e76-48cc-b090-8b544c0802ae</vt:lpwstr>
  </property>
</Properties>
</file>